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3"/>
    <p:sldMasterId id="2147483987" r:id="rId44"/>
  </p:sldMasterIdLst>
  <p:notesMasterIdLst>
    <p:notesMasterId r:id="rId52"/>
  </p:notesMasterIdLst>
  <p:handoutMasterIdLst>
    <p:handoutMasterId r:id="rId53"/>
  </p:handoutMasterIdLst>
  <p:sldIdLst>
    <p:sldId id="1593" r:id="rId45"/>
    <p:sldId id="1595" r:id="rId46"/>
    <p:sldId id="1603" r:id="rId47"/>
    <p:sldId id="1612" r:id="rId48"/>
    <p:sldId id="1600" r:id="rId49"/>
    <p:sldId id="1617" r:id="rId50"/>
    <p:sldId id="1618" r:id="rId51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109D3C-5FA5-D3F6-A19A-BE8602BD2084}" name="Philip Kruse" initials="PK" userId="S::philip.kruse@arup.com::b1d246b1-7f91-4748-8b67-db5875b3dc78" providerId="AD"/>
  <p188:author id="{0A8E913F-DDB4-E954-0ECA-1917C035F36F}" name="Andrew Fenna" initials="AF" userId="S::Andrew.Fenna@arup.com::d2b5d35c-a962-449e-a85e-dfc01c59cc93" providerId="AD"/>
  <p188:author id="{7D55DAED-4C93-2557-7C11-C205B9B91B9A}" name="Karen Daglish" initials="KD" userId="S::karen.daglish_southtyneside.gov.uk#ext#@arup.onmicrosoft.com::9225b715-8e1a-4edb-b06c-db433a9f62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5C"/>
    <a:srgbClr val="055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48" autoAdjust="0"/>
  </p:normalViewPr>
  <p:slideViewPr>
    <p:cSldViewPr snapToGrid="0">
      <p:cViewPr varScale="1">
        <p:scale>
          <a:sx n="44" d="100"/>
          <a:sy n="44" d="100"/>
        </p:scale>
        <p:origin x="1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2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5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2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1.xml"/><Relationship Id="rId48" Type="http://schemas.openxmlformats.org/officeDocument/2006/relationships/slide" Target="slides/slide4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99CCA-40E6-431B-8A92-39168E1B6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5A9DA-E7A2-4041-A43D-791D4F82A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724-08D5-4755-BFD4-882F76444BB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C105-5CA8-4EEA-9108-0E6522E6A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5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8A60-4B59-40F1-B726-D956429C5C9E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45C1-A773-4D9E-8475-6026C7DD65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39AF9-F935-374B-8F6C-0348DD84D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85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84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also note here the great progress being made by delivery partners and shift in momentum. </a:t>
            </a:r>
          </a:p>
          <a:p>
            <a:r>
              <a:rPr lang="en-US" dirty="0"/>
              <a:t>We will be designing the toolkit to be adaptable and the production of outputs to be agile. </a:t>
            </a:r>
          </a:p>
          <a:p>
            <a:r>
              <a:rPr lang="en-US" dirty="0"/>
              <a:t>This reflects the innovative nature of the </a:t>
            </a:r>
            <a:r>
              <a:rPr lang="en-US" dirty="0" err="1"/>
              <a:t>programme</a:t>
            </a:r>
            <a:r>
              <a:rPr lang="en-US" dirty="0"/>
              <a:t> and the level of uncertainty. </a:t>
            </a:r>
          </a:p>
          <a:p>
            <a:r>
              <a:rPr lang="en-US" dirty="0"/>
              <a:t>There is a chicken and egg element to what the final toolkit looks like, dependent on the findings of the various different projects within the Stronger Shores </a:t>
            </a:r>
            <a:r>
              <a:rPr lang="en-US" dirty="0" err="1"/>
              <a:t>programme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16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SMEEF – Restoration Toolkit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Scottish Marine Environmental Enhancement Fund – Restoration Toolkit – Information on Restoration and Enhancement, Permissions, Monitoring, Funding and Engagement in a series of FAQ type questions and checklists for your project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https://smeef.scot/restorationtoolkit/?p=start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Restore America’s Estuaries – Coastal Restoration Toolkit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Toolkit structured by issue, ‘Flooding’, ‘Coastal Erosion’, ‘Water Quality’, ‘Invasive Species’, ‘Wildlife Habitats’ – under each issue there are a further series of resources – project development, tools &amp; resources, contacts, funding, permitting, and project examples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https://restoreyourcoast.org/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Defra – Enabling a Natural Capital Approach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series of weblinks structured to provide guidance for policy and decision makers to help consider a natural capital approach, links to documents, excel toolkits, data sources, tools and case studies.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https://www.gov.uk/guidance/enabling-a-natural-capital-approach-enca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Arup – Circular Buildings Toolkit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i="0" dirty="0">
                <a:latin typeface="Arial" panose="020B0604020202020204" pitchFamily="34" charset="0"/>
                <a:cs typeface="Arial" panose="020B0604020202020204" pitchFamily="34" charset="0"/>
              </a:rPr>
              <a:t>Arup and Ellen Macarthur Foundation developed toolkit for circular buildings. Information is grouped under ‘Framework’, ‘Strategies/Actions’, ‘Case Studies’, ‘Tools’, ‘Workshop’, ‘Projects’, ‘FAQs’</a:t>
            </a:r>
          </a:p>
          <a:p>
            <a:r>
              <a:rPr lang="en-US" dirty="0"/>
              <a:t>https://ce-toolkit.dhub.arup.com/</a:t>
            </a:r>
          </a:p>
          <a:p>
            <a:endParaRPr lang="en-US" dirty="0"/>
          </a:p>
          <a:p>
            <a:r>
              <a:rPr lang="en-US" dirty="0"/>
              <a:t>Additional Examples: </a:t>
            </a:r>
          </a:p>
          <a:p>
            <a:r>
              <a:rPr lang="en-US" dirty="0" err="1"/>
              <a:t>Bluedot</a:t>
            </a:r>
            <a:r>
              <a:rPr lang="en-US" dirty="0"/>
              <a:t> Associates – Marine toolbox - https://bluedotassociates.com/restoration-tools-and-guidance/</a:t>
            </a:r>
          </a:p>
          <a:p>
            <a:r>
              <a:rPr lang="en-US" dirty="0"/>
              <a:t>The Flood Hub – Natural Flood Management (NFM) toolkit - https://thefloodhub.co.uk/natural-flood-management-nfm-toolkit/</a:t>
            </a:r>
          </a:p>
          <a:p>
            <a:r>
              <a:rPr lang="en-US" dirty="0"/>
              <a:t>JNCC – Nature-based Solutions Triple Win Toolkit - https://jncc.gov.uk/our-work/nbs-triple-win-toolkit/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7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06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6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154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DDDD MMMM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F5ECD375-0233-4248-828F-785FB172D7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977257" y="441672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08272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D3B89D64-B650-4E0A-8B77-69ECF95B5A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818902" y="443806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00134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Divider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F48DFA86-33C4-4DBB-A0EA-DB28DC4C2F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29427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Divider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17385FF2-54BC-4585-AC9A-665DB93EBA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6154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108230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1082308"/>
          </a:xfrm>
        </p:spPr>
        <p:txBody>
          <a:bodyPr/>
          <a:lstStyle>
            <a:lvl1pPr marL="0" indent="0">
              <a:buNone/>
              <a:tabLst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FEAC-FB2A-4E04-A1F0-34E6995C21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5D933-4575-418D-9DE4-A56E4CA0F5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F95CAB-E075-C24D-41C1-4232B7F314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1741" y="2801257"/>
            <a:ext cx="4668956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</p:spTree>
    <p:extLst>
      <p:ext uri="{BB962C8B-B14F-4D97-AF65-F5344CB8AC3E}">
        <p14:creationId xmlns:p14="http://schemas.microsoft.com/office/powerpoint/2010/main" val="179193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E4065B15-25FC-46BC-A06F-AA8614ED84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449554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4587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Image caption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58A093A2-8ED3-43CD-B950-888106990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170934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Image caption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AAEC3064-9F37-42F0-B69D-798280580D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85099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Supporting copy, 25 words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26B28194-B07A-45AB-9333-5AF168E354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4501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76662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text, image or graph/table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ABC33-C6F5-FCEA-ACDE-B36EEBEF3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66" y="6341396"/>
            <a:ext cx="11258549" cy="5275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828FBE8-AA6D-38A4-DE24-A7A343FD7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00" y="519384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74380270-8197-433E-A5D1-E3D82ED412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3368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/>
              <a:t>Project title </a:t>
            </a:r>
            <a:br>
              <a:rPr lang="en-GB"/>
            </a:br>
            <a:r>
              <a:rPr lang="en-GB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618A0A1-0C41-4356-B539-41589BCD47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9945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Project title </a:t>
            </a:r>
            <a:br>
              <a:rPr lang="en-GB"/>
            </a:br>
            <a:r>
              <a:rPr lang="en-GB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B103D9E7-7EBB-4C59-9839-7BB8AD8688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965029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AECFC4F-8375-498A-991F-37153AF1D3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86843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A4A7345B-4D74-49C1-930D-4BBB5DA9EE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480764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54D6592C-B81E-4F2C-B832-B37C57FA12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480765" y="1753221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813224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02980B71-BDCC-4079-B6D7-3CC746B41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A91B7738-066C-4911-AC10-569A55E17F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6816453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71690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C6A9BF4B-165D-4233-A4AE-023A5ABBED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480764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8F8B7E56-553E-4DA9-BD1C-5D50952E0D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554515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34CEC00F-8512-460C-9061-435C1FC758A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10480765" y="180503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CC1F608D-03EF-4B00-A8C1-A5D9080D1F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7554516" y="180503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54800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F4C3D172-D8AB-40B9-AD21-E3633B2814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020764" y="570088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E07B621F-C3D1-402D-8EC2-6149DBF2C8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8094515" y="570088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4" name="Copyright">
            <a:extLst>
              <a:ext uri="{FF2B5EF4-FFF2-40B4-BE49-F238E27FC236}">
                <a16:creationId xmlns:a16="http://schemas.microsoft.com/office/drawing/2014/main" id="{30093E19-D22B-454E-B253-1E3037C14F4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11020765" y="336916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5" name="Copyright">
            <a:extLst>
              <a:ext uri="{FF2B5EF4-FFF2-40B4-BE49-F238E27FC236}">
                <a16:creationId xmlns:a16="http://schemas.microsoft.com/office/drawing/2014/main" id="{9CC18F20-0ED4-4F22-9C04-D7DF968B573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8094516" y="336916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6" name="Copyright">
            <a:extLst>
              <a:ext uri="{FF2B5EF4-FFF2-40B4-BE49-F238E27FC236}">
                <a16:creationId xmlns:a16="http://schemas.microsoft.com/office/drawing/2014/main" id="{220A206B-2A5A-432F-B817-4CF5D5214EE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6200000">
            <a:off x="11020766" y="1138029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7" name="Copyright">
            <a:extLst>
              <a:ext uri="{FF2B5EF4-FFF2-40B4-BE49-F238E27FC236}">
                <a16:creationId xmlns:a16="http://schemas.microsoft.com/office/drawing/2014/main" id="{47A70906-00C8-46B4-A8C8-E1DEAC6A204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8094517" y="1138029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55937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 approx. 15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C2BAEB83-C0F6-49C3-824E-9158159784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5441378" y="5117048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0" name="Copyright">
            <a:extLst>
              <a:ext uri="{FF2B5EF4-FFF2-40B4-BE49-F238E27FC236}">
                <a16:creationId xmlns:a16="http://schemas.microsoft.com/office/drawing/2014/main" id="{06BA3D43-5A99-42FF-9C1D-50DA5EA3C2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00043" y="5117048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6" name="Copyright">
            <a:extLst>
              <a:ext uri="{FF2B5EF4-FFF2-40B4-BE49-F238E27FC236}">
                <a16:creationId xmlns:a16="http://schemas.microsoft.com/office/drawing/2014/main" id="{14BBA61A-149B-4318-957B-7CBC6527162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5441379" y="2885912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7" name="Copyright">
            <a:extLst>
              <a:ext uri="{FF2B5EF4-FFF2-40B4-BE49-F238E27FC236}">
                <a16:creationId xmlns:a16="http://schemas.microsoft.com/office/drawing/2014/main" id="{7DF0C480-D791-4D19-B83C-E032A497413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-100042" y="2885912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64808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0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3pPr marL="1078992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3pPr>
            <a:lvl4pPr marL="1435608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4pPr>
            <a:lvl5pPr marL="1792224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text, image or graph/table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6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5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80193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5483EB19-998C-4763-8E8E-E11ED37F0F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883356" y="32074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50EF55B1-84B6-47C6-A9DD-73DF3C7CB8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4332636" y="32074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429280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597ACA5-BAFF-4F69-A27C-CC42E930FC5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6200000">
            <a:off x="10438597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727AEC6E-0B13-4AE0-963F-9E317D70C9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6729012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0886C253-7D1A-44B3-BD61-DA9FCBA67F6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3013500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22023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/>
              <a:t>16pt supporting copy approx. 25 words</a:t>
            </a:r>
          </a:p>
        </p:txBody>
      </p:sp>
      <p:sp>
        <p:nvSpPr>
          <p:cNvPr id="26" name="Copyright">
            <a:extLst>
              <a:ext uri="{FF2B5EF4-FFF2-40B4-BE49-F238E27FC236}">
                <a16:creationId xmlns:a16="http://schemas.microsoft.com/office/drawing/2014/main" id="{DAA6FF9A-F009-49E2-9244-B19010D14F3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 rot="16200000">
            <a:off x="10429452" y="2954637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D5DFF67-256E-4BA0-B43C-D5CBD4D62F6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013188" y="1805242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9" name="Copyright">
            <a:extLst>
              <a:ext uri="{FF2B5EF4-FFF2-40B4-BE49-F238E27FC236}">
                <a16:creationId xmlns:a16="http://schemas.microsoft.com/office/drawing/2014/main" id="{4646808F-ADC5-496F-BB90-E0DFAD28C2F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16200000">
            <a:off x="10429452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0" name="Copyright">
            <a:extLst>
              <a:ext uri="{FF2B5EF4-FFF2-40B4-BE49-F238E27FC236}">
                <a16:creationId xmlns:a16="http://schemas.microsoft.com/office/drawing/2014/main" id="{B341DC74-1817-47AE-AD29-20A16E78425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6200000">
            <a:off x="7615979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1" name="Copyright">
            <a:extLst>
              <a:ext uri="{FF2B5EF4-FFF2-40B4-BE49-F238E27FC236}">
                <a16:creationId xmlns:a16="http://schemas.microsoft.com/office/drawing/2014/main" id="{489578E9-FF2D-4ED4-A34F-254B0035111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rot="16200000">
            <a:off x="4879043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32" name="Copyright">
            <a:extLst>
              <a:ext uri="{FF2B5EF4-FFF2-40B4-BE49-F238E27FC236}">
                <a16:creationId xmlns:a16="http://schemas.microsoft.com/office/drawing/2014/main" id="{F9BE0760-36BE-4E10-A52A-31801D40437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2065570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160236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227C5-83F5-4CE5-A066-ABCED3EA89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7054-906F-4483-A462-E297703E3B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28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20pt body copy approximately</a:t>
            </a:r>
            <a:br>
              <a:rPr lang="en-GB"/>
            </a:br>
            <a:r>
              <a:rPr lang="en-GB"/>
              <a:t>15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20E0C-11C5-47FC-9A82-A7C92F8789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CE773-3306-49AE-B08B-63091F61AF9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88666-815B-4FFB-8AD7-A7F1EF86EB7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62258-F70B-432D-97B4-9C3E57507F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27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16pt supporting copy approximately</a:t>
            </a:r>
            <a:br>
              <a:rPr lang="en-GB"/>
            </a:br>
            <a:r>
              <a:rPr lang="en-GB"/>
              <a:t>25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exercitationem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corporis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laboriosam</a:t>
            </a:r>
            <a:r>
              <a:rPr lang="en-GB"/>
              <a:t>, </a:t>
            </a:r>
            <a:r>
              <a:rPr lang="en-GB" err="1"/>
              <a:t>nsi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aliquid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consequatur</a:t>
            </a:r>
            <a:r>
              <a:rPr lang="en-GB"/>
              <a:t> </a:t>
            </a:r>
            <a:r>
              <a:rPr lang="en-GB" err="1"/>
              <a:t>auteml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iure</a:t>
            </a:r>
            <a:r>
              <a:rPr lang="en-GB"/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16pt supporting copy approximately</a:t>
            </a:r>
            <a:br>
              <a:rPr lang="en-GB"/>
            </a:br>
            <a:r>
              <a:rPr lang="en-GB"/>
              <a:t>25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exercitationem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corporis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laboriosam</a:t>
            </a:r>
            <a:r>
              <a:rPr lang="en-GB"/>
              <a:t>, </a:t>
            </a:r>
            <a:r>
              <a:rPr lang="en-GB" err="1"/>
              <a:t>nsi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aliquid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consequatur</a:t>
            </a:r>
            <a:r>
              <a:rPr lang="en-GB"/>
              <a:t> </a:t>
            </a:r>
            <a:r>
              <a:rPr lang="en-GB" err="1"/>
              <a:t>auteml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iure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16pt supporting copy approximately</a:t>
            </a:r>
            <a:br>
              <a:rPr lang="en-GB"/>
            </a:br>
            <a:r>
              <a:rPr lang="en-GB"/>
              <a:t>25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exercitationem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corporis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laboriosam</a:t>
            </a:r>
            <a:r>
              <a:rPr lang="en-GB"/>
              <a:t>, </a:t>
            </a:r>
            <a:r>
              <a:rPr lang="en-GB" err="1"/>
              <a:t>nsi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aliquid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consequatur</a:t>
            </a:r>
            <a:r>
              <a:rPr lang="en-GB"/>
              <a:t> </a:t>
            </a:r>
            <a:r>
              <a:rPr lang="en-GB" err="1"/>
              <a:t>auteml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iure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16pt supporting copy approximately</a:t>
            </a:r>
            <a:br>
              <a:rPr lang="en-GB"/>
            </a:br>
            <a:r>
              <a:rPr lang="en-GB"/>
              <a:t>25 words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minima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nostrum </a:t>
            </a:r>
            <a:r>
              <a:rPr lang="en-GB" err="1"/>
              <a:t>exercitationem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corporis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laboriosam</a:t>
            </a:r>
            <a:r>
              <a:rPr lang="en-GB"/>
              <a:t>, </a:t>
            </a:r>
            <a:r>
              <a:rPr lang="en-GB" err="1"/>
              <a:t>nsi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aliquid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commodi</a:t>
            </a:r>
            <a:r>
              <a:rPr lang="en-GB"/>
              <a:t> </a:t>
            </a:r>
            <a:r>
              <a:rPr lang="en-GB" err="1"/>
              <a:t>consequatur</a:t>
            </a:r>
            <a:r>
              <a:rPr lang="en-GB"/>
              <a:t> </a:t>
            </a:r>
            <a:r>
              <a:rPr lang="en-GB" err="1"/>
              <a:t>auteml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iure</a:t>
            </a:r>
            <a:r>
              <a:rPr lang="en-GB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24D79-E118-4261-B0FE-78FF659D45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946E7-114D-43EE-ABEB-A30D465A34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9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5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79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39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D4DA48-61E1-4E18-8037-8A7AC9F90C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806710" y="4441111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A3ACC3AE-95D0-44AA-808F-F9FD3C99AB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3622149" y="4441111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10963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8BAB32CB-BB1C-45FF-86A5-B1398EE9A8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054477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842EEB2C-2FA6-4E60-8BC0-3B0A200FE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360211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9" name="Copyright">
            <a:extLst>
              <a:ext uri="{FF2B5EF4-FFF2-40B4-BE49-F238E27FC236}">
                <a16:creationId xmlns:a16="http://schemas.microsoft.com/office/drawing/2014/main" id="{7392EE9F-7032-44FA-9700-6A84928DA7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1054477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98F55F89-83E9-43FE-BEE5-0B42464546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360212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153017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/>
              <a:t>Click here and insert </a:t>
            </a:r>
            <a:br>
              <a:rPr lang="en-GB"/>
            </a:br>
            <a:r>
              <a:rPr lang="en-GB"/>
              <a:t>image from Templafy</a:t>
            </a:r>
            <a:br>
              <a:rPr lang="en-GB"/>
            </a:br>
            <a:r>
              <a:rPr lang="en-GB"/>
              <a:t>or</a:t>
            </a:r>
            <a:br>
              <a:rPr lang="en-GB"/>
            </a:br>
            <a:r>
              <a:rPr lang="en-GB"/>
              <a:t>insert via ImageTools if </a:t>
            </a:r>
            <a:br>
              <a:rPr lang="en-GB"/>
            </a:br>
            <a:r>
              <a:rPr lang="en-GB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8A2E1D88-07B2-471E-90A1-74C7AD1E27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054477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050EE8D4-F5B0-4390-AF5C-1EAA874A7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1054477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9" name="Copyright">
            <a:extLst>
              <a:ext uri="{FF2B5EF4-FFF2-40B4-BE49-F238E27FC236}">
                <a16:creationId xmlns:a16="http://schemas.microsoft.com/office/drawing/2014/main" id="{8FAE7B5C-6B8D-4484-9545-E71653BA2F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642188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FF2B36E2-7D6D-48C3-A60D-214213665E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642188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652D745A-E943-4EFF-8B4F-6FD8C1784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2296269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889B75A5-26AB-431B-A907-6EF11975EB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2296270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875274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/>
              <a:t>Person</a:t>
            </a:r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2713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1309715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623F4-3C6C-4BEC-529C-BF486D39E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66" y="6341396"/>
            <a:ext cx="11258549" cy="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7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Decrease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Reset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Layout</a:t>
            </a:r>
            <a:r>
              <a:rPr lang="en-GB" sz="10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GB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Image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Tools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Insert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Apply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to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All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</a:t>
            </a:r>
            <a: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Important: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old, wrong layouts via View &gt; Slidemaster.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text, image or chart/table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	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81942-8001-DCCC-7828-47294F4C4FE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818F-4626-B6F2-0ED2-D17F2A490B1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48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 hidden="1"/>
            <p:cNvSpPr txBox="1">
              <a:spLocks/>
            </p:cNvSpPr>
            <p:nvPr userDrawn="1"/>
          </p:nvSpPr>
          <p:spPr>
            <a:xfrm>
              <a:off x="1630533" y="2085631"/>
              <a:ext cx="1017727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/>
                <a:t>&lt;TEXT&gt;</a:t>
              </a:r>
            </a:p>
          </p:txBody>
        </p:sp>
        <p:sp>
          <p:nvSpPr>
            <p:cNvPr id="22" name="Slide Number" hidden="1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/>
                <a:t>&lt;P&gt;</a:t>
              </a:r>
            </a:p>
          </p:txBody>
        </p:sp>
      </p:grpSp>
      <p:grpSp>
        <p:nvGrpSpPr>
          <p:cNvPr id="4" name="SP Agenda Section Highlight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 hidden="1"/>
            <p:cNvSpPr txBox="1">
              <a:spLocks/>
            </p:cNvSpPr>
            <p:nvPr userDrawn="1"/>
          </p:nvSpPr>
          <p:spPr>
            <a:xfrm>
              <a:off x="1547504" y="2616963"/>
              <a:ext cx="10177272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 hidden="1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 hidden="1"/>
            <p:cNvSpPr txBox="1">
              <a:spLocks/>
            </p:cNvSpPr>
            <p:nvPr userDrawn="1"/>
          </p:nvSpPr>
          <p:spPr>
            <a:xfrm>
              <a:off x="2062894" y="3155687"/>
              <a:ext cx="1017854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/>
                <a:t>&lt;TEXT&gt;</a:t>
              </a:r>
            </a:p>
          </p:txBody>
        </p:sp>
        <p:sp>
          <p:nvSpPr>
            <p:cNvPr id="41" name="Slide Number" hidden="1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/>
                <a:t>&lt;P&gt;</a:t>
              </a:r>
            </a:p>
          </p:txBody>
        </p:sp>
      </p:grpSp>
      <p:grpSp>
        <p:nvGrpSpPr>
          <p:cNvPr id="9" name="SP Agenda Subsection Highlight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 hidden="1"/>
            <p:cNvSpPr txBox="1">
              <a:spLocks/>
            </p:cNvSpPr>
            <p:nvPr userDrawn="1"/>
          </p:nvSpPr>
          <p:spPr>
            <a:xfrm>
              <a:off x="2062894" y="3694411"/>
              <a:ext cx="10177272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 hidden="1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EFEC-359D-D160-AEE7-F254D694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6DE4-A646-EA9C-D643-88332CC3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4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736B0-A6D4-AD48-5A96-28F392F7D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28DDA-7B7B-FC9D-3059-139EC9E4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6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HEAVY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C2F04-F8E1-14F6-2142-30A0028BD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66" y="6341396"/>
            <a:ext cx="11258549" cy="5275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1427" y="6480433"/>
            <a:ext cx="4114800" cy="248767"/>
          </a:xfrm>
        </p:spPr>
        <p:txBody>
          <a:bodyPr lIns="0" tIns="0" rIns="0" bIns="0"/>
          <a:lstStyle>
            <a:lvl1pPr algn="l"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0164" y="6501801"/>
            <a:ext cx="2743200" cy="206031"/>
          </a:xfrm>
        </p:spPr>
        <p:txBody>
          <a:bodyPr lIns="0" tIns="0" rIns="0" bIns="0"/>
          <a:lstStyle>
            <a:lvl1pPr>
              <a:defRPr lang="en-US" sz="1200" b="0" i="0" kern="1200" baseline="0" smtClean="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fld id="{25092703-1A88-D44F-8DF7-52E22B12E7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F0DA9E-82D1-73DF-3AA7-06E5AA549C2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7050" y="1704000"/>
            <a:ext cx="9995415" cy="941432"/>
          </a:xfrm>
          <a:prstGeom prst="rect">
            <a:avLst/>
          </a:prstGeom>
          <a:ln w="44450"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lang="en-GB" sz="3733" b="1" i="0" kern="1200" baseline="0" dirty="0" smtClean="0">
                <a:solidFill>
                  <a:srgbClr val="1C265C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sz="1600" b="1" i="0">
                <a:solidFill>
                  <a:srgbClr val="1C265C"/>
                </a:solidFill>
                <a:latin typeface="Avenir Next" panose="020B0503020202020204" pitchFamily="34" charset="0"/>
              </a:defRPr>
            </a:lvl2pPr>
            <a:lvl3pPr marL="0" indent="0">
              <a:spcBef>
                <a:spcPts val="0"/>
              </a:spcBef>
              <a:buNone/>
              <a:defRPr sz="1600" b="1" i="0">
                <a:solidFill>
                  <a:srgbClr val="1C265C"/>
                </a:solidFill>
                <a:latin typeface="Avenir Next" panose="020B0503020202020204" pitchFamily="34" charset="0"/>
              </a:defRPr>
            </a:lvl3pPr>
            <a:lvl4pPr marL="0" indent="0">
              <a:spcBef>
                <a:spcPts val="0"/>
              </a:spcBef>
              <a:buNone/>
              <a:defRPr sz="1600" b="1" i="0">
                <a:solidFill>
                  <a:srgbClr val="1C265C"/>
                </a:solidFill>
                <a:latin typeface="Avenir Next" panose="020B0503020202020204" pitchFamily="34" charset="0"/>
              </a:defRPr>
            </a:lvl4pPr>
            <a:lvl5pPr marL="0" indent="0">
              <a:spcBef>
                <a:spcPts val="0"/>
              </a:spcBef>
              <a:buNone/>
              <a:defRPr sz="1600" b="1" i="0">
                <a:solidFill>
                  <a:srgbClr val="1C265C"/>
                </a:solidFill>
                <a:latin typeface="Avenir Next" panose="020B0503020202020204" pitchFamily="34" charset="0"/>
              </a:defRPr>
            </a:lvl5pPr>
          </a:lstStyle>
          <a:p>
            <a:pPr marL="0" lv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/>
              <a:t>“LONGER PULL OUT STATEMENT ”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B3A1BF-AADA-1CD5-49ED-FBC98E57F1F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066" y="3911356"/>
            <a:ext cx="11258549" cy="1131329"/>
          </a:xfrm>
        </p:spPr>
        <p:txBody>
          <a:bodyPr lIns="0" tIns="0" rIns="0" bIns="0" numCol="2">
            <a:normAutofit/>
          </a:bodyPr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1C265C"/>
                </a:solidFill>
                <a:latin typeface="Avenir Next" panose="020B0503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 b="0" i="0">
                <a:solidFill>
                  <a:srgbClr val="1C265C"/>
                </a:solidFill>
                <a:latin typeface="Avenir Next" panose="020B0503020202020204" pitchFamily="34" charset="0"/>
              </a:defRPr>
            </a:lvl2pPr>
            <a:lvl3pPr marL="0" indent="0">
              <a:spcBef>
                <a:spcPts val="0"/>
              </a:spcBef>
              <a:buNone/>
              <a:defRPr sz="1600" b="0" i="0">
                <a:solidFill>
                  <a:srgbClr val="1C265C"/>
                </a:solidFill>
                <a:latin typeface="Avenir Next" panose="020B0503020202020204" pitchFamily="34" charset="0"/>
              </a:defRPr>
            </a:lvl3pPr>
            <a:lvl4pPr marL="0" indent="0">
              <a:spcBef>
                <a:spcPts val="0"/>
              </a:spcBef>
              <a:buNone/>
              <a:defRPr sz="1600" b="0" i="0">
                <a:solidFill>
                  <a:srgbClr val="1C265C"/>
                </a:solidFill>
                <a:latin typeface="Avenir Next" panose="020B0503020202020204" pitchFamily="34" charset="0"/>
              </a:defRPr>
            </a:lvl4pPr>
            <a:lvl5pPr marL="0" indent="0">
              <a:spcBef>
                <a:spcPts val="0"/>
              </a:spcBef>
              <a:buNone/>
              <a:defRPr sz="1600" b="0" i="0">
                <a:solidFill>
                  <a:srgbClr val="1C265C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BB280C-DF32-E73F-50A0-1E5814584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00" y="519384"/>
            <a:ext cx="584200" cy="584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3595D5-8FC0-2196-4046-08E39BAF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65" y="3445476"/>
            <a:ext cx="5154484" cy="240713"/>
          </a:xfrm>
        </p:spPr>
        <p:txBody>
          <a:bodyPr lIns="0" tIns="0" rIns="0" bIns="0">
            <a:normAutofit/>
          </a:bodyPr>
          <a:lstStyle>
            <a:lvl1pPr>
              <a:defRPr sz="1867">
                <a:solidFill>
                  <a:srgbClr val="3366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TTERN 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712" y="3826372"/>
            <a:ext cx="6925875" cy="2238431"/>
          </a:xfrm>
          <a:prstGeom prst="callout1">
            <a:avLst>
              <a:gd name="adj1" fmla="val -9681"/>
              <a:gd name="adj2" fmla="val 790"/>
              <a:gd name="adj3" fmla="val -9366"/>
              <a:gd name="adj4" fmla="val 81055"/>
            </a:avLst>
          </a:prstGeom>
          <a:ln w="79375" cmpd="sng">
            <a:solidFill>
              <a:srgbClr val="1C265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70000"/>
              </a:lnSpc>
              <a:defRPr sz="6400" spc="-4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POWERPOINT HEADLINE TEXT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712" y="5213300"/>
            <a:ext cx="5571208" cy="2593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67" b="1" i="0" baseline="0">
                <a:solidFill>
                  <a:srgbClr val="3366FF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FFF00A-D5A4-AF0F-3373-CDB533262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387" y="332006"/>
            <a:ext cx="2961929" cy="7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332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FDB7A8-8F6F-4F43-5574-D63DE4839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100" y="519384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text, image or graph/table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add text, image or graph/table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602C899-8005-40F8-A9B0-E4F2A7E861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3742587" y="392904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101D9F4-BB9A-4CE5-84BF-D5DBCF64087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9291598" y="392904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en-US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6054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/>
              <a:t>)</a:t>
            </a:r>
          </a:p>
          <a:p>
            <a:pPr lvl="1"/>
            <a:r>
              <a:rPr lang="en-GB"/>
              <a:t>Agenda item title</a:t>
            </a:r>
          </a:p>
          <a:p>
            <a:pPr lvl="2"/>
            <a:r>
              <a:rPr lang="en-GB"/>
              <a:t>Agenda item title</a:t>
            </a:r>
          </a:p>
          <a:p>
            <a:pPr lvl="3"/>
            <a:r>
              <a:rPr lang="en-GB"/>
              <a:t>Agenda item title</a:t>
            </a:r>
          </a:p>
          <a:p>
            <a:pPr lvl="4"/>
            <a:r>
              <a:rPr lang="en-GB"/>
              <a:t>Agenda item title</a:t>
            </a:r>
          </a:p>
          <a:p>
            <a:pPr lvl="5"/>
            <a:r>
              <a:rPr lang="en-GB"/>
              <a:t>Agenda item title</a:t>
            </a:r>
          </a:p>
          <a:p>
            <a:pPr lvl="6"/>
            <a:r>
              <a:rPr lang="en-GB"/>
              <a:t>Agenda item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F4B9B-1FA0-F735-6A86-B8F9A2FF1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66" y="6341396"/>
            <a:ext cx="11258549" cy="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Optional 40pt value statement, 25 words </a:t>
            </a:r>
            <a:r>
              <a:rPr lang="en-GB" err="1"/>
              <a:t>sdf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6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Firstname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 level</a:t>
            </a:r>
          </a:p>
          <a:p>
            <a:pPr lvl="8"/>
            <a:r>
              <a:rPr lang="en-GB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1" r:id="rId2"/>
    <p:sldLayoutId id="2147483933" r:id="rId3"/>
    <p:sldLayoutId id="2147483910" r:id="rId4"/>
    <p:sldLayoutId id="2147483840" r:id="rId5"/>
    <p:sldLayoutId id="2147483792" r:id="rId6"/>
    <p:sldLayoutId id="2147483908" r:id="rId7"/>
    <p:sldLayoutId id="2147483663" r:id="rId8"/>
    <p:sldLayoutId id="2147483699" r:id="rId9"/>
    <p:sldLayoutId id="2147483650" r:id="rId10"/>
    <p:sldLayoutId id="2147483751" r:id="rId11"/>
    <p:sldLayoutId id="2147483664" r:id="rId12"/>
    <p:sldLayoutId id="2147483691" r:id="rId13"/>
    <p:sldLayoutId id="2147483690" r:id="rId14"/>
    <p:sldLayoutId id="2147483923" r:id="rId15"/>
    <p:sldLayoutId id="2147483825" r:id="rId16"/>
    <p:sldLayoutId id="2147483928" r:id="rId17"/>
    <p:sldLayoutId id="2147483929" r:id="rId18"/>
    <p:sldLayoutId id="2147483890" r:id="rId19"/>
    <p:sldLayoutId id="2147483920" r:id="rId20"/>
    <p:sldLayoutId id="2147483926" r:id="rId21"/>
    <p:sldLayoutId id="2147483930" r:id="rId22"/>
    <p:sldLayoutId id="2147483927" r:id="rId23"/>
    <p:sldLayoutId id="2147483827" r:id="rId24"/>
    <p:sldLayoutId id="2147483912" r:id="rId25"/>
    <p:sldLayoutId id="2147483913" r:id="rId26"/>
    <p:sldLayoutId id="2147483914" r:id="rId27"/>
    <p:sldLayoutId id="2147483838" r:id="rId28"/>
    <p:sldLayoutId id="2147483836" r:id="rId29"/>
    <p:sldLayoutId id="2147483837" r:id="rId30"/>
    <p:sldLayoutId id="2147483921" r:id="rId31"/>
    <p:sldLayoutId id="2147483917" r:id="rId32"/>
    <p:sldLayoutId id="2147483916" r:id="rId33"/>
    <p:sldLayoutId id="2147483925" r:id="rId34"/>
    <p:sldLayoutId id="2147483918" r:id="rId35"/>
    <p:sldLayoutId id="2147483924" r:id="rId36"/>
    <p:sldLayoutId id="2147483922" r:id="rId37"/>
    <p:sldLayoutId id="2147483919" r:id="rId38"/>
    <p:sldLayoutId id="2147483867" r:id="rId39"/>
    <p:sldLayoutId id="2147483868" r:id="rId40"/>
    <p:sldLayoutId id="2147483869" r:id="rId41"/>
    <p:sldLayoutId id="2147483870" r:id="rId42"/>
    <p:sldLayoutId id="2147483871" r:id="rId43"/>
    <p:sldLayoutId id="2147483882" r:id="rId44"/>
    <p:sldLayoutId id="2147483883" r:id="rId45"/>
    <p:sldLayoutId id="2147483911" r:id="rId46"/>
    <p:sldLayoutId id="2147483884" r:id="rId47"/>
    <p:sldLayoutId id="2147483885" r:id="rId48"/>
    <p:sldLayoutId id="2147483909" r:id="rId49"/>
    <p:sldLayoutId id="2147483931" r:id="rId50"/>
    <p:sldLayoutId id="2147483932" r:id="rId51"/>
    <p:sldLayoutId id="2147483991" r:id="rId52"/>
    <p:sldLayoutId id="2147483994" r:id="rId53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BF1C5-7763-46CF-A208-CA72561C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797B1-B762-4D63-983D-2C87F33B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07AD7-3B8A-6C00-E0D1-DB720E7FA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1C265C"/>
                </a:solidFill>
                <a:latin typeface="Arial"/>
                <a:cs typeface="Arial"/>
              </a:rPr>
              <a:t>Stronger Shores 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B5A308-52A6-6667-23FB-800E7991CFED}"/>
              </a:ext>
            </a:extLst>
          </p:cNvPr>
          <p:cNvSpPr txBox="1">
            <a:spLocks/>
          </p:cNvSpPr>
          <p:nvPr/>
        </p:nvSpPr>
        <p:spPr>
          <a:xfrm>
            <a:off x="395956" y="2260600"/>
            <a:ext cx="11364243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AU" sz="4000" kern="120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5400" b="1">
                <a:solidFill>
                  <a:schemeClr val="bg2"/>
                </a:solidFill>
                <a:latin typeface="Arial"/>
                <a:cs typeface="Arial"/>
              </a:rPr>
              <a:t>Stronger Shores Conference 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D68E0-622E-102A-F6BE-55B7A64CDE03}"/>
              </a:ext>
            </a:extLst>
          </p:cNvPr>
          <p:cNvSpPr txBox="1">
            <a:spLocks/>
          </p:cNvSpPr>
          <p:nvPr/>
        </p:nvSpPr>
        <p:spPr>
          <a:xfrm>
            <a:off x="395955" y="3280872"/>
            <a:ext cx="11364243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AU" sz="4000" kern="120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5400" b="1">
                <a:solidFill>
                  <a:schemeClr val="bg2"/>
                </a:solidFill>
                <a:latin typeface="Arial"/>
                <a:cs typeface="Arial"/>
              </a:rPr>
              <a:t>Toolkit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77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1C265C"/>
                </a:solidFill>
                <a:latin typeface="Arial"/>
                <a:cs typeface="Arial"/>
              </a:rPr>
              <a:t>What do we mean by a ‘Toolkit’?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65F0C-8239-7904-1D94-FFCCBC612131}"/>
              </a:ext>
            </a:extLst>
          </p:cNvPr>
          <p:cNvSpPr txBox="1"/>
          <p:nvPr/>
        </p:nvSpPr>
        <p:spPr>
          <a:xfrm>
            <a:off x="4180215" y="1684729"/>
            <a:ext cx="7572785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2400">
                <a:latin typeface="Arial"/>
                <a:cs typeface="Arial"/>
              </a:rPr>
              <a:t>“A collection of strategic tools and frameworks that assist RMAs in making informed decisions, formulating effective strategies and managing various aspects of project/programme delivery”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A02E1-6C09-D7D4-7EEC-294CA23D8C29}"/>
              </a:ext>
            </a:extLst>
          </p:cNvPr>
          <p:cNvSpPr txBox="1"/>
          <p:nvPr/>
        </p:nvSpPr>
        <p:spPr>
          <a:xfrm>
            <a:off x="4180215" y="3380910"/>
            <a:ext cx="75727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/>
              <a:t>“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suite of products that support RMAs implement measures to protect and restore marine habitats” </a:t>
            </a:r>
          </a:p>
        </p:txBody>
      </p:sp>
      <p:pic>
        <p:nvPicPr>
          <p:cNvPr id="13" name="Picture 12" descr="Close up of toolbox">
            <a:extLst>
              <a:ext uri="{FF2B5EF4-FFF2-40B4-BE49-F238E27FC236}">
                <a16:creationId xmlns:a16="http://schemas.microsoft.com/office/drawing/2014/main" id="{802C24B3-4829-D43A-95EF-CCF6BF37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6" y="1597980"/>
            <a:ext cx="3121934" cy="4165600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ADC5C9-2FD7-E60E-DC75-A23D54F632D8}"/>
              </a:ext>
            </a:extLst>
          </p:cNvPr>
          <p:cNvSpPr txBox="1"/>
          <p:nvPr/>
        </p:nvSpPr>
        <p:spPr>
          <a:xfrm>
            <a:off x="4089400" y="4338427"/>
            <a:ext cx="75727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“the set of skills, abilities, knowledge, or other things needed to restore and protect sub-tidal habitats”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283D94-8975-D0F0-DEDF-B83C567E1DFA}"/>
              </a:ext>
            </a:extLst>
          </p:cNvPr>
          <p:cNvSpPr txBox="1"/>
          <p:nvPr/>
        </p:nvSpPr>
        <p:spPr>
          <a:xfrm>
            <a:off x="4089400" y="5307017"/>
            <a:ext cx="7572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What does it mean to you?</a:t>
            </a:r>
          </a:p>
        </p:txBody>
      </p:sp>
    </p:spTree>
    <p:extLst>
      <p:ext uri="{BB962C8B-B14F-4D97-AF65-F5344CB8AC3E}">
        <p14:creationId xmlns:p14="http://schemas.microsoft.com/office/powerpoint/2010/main" val="215567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4853108-03A4-15EA-510C-4A37C8B5CAF4}"/>
              </a:ext>
            </a:extLst>
          </p:cNvPr>
          <p:cNvSpPr/>
          <p:nvPr/>
        </p:nvSpPr>
        <p:spPr>
          <a:xfrm>
            <a:off x="8774562" y="1247056"/>
            <a:ext cx="2914048" cy="2174494"/>
          </a:xfrm>
          <a:prstGeom prst="wedgeRoundRectCallout">
            <a:avLst>
              <a:gd name="adj1" fmla="val 1358"/>
              <a:gd name="adj2" fmla="val 49990"/>
              <a:gd name="adj3" fmla="val 16667"/>
            </a:avLst>
          </a:prstGeom>
          <a:solidFill>
            <a:srgbClr val="0550A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1C265C"/>
                </a:solidFill>
                <a:latin typeface="Arial"/>
                <a:cs typeface="Arial"/>
              </a:rPr>
              <a:t>Translating the concept into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4EE7C-BDA6-F74A-9FC5-5EB4BE09DA16}"/>
              </a:ext>
            </a:extLst>
          </p:cNvPr>
          <p:cNvSpPr txBox="1"/>
          <p:nvPr/>
        </p:nvSpPr>
        <p:spPr>
          <a:xfrm>
            <a:off x="707307" y="1687647"/>
            <a:ext cx="7816666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 focus on resilience to flood and coastal erosion risks is paramount. The toolkit must address the following aims: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improving evidence on the costs and benefits of the innovative resilience actions – in this instance marine Nature Based Solutions (NBS).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using our evidence and learning to inform future approaches to, and investments in, flood and coastal erosion risk management.</a:t>
            </a:r>
          </a:p>
          <a:p>
            <a:pPr>
              <a:spcAft>
                <a:spcPts val="1200"/>
              </a:spcAft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We need to translate the ‘toolkit’ output introduced in the Business Case into a detailed specification, such that we can put in place a delivery plan to ensure successful outcomes. </a:t>
            </a:r>
          </a:p>
        </p:txBody>
      </p:sp>
      <p:pic>
        <p:nvPicPr>
          <p:cNvPr id="5" name="Graphic 4" descr="Packing Box Open outline">
            <a:extLst>
              <a:ext uri="{FF2B5EF4-FFF2-40B4-BE49-F238E27FC236}">
                <a16:creationId xmlns:a16="http://schemas.microsoft.com/office/drawing/2014/main" id="{E208B7F6-E202-6A59-D238-DE70D913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451" y="4216446"/>
            <a:ext cx="2131774" cy="2131774"/>
          </a:xfrm>
          <a:prstGeom prst="rect">
            <a:avLst/>
          </a:prstGeom>
        </p:spPr>
      </p:pic>
      <p:pic>
        <p:nvPicPr>
          <p:cNvPr id="7" name="Graphic 6" descr="Filter outline">
            <a:extLst>
              <a:ext uri="{FF2B5EF4-FFF2-40B4-BE49-F238E27FC236}">
                <a16:creationId xmlns:a16="http://schemas.microsoft.com/office/drawing/2014/main" id="{C177E549-6FE4-A70E-63A3-32B7077D7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977" y="3340898"/>
            <a:ext cx="1368000" cy="1368000"/>
          </a:xfrm>
          <a:prstGeom prst="rect">
            <a:avLst/>
          </a:prstGeom>
        </p:spPr>
      </p:pic>
      <p:pic>
        <p:nvPicPr>
          <p:cNvPr id="11" name="Graphic 10" descr="Gears outline">
            <a:extLst>
              <a:ext uri="{FF2B5EF4-FFF2-40B4-BE49-F238E27FC236}">
                <a16:creationId xmlns:a16="http://schemas.microsoft.com/office/drawing/2014/main" id="{13A794CF-54FD-B9A4-57D9-C662D335A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4607" y="2148258"/>
            <a:ext cx="914400" cy="914400"/>
          </a:xfrm>
          <a:prstGeom prst="rect">
            <a:avLst/>
          </a:prstGeom>
        </p:spPr>
      </p:pic>
      <p:pic>
        <p:nvPicPr>
          <p:cNvPr id="15" name="Graphic 14" descr="Good Idea outline">
            <a:extLst>
              <a:ext uri="{FF2B5EF4-FFF2-40B4-BE49-F238E27FC236}">
                <a16:creationId xmlns:a16="http://schemas.microsoft.com/office/drawing/2014/main" id="{FFD6F972-B9F0-B549-A691-9D5ECA1461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97653" y="1360812"/>
            <a:ext cx="914400" cy="914400"/>
          </a:xfrm>
          <a:prstGeom prst="rect">
            <a:avLst/>
          </a:prstGeom>
        </p:spPr>
      </p:pic>
      <p:pic>
        <p:nvPicPr>
          <p:cNvPr id="17" name="Graphic 16" descr="Topography Map outline">
            <a:extLst>
              <a:ext uri="{FF2B5EF4-FFF2-40B4-BE49-F238E27FC236}">
                <a16:creationId xmlns:a16="http://schemas.microsoft.com/office/drawing/2014/main" id="{27559A73-94C2-06F5-EB77-4DDD2F273B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2053" y="1539772"/>
            <a:ext cx="914400" cy="914400"/>
          </a:xfrm>
          <a:prstGeom prst="rect">
            <a:avLst/>
          </a:prstGeom>
        </p:spPr>
      </p:pic>
      <p:pic>
        <p:nvPicPr>
          <p:cNvPr id="21" name="Graphic 20" descr="Statistics outline">
            <a:extLst>
              <a:ext uri="{FF2B5EF4-FFF2-40B4-BE49-F238E27FC236}">
                <a16:creationId xmlns:a16="http://schemas.microsoft.com/office/drawing/2014/main" id="{C1330808-0798-3C91-C5A1-54B164605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78904" y="2442725"/>
            <a:ext cx="914400" cy="914400"/>
          </a:xfrm>
          <a:prstGeom prst="rect">
            <a:avLst/>
          </a:prstGeom>
        </p:spPr>
      </p:pic>
      <p:pic>
        <p:nvPicPr>
          <p:cNvPr id="23" name="Graphic 22" descr="Classroom outline">
            <a:extLst>
              <a:ext uri="{FF2B5EF4-FFF2-40B4-BE49-F238E27FC236}">
                <a16:creationId xmlns:a16="http://schemas.microsoft.com/office/drawing/2014/main" id="{C935E79E-7BEB-6F89-01A6-D1A592568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34321" y="2426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1C265C"/>
                </a:solidFill>
                <a:latin typeface="Arial"/>
                <a:cs typeface="Arial"/>
              </a:rPr>
              <a:t>Progress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3BE7-40B0-762E-45DF-20EF13134658}"/>
              </a:ext>
            </a:extLst>
          </p:cNvPr>
          <p:cNvSpPr txBox="1"/>
          <p:nvPr/>
        </p:nvSpPr>
        <p:spPr>
          <a:xfrm>
            <a:off x="4272989" y="1717651"/>
            <a:ext cx="7376496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To inform the toolkit specification, we completed an initial gap analysis of existing FCERM resources.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 findings are reported in the Opportunities Review and recommendations captured in a Toolkit Action Plan.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This might currently be considered a ‘long-list’ of content options, which needs refining.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Before we finalise design of the toolkit, we want input from a broader audience of those with first hand experience delivering marine projects.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BAF53-3639-5591-1BB7-104781838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8"/>
          <a:stretch/>
        </p:blipFill>
        <p:spPr>
          <a:xfrm>
            <a:off x="559088" y="1430119"/>
            <a:ext cx="3512174" cy="47300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4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26E986-2D0E-012A-AF21-44119900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48616"/>
              </p:ext>
            </p:extLst>
          </p:nvPr>
        </p:nvGraphicFramePr>
        <p:xfrm>
          <a:off x="598815" y="2276475"/>
          <a:ext cx="11097226" cy="3888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8613">
                  <a:extLst>
                    <a:ext uri="{9D8B030D-6E8A-4147-A177-3AD203B41FA5}">
                      <a16:colId xmlns:a16="http://schemas.microsoft.com/office/drawing/2014/main" val="3270851381"/>
                    </a:ext>
                  </a:extLst>
                </a:gridCol>
                <a:gridCol w="5548613">
                  <a:extLst>
                    <a:ext uri="{9D8B030D-6E8A-4147-A177-3AD203B41FA5}">
                      <a16:colId xmlns:a16="http://schemas.microsoft.com/office/drawing/2014/main" val="2339280096"/>
                    </a:ext>
                  </a:extLst>
                </a:gridCol>
              </a:tblGrid>
              <a:tr h="1894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9840"/>
                  </a:ext>
                </a:extLst>
              </a:tr>
              <a:tr h="19946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1838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1C265C"/>
                </a:solidFill>
                <a:latin typeface="Arial"/>
                <a:cs typeface="Arial"/>
              </a:rPr>
              <a:t>Learning from Precedent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3BE7-40B0-762E-45DF-20EF13134658}"/>
              </a:ext>
            </a:extLst>
          </p:cNvPr>
          <p:cNvSpPr txBox="1"/>
          <p:nvPr/>
        </p:nvSpPr>
        <p:spPr>
          <a:xfrm>
            <a:off x="598815" y="1447501"/>
            <a:ext cx="1105067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Want to avoid reinventing the wheel – What best practice examples are out there already?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47F7F-10A7-ADD5-A083-D6C1AA2D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546" y="2300119"/>
            <a:ext cx="3317248" cy="1846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5D111-0482-8EC9-DA6D-38751DB72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44" r="6887"/>
          <a:stretch/>
        </p:blipFill>
        <p:spPr>
          <a:xfrm>
            <a:off x="2936532" y="4201218"/>
            <a:ext cx="3179157" cy="1947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FFFBB-56B9-40B4-F645-0AF0F9B63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546" y="4182134"/>
            <a:ext cx="3317245" cy="1947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AEE5D6-DD33-4F6B-7206-C57F02CB94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887"/>
          <a:stretch/>
        </p:blipFill>
        <p:spPr>
          <a:xfrm>
            <a:off x="2922564" y="2295523"/>
            <a:ext cx="3179157" cy="1849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3EE72-03EB-248F-51B0-DA8D469E421B}"/>
              </a:ext>
            </a:extLst>
          </p:cNvPr>
          <p:cNvSpPr txBox="1"/>
          <p:nvPr/>
        </p:nvSpPr>
        <p:spPr>
          <a:xfrm>
            <a:off x="598815" y="2370830"/>
            <a:ext cx="18367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28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67E50-9485-5C64-CC95-6B49D61C6F7F}"/>
              </a:ext>
            </a:extLst>
          </p:cNvPr>
          <p:cNvSpPr txBox="1"/>
          <p:nvPr/>
        </p:nvSpPr>
        <p:spPr>
          <a:xfrm>
            <a:off x="753003" y="4214657"/>
            <a:ext cx="20037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u="sng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a Natural Capital Approach (ENCA)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17609-70A8-9972-9453-BD4636CDCA56}"/>
              </a:ext>
            </a:extLst>
          </p:cNvPr>
          <p:cNvSpPr txBox="1"/>
          <p:nvPr/>
        </p:nvSpPr>
        <p:spPr>
          <a:xfrm>
            <a:off x="719984" y="2331036"/>
            <a:ext cx="200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SMEEF Restoration Toolkit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C7892-5E8C-752E-1D1D-1F32E1967414}"/>
              </a:ext>
            </a:extLst>
          </p:cNvPr>
          <p:cNvSpPr txBox="1"/>
          <p:nvPr/>
        </p:nvSpPr>
        <p:spPr>
          <a:xfrm>
            <a:off x="6124144" y="2340051"/>
            <a:ext cx="22080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u="sng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Restoration Toolkit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D4E49-BEB2-1B13-76C2-4107E067D1B3}"/>
              </a:ext>
            </a:extLst>
          </p:cNvPr>
          <p:cNvSpPr txBox="1"/>
          <p:nvPr/>
        </p:nvSpPr>
        <p:spPr>
          <a:xfrm>
            <a:off x="6124146" y="4217486"/>
            <a:ext cx="22080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Buildings  Toolkit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89725-C228-1A2F-BA20-5EB69593C548}"/>
              </a:ext>
            </a:extLst>
          </p:cNvPr>
          <p:cNvSpPr txBox="1"/>
          <p:nvPr/>
        </p:nvSpPr>
        <p:spPr>
          <a:xfrm>
            <a:off x="719984" y="5011248"/>
            <a:ext cx="206974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DEFRA Toolkit containing a series of documents, links, and tools for the ENCA process, structured in a guidance webpage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D13ED-8EFA-E225-F062-E400A94B7B52}"/>
              </a:ext>
            </a:extLst>
          </p:cNvPr>
          <p:cNvSpPr txBox="1"/>
          <p:nvPr/>
        </p:nvSpPr>
        <p:spPr>
          <a:xfrm>
            <a:off x="665658" y="2996904"/>
            <a:ext cx="219005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SMEEF Restoration Toolkit for marine enhancement with resources grouped by categories of support, such as ‘Funding’ etc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6691A-1AA2-C7AB-B931-AD1FA1240D39}"/>
              </a:ext>
            </a:extLst>
          </p:cNvPr>
          <p:cNvSpPr txBox="1"/>
          <p:nvPr/>
        </p:nvSpPr>
        <p:spPr>
          <a:xfrm>
            <a:off x="6237674" y="2865161"/>
            <a:ext cx="200370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Toolkit from Restore America’s Estuaries with guidance grouped according to issue, such as ‘Flooding’, ‘Erosion’, or ‘Invasive Species’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0A926-143F-C472-61A4-B50D6CD4C2C6}"/>
              </a:ext>
            </a:extLst>
          </p:cNvPr>
          <p:cNvSpPr txBox="1"/>
          <p:nvPr/>
        </p:nvSpPr>
        <p:spPr>
          <a:xfrm>
            <a:off x="6217263" y="4762888"/>
            <a:ext cx="200370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Arup Toolkit for Circular Buildings with information grouped under headings, such as ‘Tools’, ‘Case Studies’, ‘Framework’, etc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85855-8EB1-4569-4A29-1F2FD99FE638}"/>
              </a:ext>
            </a:extLst>
          </p:cNvPr>
          <p:cNvSpPr txBox="1"/>
          <p:nvPr/>
        </p:nvSpPr>
        <p:spPr>
          <a:xfrm>
            <a:off x="5194676" y="3969246"/>
            <a:ext cx="83015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/>
              <a:t>© SMEEF 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ACB45C-C306-20E1-D5D0-13A7D09F6856}"/>
              </a:ext>
            </a:extLst>
          </p:cNvPr>
          <p:cNvSpPr txBox="1"/>
          <p:nvPr/>
        </p:nvSpPr>
        <p:spPr>
          <a:xfrm>
            <a:off x="5144456" y="5971626"/>
            <a:ext cx="93059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/>
              <a:t>© DEFRA 2020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EFF30A-0FE5-C201-7415-B3B0CD7E43AF}"/>
              </a:ext>
            </a:extLst>
          </p:cNvPr>
          <p:cNvSpPr txBox="1"/>
          <p:nvPr/>
        </p:nvSpPr>
        <p:spPr>
          <a:xfrm>
            <a:off x="8985725" y="5957670"/>
            <a:ext cx="266375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>
                <a:solidFill>
                  <a:sysClr val="windowText" lastClr="000000"/>
                </a:solidFill>
              </a:rPr>
              <a:t>©ARUP and the Ellen Macarthur Foundation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22DB1F-88FD-FFC9-B130-FC7FFE1481C3}"/>
              </a:ext>
            </a:extLst>
          </p:cNvPr>
          <p:cNvSpPr txBox="1"/>
          <p:nvPr/>
        </p:nvSpPr>
        <p:spPr>
          <a:xfrm>
            <a:off x="9777721" y="3966230"/>
            <a:ext cx="18717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/>
              <a:t>© Restore America’s Estuaries 2024</a:t>
            </a:r>
          </a:p>
        </p:txBody>
      </p:sp>
    </p:spTree>
    <p:extLst>
      <p:ext uri="{BB962C8B-B14F-4D97-AF65-F5344CB8AC3E}">
        <p14:creationId xmlns:p14="http://schemas.microsoft.com/office/powerpoint/2010/main" val="61966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rgbClr val="1C265C"/>
                </a:solidFill>
                <a:latin typeface="Arial"/>
                <a:cs typeface="Arial"/>
              </a:rPr>
              <a:t>Principles of the Toolkit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3BE7-40B0-762E-45DF-20EF13134658}"/>
              </a:ext>
            </a:extLst>
          </p:cNvPr>
          <p:cNvSpPr txBox="1"/>
          <p:nvPr/>
        </p:nvSpPr>
        <p:spPr>
          <a:xfrm>
            <a:off x="598815" y="1884381"/>
            <a:ext cx="1105067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Practical - meet the key needs of users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Adaptable - ensure long-term value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Affordable - low maintenance/running costs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Intuitive - easy to navigate and use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Integrated - complementary to wider resources</a:t>
            </a:r>
          </a:p>
        </p:txBody>
      </p:sp>
    </p:spTree>
    <p:extLst>
      <p:ext uri="{BB962C8B-B14F-4D97-AF65-F5344CB8AC3E}">
        <p14:creationId xmlns:p14="http://schemas.microsoft.com/office/powerpoint/2010/main" val="73203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3391FD-CA38-2000-30AD-41353D8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21" y="533545"/>
            <a:ext cx="10190164" cy="5328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1C265C"/>
                </a:solidFill>
                <a:latin typeface="Arial"/>
                <a:cs typeface="Arial"/>
              </a:rPr>
              <a:t>Stakeholder Inputs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3BE7-40B0-762E-45DF-20EF13134658}"/>
              </a:ext>
            </a:extLst>
          </p:cNvPr>
          <p:cNvSpPr txBox="1"/>
          <p:nvPr/>
        </p:nvSpPr>
        <p:spPr>
          <a:xfrm>
            <a:off x="598815" y="1630381"/>
            <a:ext cx="11050670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Going back to the Q on the 1</a:t>
            </a:r>
            <a:r>
              <a:rPr lang="en-GB" sz="2800" baseline="3000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slide, please start thinking about what a Stronger Shores toolkit means to you.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We will be work-shopping the design later in the day and welcome any and all inputs.  </a:t>
            </a:r>
          </a:p>
        </p:txBody>
      </p:sp>
      <p:pic>
        <p:nvPicPr>
          <p:cNvPr id="3" name="Graphic 2" descr="Badge Tick with solid fill">
            <a:extLst>
              <a:ext uri="{FF2B5EF4-FFF2-40B4-BE49-F238E27FC236}">
                <a16:creationId xmlns:a16="http://schemas.microsoft.com/office/drawing/2014/main" id="{2D706263-CB3B-A810-1062-EBA3578F0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01" y="5186856"/>
            <a:ext cx="468000" cy="468000"/>
          </a:xfrm>
          <a:prstGeom prst="rect">
            <a:avLst/>
          </a:prstGeom>
        </p:spPr>
      </p:pic>
      <p:pic>
        <p:nvPicPr>
          <p:cNvPr id="5" name="Graphic 4" descr="Badge Tick with solid fill">
            <a:extLst>
              <a:ext uri="{FF2B5EF4-FFF2-40B4-BE49-F238E27FC236}">
                <a16:creationId xmlns:a16="http://schemas.microsoft.com/office/drawing/2014/main" id="{FDCE49A0-1495-8695-E367-C9447F7C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01" y="4650230"/>
            <a:ext cx="468000" cy="468000"/>
          </a:xfrm>
          <a:prstGeom prst="rect">
            <a:avLst/>
          </a:prstGeom>
        </p:spPr>
      </p:pic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96BE8E75-5740-2C2D-E418-BB8391727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02" y="5732014"/>
            <a:ext cx="468000" cy="46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BBE781-269C-E9F8-8C0D-D1FBA491A1DE}"/>
              </a:ext>
            </a:extLst>
          </p:cNvPr>
          <p:cNvSpPr/>
          <p:nvPr/>
        </p:nvSpPr>
        <p:spPr>
          <a:xfrm>
            <a:off x="804000" y="3717754"/>
            <a:ext cx="4369579" cy="600546"/>
          </a:xfrm>
          <a:prstGeom prst="roundRect">
            <a:avLst/>
          </a:prstGeom>
          <a:solidFill>
            <a:srgbClr val="0550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MUST HAVES?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CB1948-7AF6-EACD-A782-AD0123DA3A48}"/>
              </a:ext>
            </a:extLst>
          </p:cNvPr>
          <p:cNvSpPr/>
          <p:nvPr/>
        </p:nvSpPr>
        <p:spPr>
          <a:xfrm>
            <a:off x="7018421" y="3717754"/>
            <a:ext cx="4369579" cy="600546"/>
          </a:xfrm>
          <a:prstGeom prst="roundRect">
            <a:avLst/>
          </a:prstGeom>
          <a:solidFill>
            <a:srgbClr val="0550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NICE TO HAVES?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F7BF4-ABB0-E994-D466-0562ECBB103B}"/>
              </a:ext>
            </a:extLst>
          </p:cNvPr>
          <p:cNvSpPr txBox="1"/>
          <p:nvPr/>
        </p:nvSpPr>
        <p:spPr>
          <a:xfrm>
            <a:off x="5864352" y="3819169"/>
            <a:ext cx="1926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/>
              <a:t>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3736AC-FC83-868C-63D7-5BDECFE6B667}"/>
              </a:ext>
            </a:extLst>
          </p:cNvPr>
          <p:cNvCxnSpPr>
            <a:cxnSpLocks/>
          </p:cNvCxnSpPr>
          <p:nvPr/>
        </p:nvCxnSpPr>
        <p:spPr>
          <a:xfrm>
            <a:off x="6096000" y="4413504"/>
            <a:ext cx="0" cy="1762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0B9F89D2-C69B-827D-B5F7-D2990FC98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233" y="5142934"/>
            <a:ext cx="468000" cy="468000"/>
          </a:xfrm>
          <a:prstGeom prst="rect">
            <a:avLst/>
          </a:prstGeom>
        </p:spPr>
      </p:pic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4893B4AA-3F21-DF99-2DBE-90EB5B9E7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233" y="5701788"/>
            <a:ext cx="468000" cy="468000"/>
          </a:xfrm>
          <a:prstGeom prst="rect">
            <a:avLst/>
          </a:prstGeom>
        </p:spPr>
      </p:pic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80FCE78E-D14C-FA7F-F2A4-F8A73075D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233" y="4629507"/>
            <a:ext cx="468000" cy="46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5AD775-7429-5C40-36FC-C6E1C240053C}"/>
              </a:ext>
            </a:extLst>
          </p:cNvPr>
          <p:cNvSpPr txBox="1"/>
          <p:nvPr/>
        </p:nvSpPr>
        <p:spPr>
          <a:xfrm>
            <a:off x="1272001" y="46709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Improved Habitat Asset Mapping </a:t>
            </a:r>
            <a:endParaRPr lang="en-GB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55F42-28D3-0764-D12D-518066520317}"/>
              </a:ext>
            </a:extLst>
          </p:cNvPr>
          <p:cNvSpPr txBox="1"/>
          <p:nvPr/>
        </p:nvSpPr>
        <p:spPr>
          <a:xfrm>
            <a:off x="1272001" y="52015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Funding Guidance</a:t>
            </a:r>
            <a:endParaRPr lang="en-GB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06BB6-A7B6-91A8-FA9C-EFBB18C6DAE5}"/>
              </a:ext>
            </a:extLst>
          </p:cNvPr>
          <p:cNvSpPr txBox="1"/>
          <p:nvPr/>
        </p:nvSpPr>
        <p:spPr>
          <a:xfrm>
            <a:off x="1272001" y="57332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Modelling Guidance</a:t>
            </a:r>
            <a:endParaRPr lang="en-GB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DA7F3-7403-4105-8E27-DEAA094A09BE}"/>
              </a:ext>
            </a:extLst>
          </p:cNvPr>
          <p:cNvSpPr txBox="1"/>
          <p:nvPr/>
        </p:nvSpPr>
        <p:spPr>
          <a:xfrm>
            <a:off x="6827520" y="5152015"/>
            <a:ext cx="4917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Consenting Strategy</a:t>
            </a:r>
            <a:endParaRPr lang="en-GB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E1235-6B6A-F173-D38D-2F6698BB32AC}"/>
              </a:ext>
            </a:extLst>
          </p:cNvPr>
          <p:cNvSpPr txBox="1"/>
          <p:nvPr/>
        </p:nvSpPr>
        <p:spPr>
          <a:xfrm>
            <a:off x="6827520" y="4647932"/>
            <a:ext cx="4917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Natural Capital accounts</a:t>
            </a:r>
            <a:endParaRPr lang="en-GB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636B9-236A-CA19-9052-731CDA5AA57B}"/>
              </a:ext>
            </a:extLst>
          </p:cNvPr>
          <p:cNvSpPr txBox="1"/>
          <p:nvPr/>
        </p:nvSpPr>
        <p:spPr>
          <a:xfrm>
            <a:off x="6827520" y="5729904"/>
            <a:ext cx="4821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</a:rPr>
              <a:t>Strategic Partnership Advice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8999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lideNumber"/>
</p:tagLst>
</file>

<file path=ppt/theme/theme1.xml><?xml version="1.0" encoding="utf-8"?>
<a:theme xmlns:a="http://schemas.openxmlformats.org/drawingml/2006/main" name="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7D4196"/>
    </a:custClr>
    <a:custClr name="Chart 3">
      <a:srgbClr val="005AAA"/>
    </a:custClr>
    <a:custClr name="Chart 4">
      <a:srgbClr val="32A4A0"/>
    </a:custClr>
    <a:custClr name="Chart 5">
      <a:srgbClr val="C83C96"/>
    </a:custClr>
    <a:custClr name="Chart 6">
      <a:srgbClr val="4BA046"/>
    </a:custClr>
    <a:custClr name="Chart 7">
      <a:srgbClr val="1E9B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Times New Roman"/>
        <a:font script="Hebr" typeface="Times New Roman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Times New Roman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rup PPT template">
      <a:dk1>
        <a:srgbClr val="2C2C2D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88438B"/>
      </a:accent2>
      <a:accent3>
        <a:srgbClr val="054CA1"/>
      </a:accent3>
      <a:accent4>
        <a:srgbClr val="4D9EA9"/>
      </a:accent4>
      <a:accent5>
        <a:srgbClr val="D6488E"/>
      </a:accent5>
      <a:accent6>
        <a:srgbClr val="428B35"/>
      </a:accent6>
      <a:hlink>
        <a:srgbClr val="606062"/>
      </a:hlink>
      <a:folHlink>
        <a:srgbClr val="C9C9CA"/>
      </a:folHlink>
    </a:clrScheme>
    <a:fontScheme name="Custom 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8297860051241283","enableDocumentContentUpdater":false,"version":"2.0"}]]></TemplafySlideTemplateConfiguration>
</file>

<file path=customXml/item12.xml><?xml version="1.0" encoding="utf-8"?>
<TemplafyTemplateConfiguration><![CDATA[{"elementsMetadata":[],"transformationConfigurations":[{"propertyName":"PPStyles","propertyValue":"","disableUpdates":false,"type":"customDocumentProperty"},{"colorTheme":"{{DataSources.ColorThemes[\"Arup\"].ColorTheme}}","disableUpdates":false,"originalColorThemeXml":"<a:clrScheme name=\"Brugerdefineret 6\" xmlns:a=\"http://schemas.openxmlformats.org/drawingml/2006/main\"><a:dk1><a:srgbClr val=\"000000\" /></a:dk1><a:lt1><a:srgbClr val=\"FFFFFF\" /></a:lt1><a:dk2><a:srgbClr val=\"E61E28\" /></a:dk2><a:lt2><a:srgbClr val=\"FFFFFF\" /></a:lt2><a:accent1><a:srgbClr val=\"E61E28\" /></a:accent1><a:accent2><a:srgbClr val=\"7D4196\" /></a:accent2><a:accent3><a:srgbClr val=\"005AAA\" /></a:accent3><a:accent4><a:srgbClr val=\"32A4A0\" /></a:accent4><a:accent5><a:srgbClr val=\"C83C96\" /></a:accent5><a:accent6><a:srgbClr val=\"4BA046\" /></a:accent6><a:hlink><a:srgbClr val=\"606062\" /></a:hlink><a:folHlink><a:srgbClr val=\"C9C9CA\" /></a:folHlink></a:clrScheme>","type":"colorTheme"}],"templateName":"Blank","templateDescription":"","enableDocumentContentUpdater":false,"version":"2.0"}]]></TemplafyTemplateConfiguration>
</file>

<file path=customXml/item13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8297860051241283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7F6CD8D100F4A935FAA6D1A060532" ma:contentTypeVersion="6" ma:contentTypeDescription="Create a new document." ma:contentTypeScope="" ma:versionID="1c32f32319f8e6979b94e3a5777a5afe">
  <xsd:schema xmlns:xsd="http://www.w3.org/2001/XMLSchema" xmlns:xs="http://www.w3.org/2001/XMLSchema" xmlns:p="http://schemas.microsoft.com/office/2006/metadata/properties" xmlns:ns2="92458895-bee5-462c-89c1-56ce3b402266" xmlns:ns3="e2492db8-ed52-460e-9057-fdff2defcfca" targetNamespace="http://schemas.microsoft.com/office/2006/metadata/properties" ma:root="true" ma:fieldsID="16a107391ea8a13240971734d1f1c53c" ns2:_="" ns3:_="">
    <xsd:import namespace="92458895-bee5-462c-89c1-56ce3b402266"/>
    <xsd:import namespace="e2492db8-ed52-460e-9057-fdff2defcf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58895-bee5-462c-89c1-56ce3b402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92db8-ed52-460e-9057-fdff2defcf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PpStyles><![CDATA[{"Styles":[{"Base64Png":"data:image/png;base64,iVBORw0KGgoAAAANSUhEUgAAAK0AAAAbCAYAAAAOPA8rAAAAAXNSR0IArs4c6QAAAARnQU1BAACxjwv8YQUAAAAJcEhZcwAAFiUAABYlAUlSJPAAAAVTSURBVHhe7ZtBUuswDIa5IPfgEByBE3AB9uxZs2XLkiU7btCXX1iav65kK3Gaprx+M5rWiRLLsiwrKdzduHHjP+fn5+fw8vJymL5CXDI6N64PndBZ8vT0dHh+fj68v78fEBjTsc34+vqSvqevLEdkdK4F+Bj+nr6aoP329jZ7TOqXh4cHu9f9/b0c+/j4mH2/i/L9/X14fHy0gUA+Pz8POI7zDAYOR7I+stlWwYsJY6cXOSKjs3fge2cMR4KAywabBj4+Mbe/R3/70QWOOd06CQ1RjGXpgsHDcdNX+fSC/BxkbF0ynqVQX6sAP6pfM9ILXE0wJXBdNHBLv1eFGF4kRQlUkY0HbP1KyyejMwx2nuljtT40wyLI6oBEotCsyRIljFJGNHUAz2N5DrgazHBpJWHHLKm1FmJ9SssnozMMbePDlCCVEuz3iM/r66v2KVIy5QlV2ddD9K4t284ZoMFbcZnALbA+peWT0RlCg6zIMAi+7MLXLR3SCDTTKfPUwnSldSWMGD1y7RIy/WV0FuPUnsPMWfR4KJ4+ev3b+dZi4MRTsvPVYIZLK8mWDz1Epr+MziIQMFXArt5HEuk7yrScjSFRXUt1uf9gh4jXOgifG9aBPcxwaSXh+iqorew8iUdWD6ylI2CiYDsHIh54vNqyDgRPWk/qKyP9BX4/ycYYH7/yUnTcrt1VYWyyk5TMNqWoajrXIaDWwzGPsoC7ehOr6GCXgO8hZYLlGC9EJJbGk7fpSWtD+InfzY6F+qENUo4JugjdwHcm5Eh2kHHZni61MxKvSli/RUZvFR1kmKiO5Iwabb8TpiOtDdEtPVMH08/ZJsiqejyMPS0JIsl0fmbMFs06NTiOAfI2iu/JBWfXSCsmozeso+87oyzFmQwSjJF1NkXjKZqrGme3E+m9Xju5wJFL4tnTFEx84lWKwte2yOgN6VS1XgvTC0o4Oy+tjdAAjGrZiGrcJn8i00orAAOH0zRTQeC8Rt2nmL60YjJ6QzredpmUmta5s9EqayIwP1q/c+mj4j6ElWgOJbnFnhO2JwUCmEuF1gPBhOlJKyajN6RTsqZ7biZr3ScNAg4+TyQJA/OCa3i34NdcKu5uUjnLxFXeHrYpTb3lNJzJei0yeqM6rXNzWOs+KTTxdZLDEVpKIGjrUo7/6EnFjUV0rKUCPneQYRUzXFozqEsFOXiK6UgrJqM3qmPnyqJbit1HWmdEg29OwPIPP1GcIcnUgTunj0vDhs9CMwCkOMDDdKQVk9Eb1bFzvafnDnYfaZ2JJQELuHZvlRPlnMlOdv4UbPgsOGiLePTOKxm9IR1+KM480OiPEKXJ2H2kdQaWBiyoMmiT5BzujsUG84AbQWA60orJ6A3p1G8PetkW47tE0I4EbGGufXP1L85ig7mm5Z8ImRmrPqM3pFN+bjaBba3tE+eDwOb7rAoWFvqNfhpnENTeoirHRJLv00X3z5cHmg0gJTBdOLC9zAGnsg6k4WjWi2jq8ISqIKNyn7ATO0djXHz9amjAthYSwHnd5bxFxXNT9EK4rvXmZ3eUiWJJwe/6ek6udTmDwKEIDnYcBMcGtuWmDvoqwdiVaBI58DVo8Om+qE/iLaaMRAtcS6He/GjCKPr7BgOpHQXH41WQ5wgcx/lSu4pgwC2HKNGEUMACO47XZ/UrKc0sKl4GyegA9Mnj8KSVdep+IJkM6ZGxJZLeItE/boJtsJnnFclD5yUq7faEGLpEMEg4Cg6YO0G69U1fZZKcgGr9W7pcF4jinVNxwSLkBQW7YENmbLBfx4NFFmW8HnqPJZLZzjEWjKlOHGgjWI/tvrv7B0hjottNBcgrAAAAAElFTkSuQmCC","Name":"Bullet 28","Paragraph":{"Font":{"Name":"Times New Roman","NameFarEast":"+mn-ea","NameComplexScript":"+mn-cs","Size":28.0,"Bold":false,"Italic":false,"Underline":false,"Color":"Black","SmallCaps":false,"AllCaps":false},"Alignment":0,"IndentBefore":28.3464565,"FirstLineIndent":-28.3464565,"ParagraphSpacing":{"Before":0.0,"After":9.0,"LineSpacing":1.0,"MeasureInLines":true}},"List":{"Visible":true,"BulletType":1,"StartValue":1,"IndentLevel":1,"Character":8226,"CharacterFont":"Arial","BulletStyle":0,"BulletSize":1.0,"BulletColor":"Black"}},{"Base64Png":"data:image/png;base64,iVBORw0KGgoAAAANSUhEUgAAAPMAAAAbCAYAAACp4bnQAAAAAXNSR0IArs4c6QAAAARnQU1BAACxjwv8YQUAAAAJcEhZcwAAFiUAABYlAUlSJPAAAAb4SURBVHhe7Zo/UvQ8DMa5IPfgEByBE3ABenpqWlpKSjpuwJtHn6V51kiOHDvZ3fn2N6NZnCj+I0uynXB348aNGzcKPz8/vy8vL7/Ln5AbFRn73Gz4P0Qn/fHxUSde5Onp6ff19fX38/NTnOHr60vv7QbaeH5+tj4U2Yu6nZTALujj+/v7L2y3XDuMjH0OtuHuwM6w+fKnCcpvb2/d41LbPDw8WF339/dy7ePjo7u+iwLBuvzI4HgwcFKUedAku4GE4rS5K9/f338SGRIYruM+A2eAc7E+EuFRQQ0nXrNPRucagP0D/zNBIGaDUBMCfnWBAmhHkx/m9egEPQXdghXHDNGAJ9mVYszD2gNb2oRDwJmWP+XXC/49yPT1SBtSW9OALdW2GVkLaE2+JaBdNKBLu9cDVpjlR4SzVASdvVZ1J3F0e6C7zRLAIgc7gbUrJZ+MzjDYqSw/U9vQFRnBVwcq/FVXWZYomZbteFMH8FwWf78OqjNVCsqUR9DdvwlsapOdZcs5biPWppR8MjrD0FZ4CiV45Tjz3xWfesdYfPoP1RFqDdG7ttW5Z4ACGe8Iuvs3gU1t8pa2OPYRWJtS8snoDKGBV2QKCMpsUuRFqRGAplPmqoXpSulKsE5nDUdb8yOw/knpGEbaHHl2C5n2Mjqbcc61U+hJiHxcLOJh91u+zkl57T3SRVG/Jcy+EVw4apDcv6PY1OaRL5uITHsZnU0giKpAnt5GB9J+tDJXR8rw3Exn/554OD98zlMZOPT/qWsRj6we+KMDA/P5p/7EMAGrW0pJ+OwWnNvsPolHVg/M0hFgW/SdAxT29c6tdXB40nprvAPSZmD7P6s3xuj5jY794L7PwcmscubbEiDV2Sl83kkiESc6LQea+OaR601Rjzuy3d72CVjVwa4CCRJSnF6ucYKCTzTeApuelA6G30AXG7s4n1d1jIL6V5QQLh7nzGOC7KST2wHX0SKjZzroC4ysDgVnq4M7e+5fgetcpXaQRFJh/RYZvSk6mP/ojMo2Ln7iYTpSOhjdGmfO2dXnVRH4ll6f5EPnA4FRthWudK56/GyLjJ7pRJ8o6skpZ9cRrK4okeE6Jp2TIP5OOoI9I6WYjN6wjs57tKLxqgcJxsg6h6PvfrILj7NDEln7DHZVYJDRKo3rycHycy0yehmdkxd5vG3aiNWVFQRERxLhZ1tk9IZ0ivO79ypML3jDa/eldCAamL1b42rsJle/Mtd4ZwuVC9xGnryBLCvNCFaXlALgDHAk3tHwMaCB6UspJqM3pONtOZNS07q3K1hkMttrBnOk7wjqoxpkgg9dFt6ZVGUloFm3RUYvo+Nl2RG660H7vKOJtqwF05NSTEZvSKessu69TmbV0wX8E3ZPJFBDd5+8w+DFQCXYgVw3cFTexqqUAPJgvRYZvYyO0qPbYlM9dUJpOBjrtcjojeq07vUwq540ZTvc9S1Yt+QI5vpYhC8QnJAhdUCf3ByUs1JvyRpnFNZrkdHL6Cg9ui0211NvueXiX0xHSjEZvVEdu9dIzhmsHintjAZlTyCX4BWJzsVIwHVA97Rxbro6Wm3LomfX7isZvYyOInq95yeHnjZP0NUCUpzCw3SkFJPRG9Wxe4Nvcq0eKe3IlkAGvBi1tuXlnsk1bbe7/jmk6LJ4rN1XMnoZHUX0Gitilp42T+BgLuKxdl/J6A3p8PEpkwSxugXObfVIaSe2BjKoVtwmyXm8OHq/IQMZYGPy1QBr9Wb0Mjon59UJ2yKrS0odsBNckH1CnfrotLY6Y3znCuaRQC709rFX/+y0toMRMsAoCXRkwIxeRsc+pU3YYoNUmx58Zo6+d5/BPqFOvdNC31pbUNwPAp7rmQ58DW1ndpEIdi/h8BEx+T8BontV22xIdnXW7AiJDMIO7WVRPMc6kIZxWS9EA6TnyNAg1WYN26b0x+UM9mnqsJOrYAXmNtFPJMrGuPj5qWggt5IMwH3dGXkJh+en6IXwudmbo0vFOr0W0BigBk1rgPzNDvocYDAinIKNBcG1te1b1Gbp9xSjFwdmSVGPueV4e9lHSj5NHZ7XNYlszAlBAwm/JSltxks0GYmSn/rK2hxpMs0ucpeCdFoFg4RD8UBhGEwi7kEyQRNNAjkqsOt4aeV9GkFf2NGgp8+jXyjj/owVGfXW/YZDol+ec+A67mNMS1EETtByEmWGfcrqYlLKJ2R0ANrkcXjSmve6HQjmJWMLj0x/IllLIHokQ//Qb55b+JHOzYR/Cz4cMzicBYOD49SGhIEiR4jQ7dHyp9TnPC+ZL8qiDBxJA3cpisDougoMYnX2Cvqgtul13EH7yHOBKN49FRfYkxMN+oU+ZMaG/ut4MFeZeY3gee6VzGKD8WBcdVJFGUF82ve7u3+EAGTgkfE9JQAAAABJRU5ErkJggg==","Name":"Sub Bullet 28","Paragraph":{"Font":{"Name":"Times New Roman","NameFarEast":"+mn-ea","NameComplexScript":"+mn-cs","Size":28.0,"Bold":false,"Italic":false,"Underline":false,"Color":"Black","SmallCaps":false,"AllCaps":false},"Alignment":0,"IndentBefore":56.6929131,"FirstLineIndent":-28.3464565,"ParagraphSpacing":{"Before":0.0,"After":9.0,"LineSpacing":1.0,"MeasureInLines":true}},"List":{"Visible":true,"BulletType":1,"StartValue":1,"IndentLevel":2,"Character":8211,"CharacterFont":"Times New Roman","BulletStyle":0,"BulletSize":1.0,"BulletColor":"Black"}},{"Base64Png":"data:image/png;base64,iVBORw0KGgoAAAANSUhEUgAAAM8AAAAjCAYAAAAzB16mAAAAAXNSR0IArs4c6QAAAARnQU1BAACxjwv8YQUAAAAJcEhZcwAAFiUAABYlAUlSJPAAAAd/SURBVHhe7Zk7shQ9DIXvBu8+WARLYAVsgJycmJSUkJCMHdx/jtBxndbIsvsxFP/gr0rV427Z7Yceds/LYrFYNL58+fJ2u7z5dbF4KGZsmXz69AnX03z+/Pmu7SBX8qh2F38ZX79+ffvw4YOut5WPBM4fP368ffz48e3du3etrdfXV7v37du3ur3v37+/vX//vlWk/Pr1q644ATpxuzTBAH/+/Hm63YyVeZ4f2I4aeSawuaHRO3RAXOEHv+/+fg+c5/bTfKP0BTfojZw1Qh/ARq5wyMW/CWw0BuNKRg7EhOEOlEIH8veWmCJlpkJFJ0IsFoegPcHYo2MgazCLqPR2OdylQHo6QJPK6ChjStqJo9kH+8jbJRvQYrEb7mJw1vl9JyeesT1z3BGOKSNMb5RMTImGDzmafZjukq3bYrEb2NNsIKftQQr7bToTR4mma6UOTeFM9vHO8GAHWltWWix2IrY0RIO/S0Z7Xtk3bRni2aoLFTeH/T0dB9xPSqdaW1ZaLB6P2Vsv82h2gvTOPb5NNBl9gKCioQf+UUXFO6z6rR0rFeA9GJi0YR6PvewoveK5H+q6ej0dODrHi3df9T9XhP8p6PhQ1s+kFey/rg1+455H3BLWV6Nin24/TTDfcb2TaL6RLHpndaoofzH2Ph/XHbFvmI9sDbhOvhMrYWPGkezDOsH4WjtW6uB1rKN0FAySA8A1ixBx8V029HTQnhqiyihN7wXjwhjUMDWyhTm7g4dh6HF+cNVDcmUsnF+RzfujxP6gjXDQ7r5PQR2MG/X91kPRL2QxCCjZH/h+z6C9zIwRsJGGGlbVEcLJDUbe2rBSArd6LhvUibOB4J2JA2zIdOg4+gUHC0xnhYy+7szCeckMiIsE6b2Phq+Lq6gT+Ls2ZOPHvOI++xQdERIzhRomZCaTIGjM2M5VcC58vCVJQLHgzft7MiUbaKjhjjrji5CluNaGlRLUYO2G4FHWxPXuiIuKexFtB5L009Ax93T2QOeIkZxo4MjmmMbQGzvxvppkTjY7/uhAXq+h/R3ND+rOGPGVMEjMZjpdb5W9gZMVN6hhVx2ityZRptW3Us5IZ/QcXKITjQz3jqJO3TvXMOiIbOD8j7YPsZ1o9I7qdNE1z4xo1ibgaHui91noCLNbLZKsgcmpzANmIg0NrhNlWn0rJfAdRWeHbdy4SgfM6pWEKN6lN36NisXcNBh1IZ0tXntupQ7a72zN2V9IL6MC9KfjxA8BTr030yHAYfsK0S00ZZRdCSvcMYo0vcV3Wl0r7QBRz/fwM21cpQNm9UpC33fjC2cy4zxq9P7uSHtupQ6jbBizc+YgyLR7M8AZ8C7YqWf7KRCcUEfnittklc5cbqDyHRppMk8U58poda00AIPnFhDXmfOMc5UOmNUbcaodDVozn7OT/XukehYpdblGkCz7wJhnP8GfhfaZHBm6cK4wx9H50W+de8jIgaiYoo1p9mEnivTd6lmpAwbAtJlsOWbauEoHzOqNaO0c3L60+tXZgowyxo3qWaTUrbIPfu/dPh2F9rfHcbTvvYyOoB0dqHoHlVJ6kYZbkyJdtnpWSkCn0FFIx0iGbdy4SgfM6o1o7exZXKHVn/n6o87jCx9pz61UU7Vj9GwCfZ3ZZp7liOMA7Xe1zYu7nir7UCklizRcrMGhSuvdoQteTELTsVLOVTpgVq+EgQUys//HYukCaf3OB4ANOped97XnVqoxvWpto03gHvgTHwqOOg4IGaVEjywuKeVDECMNy4MBtDpWCqiB2I2cP6kDZvVKdL4gVZQD0Fejn/gAsMHPGCadNWnPrdRBI+4o48WPGnDgQTA9zRnHcVqfrTRmqD9sLIk0M3tb1c8YPQd/UgfM6pVoJoBUDkCDVYOI8+3tdaGzFVut1paVOtA4IaMMomPEe+H8J4x6CAIM3jP7ASWbcw3YkxnSdKv1Y4MlMZpO7G1VP6M9zyZdF9Klx1U6YFZviEZmCIKNLjwWD2PE/czoNfuMIroHsipbtLaqLMg+z2wVgY6xcNzT0HFGGRzPud3K5kJtamS/moUz+9xEuJEnamMuXbRdSNY2v7BBMDGMrngPFiUaH56jHXdiRfV6zOiAWb0hGIcb1FB60VQjZW+xaSzJvCitnd4ZjIZVRdmIZp9Zh9uLzsEe6dkzk8DIGWl/6bzSSG8/TTCpVWOgbNCJ7UJQjm17ORUaCiMqJQ6YhkPJDGxGB8zq7QF9jWNQwXjSqCZokMFvGgWu7POE4bY28M641mxnj+MQGnfPWI8ymrtK3P666DYXY9e+I5BxTNm82oMJuYORRide0LojMdCeRpa4qDAsDPD20xw2LFCrlwjJnlGU7DnlNFggHSd+Y2FmDQ7zhLnhXEB2ttHqoYC5VMOEsY2cuAe2RyNjPYKOda/MjAV2hnnQdYHsXZvF86MGcikwwKOOt1j8H3iY83gGWyyeloc4DzJOdf5dLJ6BhzgPzged8+9i8TRc7jz4iPGIDwWLxd/GKefhp104C5wGX6Lwe2WdxVPD/3AoXt7Lpg3I+sK2eHbujF5kGjgK/3eJ/8X9G7y8/Ae0FB4UYBvzkAAAAABJRU5ErkJggg==","Name":"Main copy 28","Paragraph":{"Font":{"Name":"Times New Roman","NameFarEast":"+mn-ea","NameComplexScript":"+mn-cs","Size":28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QgAAAAjCAYAAABo6pS+AAAAAXNSR0IArs4c6QAAAARnQU1BAACxjwv8YQUAAAAJcEhZcwAAFiUAABYlAUlSJPAAAAmTSURBVHhe7Zq7ji1XEYbPkzjmuZz5FYjInRATOCRwRkCERIaIEJHlyCKxnAASsgXGFzTwbdW/9Xd1rUv37n18zrA+qTTTtWrdq2qt7pk3i8Vi8X/Fv//wx5evPvjZCz9DtVg8nf98/c3Lv37z25vvhep1wIRawoTD7CG+/d3vy/YlYXYJz2p3saj48cuvXv7560+f5s/f/enPL9/86pNN+zyfOQA11n/8/Bf3tv7+4Uc33feffd5v74cv/vLy9ce/3AwEITOGyWkYhLfJBH/869+eEsDrBrF4mxAzHnBIFD0E8ZHbzUJcDQM7UJLhJ7Ee6ls/SnDMpRvvGPsAkEcDjQnkNq9IOovFu0KOm1CfhvbyodqTUZLQwU9yCNUOJQn6DVWNdzxVYUCVBaNosXg1XOnfihkCOgc/p79uAy4klTDZoBt1zwY8yXU/LcjIB3H2FsE7T24LieLF4tVwlX/rxs23h1CV5O963ACiaIN/NghVE9l1LwUyUnAPK3TQtSW/ZkTxYvFquMq/iZnZA1nxhbRi1Mc1erV321DtcYNHbhEMhnpcl3hWO8jNYLF4RVzl34qXGfwQb/Xr5b0YVrwi3DpCvUdG/O4n/5GBg959NCi1g9wMFotXxE/l3+qzdYPwWwbS+g7BK41suh89ZRSPm4+M3YoJBuztqA3XtaAfJqY2ELIa712jaxLlo39YadmQzDRf+r7q/0Ay+nu0z49n//NTD43f94bf0dF2mDVRfXcqjUntsd55v/OJlaU6oao6vZNshmr/9MycWn5a+RW35NH7vsj7xs+f+gBUn4wrVBvy+jPmys80J9YjVDVqKB5P3SJUh00L1fQCaqMZKI6Ajkn6plRZUJvX66dlQ3sebC7d69YJmBdzcCf27O1rVqGPU9hpffjpH616zqL1laD3/rPk8dCGf/hCWv051Lnt3f/qh+owrf3L45FesD7YIOo/rxn73/vKL1s/pLQWuf9bhbeA/+WhlRTB5ylBF8X3W8bMPu4SBHjw9AYitGC+4KqPhGoH2bhl44mqmgh95iCPojuVjZKDnyJsvBISMnvCjLivSxEk7vit/hTcvrmOBzp9hfpONX/WFX0rcJB84rtjVuUVJMYZ3+nB2PP4WTe1q3HnpMZeUi8eN/i6YxfqDVr31jzzmEL9dLTfrbk5+WBA2JPR3Haocjze8OAcDQZHwy5fVVQfCdUOD8pQ3cFxVdbayOy4od7g7SB5nMLn3LI5ghwxO6/w5FitsZyhNXfBWNVOlUhm55+ThE5N4eMdrQ91Z5x4hjz+6rBwtB6t5DRKdlzH0ffG776ChPrpMCb6qw6cijxOyaEDUJXi8Y4Hb29Aykh5Q1QXCdWOkc2oHK6yyY4Y6lO4E7a+MyixtvrT+o8CIreTAxu8PFQlvueVE836BEE3fUJNoD6Ran7C1yJUJd5evnkpCHtBdKWvzKJgH/lDJvuHZHp/VCEe78ycGFqoKtuqLhKqHeqjNdiZNq6ygVm7EX4ah6qkNX/P/K21ceTUSHWLUBkSqhIfd7XnGi/SuhkB4+kF8lHUJxKqkupaPSNRfbPuJPlQl1T1nwnJuYqzHsyBBIj4q5VkdBO8IeN43DA6MVoODqqHhGoasjeTmmnjKhuYtRvhYw/VIXRNRmYShAd2PhFBZUioSvJpE+o7+eSskgA3pqOn3AjvM1Qlj667J5hQNZHd2b6OwHoSi6Ok5ZDsqOP+oNdWl8pfNsgwHjf4iVFlGyWQeNygeq3yDJPXBvHTr+m9Nq6ygVm7EY+244l55k+hfvJVffbKMiNbDyJ+D/UdnHlmzEcYjUnM2rXwm1iomjza1yyKQfY4VEPkD/hRTuLsjfsX0k0SMorHHd6Y3yI0iMpJQHWQUJUwAV1/8vV4po2rbGDWboS3c+aq7fWrm1tmdPL3yjIj294tgt+PXoNn8P5CVeJ2M+uW8fqhanLE9iyKsSPJwfendfvk8M1JotmHDOJxR+vE0HWude1RHSRUOxgUA0WqDZ1p4yobmLUb4e0c2Vzh9We+OHuCYC1DfcfbC1WTXjui5ROMdeaV6CjqCwlVidvNrFvG648Su9uG6lLOJAfwvem9kuQbevMWIYN43FGdGHLI3kcOrxOqDe7UrUUYtQFX2cCs3QglT2TmfZzN8g3y+tVHx4yvZdWfypBQNZFdb2+zT4T68o+Touqrwl8RZm4yjNXX3U/V0WuS7JBQXcbZ5AA+h1A18U8ITfuZxvKJoefeBGSPhGqDB0GodozagKtsYNZuhK8X0svkgL0H9uijYwZnln21JypDQlXip8roBM4fUklSvaTyCOoHCVVJXvfRHBi3r6/PibZCXeL9hOoSHkkOcHRcQ/uZxvKJgYwytNuGasOoHN6mDczajfATHekFuYLSHSKvN+1FUYkSSuu1wNsKVYmcExndBHyO9EuCO+vUI9QPEqoST5QI4+olZ8o9ifC71++tgduF6mFISoxp5iMva135lR+8oz0E2TZ9VAbx2CRn59G7ptuGaoOXV47lzoqEesdVNjBrN4OfRggJ1TeezWOO6KvA9lvE6GTW1bp1YqodpBcwGvPMaw34HKs5XIX6QELVxANEgq96sPTWHZ3qtYImJ5LRDXEGJYdRW5Tr1aDab4+bUYzSlmyrGNycVKNs440hoS7xdpGqbf3lArktTJyS9IPj5QCjnHby1c9tQrVjxgZm7WZgHu5sPWmdGO7src2Ws/SuxGoDaX0TkWM1T5ICv0XMJpUzqA8kVE2OrHsVFPkWkhM76519ExskTA5TJbUZacWsDvNRwtE8St9RIKozHKfXGHQbDHK7CM+5bZ7dxkXBoJNRkies4JBUQTRjA7N2R2CseQ4uzKfM3IYnUn6XU/BTYx4Fp+oj9Jn3Wu0cSQ5Czt1y1kc5sy+jdUd6665kWYnWyHU3/x68BlbMjLMl9BnNlPhrJ2vm+0PC077tfMc76UmYb9CJ4c4lcv2eRJVbe549s+OyUUyQMpKST1J1KgmTKRuoyiVh8hBskM+T39mY2aBinVgbrcXRNlQH4Zm1dMfE2UaJqgXX3JGznsXHnSVMujA2X3fmzNwr/81gg63WnLoeTOiyTx7F9/OozOyX5uBrgBz1v8Urx50jVJeBA55NLovF4h3gmQmCkzV+XSwW7yPPShDcHLhBxONisXgfeVaC4F125n1+sVi8wzwjQfDh9FkfJxeLxVvk0QTBF2/q6s95fP2+/b5uD4vF+82Z/yPIeH3J+svFYvGeUwW2JEymIBnob/b5f1UWr4U3b/4LB+sgNDPXdIEAAAAASUVORK5CYII=","Name":"Main copy red 28","Paragraph":{"Font":{"Name":"Times New Roman","NameFarEast":"+mn-ea","NameComplexScript":"+mn-cs","Size":28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oAAAAaCAYAAABPT0XPAAAAAXNSR0IArs4c6QAAAARnQU1BAACxjwv8YQUAAAAJcEhZcwAAFiUAABYlAUlSJPAAAATnSURBVGhD7VoLkuMqDJxz+UA5j0+Ty/gwXrVkIYElIDvOvnkTdxU1GTD6NgKcfN24cWMC+77t23Pd18ey49/Hc8ffgtH4jf8ASMqTErLQR/zLbVkoOZSsnYCE0Qd++AcA9q5kn7fXE2k0fsNAq3F/UKzwURrF7bHulPphvNq5y/LI5xGL6GFRAGId3YcQU/6TiKZg29m+mEij8U/HtnqCtQ18yGNGlUkWMj3ExegoViFXZOWL4Ezo8yFKb6L9LuzbykRZViEK94EsFfmoQh1jHjr3a1nLXMD41MwrExKBgCTrJtpvA6pPFhNUK/xBWyjx3OkgxSceK1WShEsPwQT2ibStj5tovwhceTwRGvidriIMwYpTzJmweFkntc5B7qddBhQ30d6HrGrZuS7ZVqOYV8zlVl8IMmCevToQZuPyoK8S0HBzQTeex7N2scCYnQs8IPd0+yX5+fPvI1pkS/dWRdhwQG7imdm+PSVekI9knvVRLlySMV7nSpr3y295aK/6rPC6WhlKwJxoNrciqU9GaRzQnHBQ5gOygnTHoZIJpwHBNZm2XSWvv8m2K8XssJJcBZc8Rp/Hu4imld6TBCTCkLdPUex0RESf3MLOc+r4QQ8tRPdKgeOk485vkanz4uOM2H628RWUuKWH/fOYopszHixBsdZ7n+K33TaJtrLODpfS2xia9Zus8wp6B9HKnCZIvQBK8uPkZltNK8/7DGTxNZ9ifYhXdEh/BRLzs/xvE03RbnHS6hKusEAEBvXIoWMBobSKHF2Mrp4Bkf6GaEqMUF5gY7EvDbzZ4AngE5IRo1SvbFG2sWKZMQFnofZGNl1GNAAPYruT5Fo7bXUXE63FTlt3bcf7iWZBmk9WlnSPiDA+IRnRsjiaX00/cjKI6wjsT+LLpURTMOGq7TRwivuvJZqc46D3OEhTlU31lIBfRTR9fp5ohUSdoEbb53eIBqhePxd6MlkzgL4RUbMqq/AxL7aALNG26GFBqpN1NdE8sf0hvKvHOXUt0eaeB2aIFvn8XaJZXGRM5M0vkBYsb0AyIFo0HmEMWXgnQEAW/KuJliXs3xJtruz794qjFQ4Un53Ml4iWyFbd8G2WKBFkbkycFr18ADbu5ElnfxVYQOrnegpfJVqPEF09AyK9SjSgECcLJMfD/DJfcx1aBfz4DNF03gwR8R1l9lwPHN8BybbmVZfGKNJXKh45Kz2EksSZ1dg8YwQIyFGCf05WVHqvIFrk9Gg8gvcLOqtftFAEooT2qlohVBs/7U/nqe05CSoZnecyjEjG/tJxJs1J6lMjswoq7e/6+zMZJVIQYUTg2RgjTJ1EMe6QGYxZYEAqG7M5pIuMQB/02++dhGi4HPhxGaMWJGs0ngELxcjWtJAUNWnUPlxsuD+IXxuL+lxKJOOxuKp6lEXtK8gE6gXVazERVa/++sP8CWyGMr0MbAgKsbdSDvK5n5EAbYBK4wRYBakalkTimBKR5bpbrnzdA80+iUJCX6naBlWjcfo7hN1+j7lBLDxgJ7+O8bHpzPF+IVlcKXUeJWv6x4eHr7N+AThjzpGMWofAzB/n76zNN/4haqJZZX8VTLTO9nfjw3EZ0bDNd6rOjQ/HVUSLDus3bhRcQTS+7LxwybnxgbCv1tDkkiMjOc634fGt9MaHoncjHr2i8Df3/8cN7+vrD4VtmI39R4ItAAAAAElFTkSuQmCC","Name":"Small copy 20","Paragraph":{"Font":{"Name":"Times New Roman","NameFarEast":"+mn-ea","NameComplexScript":"+mn-cs","Size":20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MMAAAAaCAYAAAAKTuhNAAAAAXNSR0IArs4c6QAAAARnQU1BAACxjwv8YQUAAAAJcEhZcwAAFiUAABYlAUlSJPAAAAYTSURBVHhe7Vo7ciMhEPVJdtO9i8M9iiMfRYFv4tqjeDMHChw4UaCA5TV0T8N0A2ONVPIWr4pkGKA/7zUD0sPExMR/ghD+hvPrS/h8+h3ef/wKH68h5C5Cr3/itghvf8Pp8Bw+Hn+F95/P4RTuNB8gzimS5vgzGhqJQ+3xdyRQJFQ0OoBUb/djPOz9jPZpezXZe/0Tt0V4ewnHmA/OxVYxhLc/UUR6fMzt00s4DXCyHnt8jGt740LAy2kBkD8/zpMsi9+TGBhkeya8RfZe/8RtcT5kUm4Qg4yxGnHWnye8PqeC+PQnFfVc9E0+pwqaJvYmPT2lRacYJi4FyJlIPCYG2lFi/o6HRGZ6BkJrgThz8dj3xxcZCwjn63EyoGFcItQUw8Tl2CoGVHEvbzJXbMfD8kXDoCLu9MluE3eM/Egb1yb7OR58phgmLsUWMVAF12StoL9qClJHLEXe5rW5CchDTNg4WNzbAZoxxfC9sHVn6MGr/r2zicmLQl00uDxEe8A4ubbM6sOBm68x0XDa5281vCuHcepbvgE1MO/qVivO779/PTFYtjRvIiLOMdnHKp6e7efXFC/Mj2Su1kMuVJJXucpN+6U/Heq+Gpw/rIf3UBg5Rzp3AOe2iEXnNqeIRfZlTzHoeNR+skh8MSxjCyFpwkijpPuiwGI6aZ8IbD7kUOA4CAgY7pazwPQNVa1msQPz5SAXBDC2zGuJgXdMTWQkl+xQ9jHETiUWPKObC2NMEb/YQKwPRS6KE/crv9Oc+XlMtLVbJ9vXNmrU638cYv5ijiQ/8dDJJAKBMZ/kEDZI5W3EAn16DMTEV5y7iCHHyDsgY52qj1G8U/OKOjlxqrXUrz+xaqItFWAdLNnCKkO9561qcg0xyJgqSK0AEkEdAnpbdj1fnTQvvmKfsx6Rtyo0FnRsVoTIYBtW+f1CLIoxe4gBvOit8xUxMOrPmWR4uV0zJFmWQS0Cc59BesyHapwfEZrrXEEMTF5zPsNGsc8N/GKDJqlOiEde2QW8wlHHiua0RVJjJDa0jkPcReTLehILh2BeYdgKtt2K225iAPAiPm3IKbyc2+qzZmcx1OCf78WOG4hBgmSs5cEjpoZFap0QTwxeHMWv+jly0okrox87RZhWU7FiP7f6sxUUcyfehd2XioGBAfLNazhwLTGk79a4bpyXvtnjbuWus7sYmGTjYhCiN4JqVcRLxABYxMM63lw1hmM3SFztjxfrPcSAOXqC93ZUhvZd4gVCW59AGpLIysm9xaDFpw+uzXVGE+r019j6PjAiBsvnS8WwxCX1pfnGRTwcu8HCMBK7lj8jIJ87QgCs4qNh2kqTd7YJz8m9xeCR6rZiGNs+9e8uvSoEiM9qzk1icObmteHbKFEY/dj1Kz0AGxGLS8XdQ/JvbFyLM8DSr+ZLD9vKFyer91oLtpy2EtxKTHOdncUACLm9QFI8Fr/En8YaXKl0/wh5eNyIWHDd6b1nYSQ2SyyivwOx6BWGr4qBONARwrn6KYBtsWIiO4cueEK0RkWxyAvI2NhXB3Nxek0oawvbQwyW071+C9ovrFn8kzcm3yJdiwRC+jp+Sgz2uGx7gzjFHFsJNhCbbizw24He7dT7TRJusJXmbAiB7XB548W9tqFwNn5vwlk9kH5FpAnXxohjlePJuDyn0SfJi00H16pCWF/+i57FgAO17ue5LEL1+j1AzBKXupnELYmtfzyj50b86liU56RIVEqYvTtpSOFpfNZZKGLTGNuOheGXmlf7VOQSLfrW+6wr+NlqjrjYFv7X6yIEI65YjA/QZyQOSteLQyDq77NAncTlXTi2VJuixaB4jrFYaF51e5X++pD+prAQLQlFV7W6oUL0+smRDuRWi8casdCAnXQVrGPTGKP9QrJox2GbQZTO3x0Y7OuwX17+YvN3iCoWZF8jFixmfh9xiIVPyBl9w6/T3ngA57IhIaC1xAyOK1tG4zpxQ5RisEk4AhKDUaEnJr4NdhMDPmMalXFi4u6xlxisw+PExLfCHmKgQ/CGi4GJibuE/M0kikHfoLWwutkZuG2amLhbtG66etej+kZu3orshYeHf3IE53/ctuTWAAAAAElFTkSuQmCC","Name":"Small copy red 20","Paragraph":{"Font":{"Name":"Times New Roman","NameFarEast":"+mn-ea","NameComplexScript":"+mn-cs","Size":20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8AAAAUCAYAAACTbO/7AAAAAXNSR0IArs4c6QAAAARnQU1BAACxjwv8YQUAAAAJcEhZcwAAFiUAABYlAUlSJPAAAAPNSURBVGhD7Zo9ktswDIV9krjNXVzuUVztUVz4Jh4fxdttocKFGxcqGIKmpAeIIEFLzqwTvhnMZCXxB+BHEJKzaWr6MepPR3fdfbjvX78n839fD2fXO+fiY4t03099X0/L+uwP01y7w9cq83ul3OlznO/3/hzm69zZXbfx2vbT3VeK8yvkLkfXxbnm4u0u3ifBUbc/uvtF8e2+F9BJWykwDb7o/xvCh2unxZt8HACd2fbD3SSALCg52x0XZ8AGX/Q/wvcOcu7L4bpp8Z5tJA8atb3tMu1Yxz4oCFiPAUuRW6kGX/T/TeB7lGLTmg2WijeuB65tyIbasVsCQruvDUbSwJB99QdI0x7umvpSjkEbpcNdpjgcdjKOS0a17SkNMNUwN1+WsOf9XLvdY3fHx0bN+g9+fbkUfNqxO/eNQ1A1tvcLx7ZuVDZfapfJYCzD1SQpdHSYrAWApfCpZjze2bw1E3WUPAakdSIjYZGdNBHoUv+jVcBHG2P8N1qFbx30UQ1fYvPM4ZNHLmyW0F5JKqwhmm9E2eOmZITF8EXQ6Xp4Q4I5yP5SkvCxvmARsC8+5/g8ZQslu4/XBWT4gob+sWwRFuHRhjIXg7gGPm+WOLGxITOy0slbDXx4epjh00xLKnLBZgagDFoK38wBDJKhJmILJJ5Pjc8CJALB7ilju4uH1ENER/DQN++fZ55cTKrgM/hG0jYQKRd3q6rgi/CHmFjHDvUN1QwKiOgUBuEZ+GSbHBwpaWOQUveKR+hgMHbIirI+FDb2r4A0KLW5LPCZfEPwC2PL/qyqgQ/XlsXdWFIF9QQj7nRojEFYHb5EAKWqF8gKH4yN8x3KkLs/AdIAFODD8VeHrzD234RPlCjq3CxUrhUg0o/JfMrRisrFJg2APfv8e/Ch71b4sBGZDzK+woc6x5D55GS0GoNlEgFAanFyWnOBkmBkYLX4lzsN1oaPlBtbm2+NSgBr88omOBaUgrFOccGMb1cMPm+WN1RNSxeIAKBAaLuWBQ2u5/xjMSGYoM3YF9kL4MuNPV4XbWpUgi8VL4ptblMEFX/bJRPUssAJ074rSfiSJrKMpqcWiOaMmV6Y7OeZ+da0WRU+eYqBXZVPQzUqwUdiG0Babl2H/9XCdqgnmL6ma9/6HhlrcowyID2rBUjugjV/4YiXg3L3wm6Ub/SKj4+dCzGhePgg9ixbTtCQxv6lX7gwL4CPNJtv9MsCTknWPuZMzD/TNf1HWgO+piZVmBFDDR6zKDuOYy0WGjQ1rSVW8GuWq7uampYo/EKFNd9gse6y1tOv1WbzB3Lsi7ogNx8aAAAAAElFTkSuQmCC","Name":"Sub heading 16","Paragraph":{"Font":{"Name":"Arial","NameFarEast":"+mn-ea","NameComplexScript":"Arial","Size":16.0,"Bold":tru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KoAAAAUCAYAAAAdtqaHAAAAAXNSR0IArs4c6QAAAARnQU1BAACxjwv8YQUAAAAJcEhZcwAAFiUAABYlAUlSJPAAAASHSURBVGhD7VkLcoUgDPRcHsjzeBov42FoFkgMGDD4+n11Z5i2EEKyWQHt9ODBgz+KbZnDNM1h3QP9fPDrEPYtLPOE4sQ2L2vYqFjbsoQt/J+iPUL9HOykp3VdwkyamonM3N1FCHvY8hz8OS1bOS/sa5jzANUnDu4bTUDf9J5CRc6Lk8AHY6DdLUzzLILzCFX0Ni9hpR2SdVhgW2xBxgXfVKjI2fukP7iHpJ9rnvcVp9iFHbbbNSr/fNylsfcTqouYBy/DI1SvmCPSjoptdz1tufqOKnbK8SH01Oj2IP1830Dfjt+zzayuGF47hthnGzxgtZ32iTj1sbLQkQSTotF8+hnv6SvdUWf10J7i2+jKkPM148OVIo8jtrvXi/TOcMSKd4ZXuYjxK3u2pTeRsIgPalkHmCu1NbRxhSsRyrpe3yBXJ7vQHSGNnGHtRpGMLGKQgb5C1EQyF57nszi8doAQpxKDCDGk+2qfeClM/tJDZxEYBZbn6NPlFF/mhuPjfAHmkf1C1Aev1FQuPbAfroPUR+V4l4sWv/HBiHblCZrERH153giuhCocrmmDwO+x4RRvrSdkXBi3FrcKZxaTCVZiGLM7X1F4fiE8LpohjlYO1pqAGV8lSiCJoiy01deDxFDFnb5GHH5GuDDjd9YBfTVPXvSEqteHUCmEaHM83OfcBJicCIFhaqdivihUoO732EliardgmDtOj6TOWBKWX6iyI3F8lShbubXAfnv2o1x4+MXfchQXOXUEc4G+UNvHPsdlbTIF0v2IDGFMTSf4GUKtfXjseonJmBJJl6TO2F2hAu25/mJzbDUXGqNceOsA6BxijsYaXnRrYPDHsHKIaH3Ul91VBdta3CLjiiDu99j1i3PezbokdcZeEWqMEXHQXRAxyr1voNi92BijXHjrAHBeWB/zenFcoVsDzkHxx7ByiIAgdWEYFiGtxS0yWgSl/mNNj90R/DlWK+kuSZ2xV4QKxLfqi7f1HsRvXSSFUS68dQDEN76QNHThRV+oDTESjhgq7mJxKsIBUwDNAiUydFAtguJ6KohRuzpxjknP/wmhRr/q7zs4Cph860LBP8cwwoWXXwbzY42NoMczwON1XFYOEak45BBPfy4QCLOKJuLFk4AsYEe7SPF9MifIBLEt5vMnFIvIKztdRPl0w31kiL8ZrUICWmQp/hTvkVu5rvCjfFnFZDur4Zsl/XRBfBeN8lFr3eHiil8G+2kJzAvJo5O7aIxz4Pcjaw7fUfXHbLS584kqFhot20QySKzFp4ZMEPrEL9lzUAyvHQASyy8T5ZpSLBlHS/lhnHHcv1P8Il7VZvJb+0LxjsLnlgVk+dDNEkUL8FXUgjaRuhZXXDBG+GW0roMetHhoCV//EyLl0I7rSyAEXRTIa/fbgQe4RTJyfHWHuotRfuPJ8uKx/6fwn4Qad5FOccO2mafTd2CU3598qL4d6Vjqb/mA1+63g8UQ/3+uBIn8cKXqHbNfCS+/HH9q56vSW0K/lHCzSPLa/RWkO74uOOWT78AY/26M8ItrS7wn/mC8NqbpA7wV5FieOtTNAAAAAElFTkSuQmCC","Name":"Supporting copy 16","Paragraph":{"Font":{"Name":"Times New Roman","NameFarEast":"+mn-ea","NameComplexScript":"+mn-cs","Size":16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EAAAAPCAYAAADTViBhAAAAAXNSR0IArs4c6QAAAARnQU1BAACxjwv8YQUAAAAJcEhZcwAAFiUAABYlAUlSJPAAAAKHSURBVFhH7VeLbQMhDM1cDMQ8THPLZBjqD2AbzKdtVDXRPQnlwMaY9wx3edz4EOR85Qg/+Oi2eOFvQ/WHYTN+43fI+ZlTAL5DgifLba/RlPtnCmCI4C4OPIYTZfwW8fUwInUisrjCf9XE5d8TEZGvSJO8CrnxWpAGvYhXygkGSldObHdDEmYiIq6IVRJMsBuvhyeiB9LjuyKyjY9wf51WW2sqeDvFpsEaz5QDPMerXiO87iwWx8EiKlVYbK0qle8pzNxu/mBTxEKSJXftwwVu5/Ge5Kr0udU4EbGugdsvQ4KViFWMkFK7u5lD3JCcUCEbbCX5ulhL0Agr601jwXWCpLF/id1i6L7M3aEnwubNtgAd7TvmLuvxTVVFG0m+4lluRyIiTzOflYhs08LZJBG8EdncIAr1y0YnMSr8WIp0t39GFIJEmxDBgloe9Hpe7kM+Kj4V80aYihMRlwWxElG/E/uEjcCritYbc4hATGP1JG36O6zI8nggIeAH9+Ktpe3cl9OI+3hFXgi0L2N5ySOYTBARZlNfbYJtMkcTL/16qpSfR8Qi1k40L94K/VoaNWeTG3jWV4Obu7KXoSIICKj+HuywEhHzqkWCwDySWo/gichjcwHYLqLpPm9sQpRDxDJW57/r71BJNx8zECPyYvwOVLlTLt0toufSTdWR762xgxcHUQvLNsVtW2zSjPrGFwm2c0OEainP8uVpm/44wtaE6PLQsXSLMF+P274UwQ7DvhV5IqRjKyKGgEU22jWeKR7lM2rQF7O2lfaN4vgxiAg476VLYAL80/kuOD31JMxE3LeBvoLKEI3pk/2OOBUR97rz+fcYriRonyIgPmLzRGrX319cd4/H4wuEfW4cYfIe5wAAAABJRU5ErkJggg==","Name":"Diagram copy 12","Paragraph":{"Font":{"Name":"Times New Roman","NameFarEast":"+mn-ea","NameComplexScript":"+mn-cs","Size":12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]}]]></PpStyles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8297860051241283","enableDocumentContentUpdater":false,"version":"2.0"}]]></TemplafySlideTemplateConfiguration>
</file>

<file path=customXml/item29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297860051241283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492db8-ed52-460e-9057-fdff2defcfca">
      <UserInfo>
        <DisplayName>Philip Kruse</DisplayName>
        <AccountId>107</AccountId>
        <AccountType/>
      </UserInfo>
      <UserInfo>
        <DisplayName>Andrew Fenna</DisplayName>
        <AccountId>43</AccountId>
        <AccountType/>
      </UserInfo>
      <UserInfo>
        <DisplayName>Jonathan Campbell</DisplayName>
        <AccountId>21</AccountId>
        <AccountType/>
      </UserInfo>
      <UserInfo>
        <DisplayName>Anna Ntasiou</DisplayName>
        <AccountId>100</AccountId>
        <AccountType/>
      </UserInfo>
      <UserInfo>
        <DisplayName>Laura Hanson</DisplayName>
        <AccountId>36</AccountId>
        <AccountType/>
      </UserInfo>
    </SharedWithUsers>
  </documentManagement>
</p:properties>
</file>

<file path=customXml/item42.xml><?xml version="1.0" encoding="utf-8"?>
<TemplafyFormConfiguration><![CDATA[{"formFields":[],"formDataEntries":[]}]]></TemplafyFormConfiguration>
</file>

<file path=customXml/item5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8297860051241283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829786005122978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5B51DC22-7F04-47E6-A0C7-A33152A3BE34}">
  <ds:schemaRefs/>
</ds:datastoreItem>
</file>

<file path=customXml/itemProps10.xml><?xml version="1.0" encoding="utf-8"?>
<ds:datastoreItem xmlns:ds="http://schemas.openxmlformats.org/officeDocument/2006/customXml" ds:itemID="{85A79D2B-970B-4ED8-8444-5D9D1285E30F}">
  <ds:schemaRefs/>
</ds:datastoreItem>
</file>

<file path=customXml/itemProps11.xml><?xml version="1.0" encoding="utf-8"?>
<ds:datastoreItem xmlns:ds="http://schemas.openxmlformats.org/officeDocument/2006/customXml" ds:itemID="{015489D0-6924-4348-A9BE-0A639023A5F1}">
  <ds:schemaRefs/>
</ds:datastoreItem>
</file>

<file path=customXml/itemProps12.xml><?xml version="1.0" encoding="utf-8"?>
<ds:datastoreItem xmlns:ds="http://schemas.openxmlformats.org/officeDocument/2006/customXml" ds:itemID="{CBB68CCC-1B51-492A-84E3-3500C75307DB}">
  <ds:schemaRefs/>
</ds:datastoreItem>
</file>

<file path=customXml/itemProps13.xml><?xml version="1.0" encoding="utf-8"?>
<ds:datastoreItem xmlns:ds="http://schemas.openxmlformats.org/officeDocument/2006/customXml" ds:itemID="{65CF7474-6A32-416C-B94D-C56040CFD266}">
  <ds:schemaRefs/>
</ds:datastoreItem>
</file>

<file path=customXml/itemProps14.xml><?xml version="1.0" encoding="utf-8"?>
<ds:datastoreItem xmlns:ds="http://schemas.openxmlformats.org/officeDocument/2006/customXml" ds:itemID="{27BAC23B-373A-4B64-A64E-3DE58D9D40B7}">
  <ds:schemaRefs/>
</ds:datastoreItem>
</file>

<file path=customXml/itemProps15.xml><?xml version="1.0" encoding="utf-8"?>
<ds:datastoreItem xmlns:ds="http://schemas.openxmlformats.org/officeDocument/2006/customXml" ds:itemID="{584DAAF0-A070-4670-80AE-ED84C8EEF42D}">
  <ds:schemaRefs/>
</ds:datastoreItem>
</file>

<file path=customXml/itemProps16.xml><?xml version="1.0" encoding="utf-8"?>
<ds:datastoreItem xmlns:ds="http://schemas.openxmlformats.org/officeDocument/2006/customXml" ds:itemID="{87AAFD5C-4959-4F28-AAA7-1D02ED882C08}">
  <ds:schemaRefs/>
</ds:datastoreItem>
</file>

<file path=customXml/itemProps17.xml><?xml version="1.0" encoding="utf-8"?>
<ds:datastoreItem xmlns:ds="http://schemas.openxmlformats.org/officeDocument/2006/customXml" ds:itemID="{E2CFADDE-7CF6-450B-84E1-4027F2F98EEC}">
  <ds:schemaRefs/>
</ds:datastoreItem>
</file>

<file path=customXml/itemProps18.xml><?xml version="1.0" encoding="utf-8"?>
<ds:datastoreItem xmlns:ds="http://schemas.openxmlformats.org/officeDocument/2006/customXml" ds:itemID="{F8EF2663-F8F8-4CCF-B8A9-00CFD0D5840C}">
  <ds:schemaRefs/>
</ds:datastoreItem>
</file>

<file path=customXml/itemProps19.xml><?xml version="1.0" encoding="utf-8"?>
<ds:datastoreItem xmlns:ds="http://schemas.openxmlformats.org/officeDocument/2006/customXml" ds:itemID="{C5AAC865-EB47-4F95-BE0C-E00D082F86E9}">
  <ds:schemaRefs/>
</ds:datastoreItem>
</file>

<file path=customXml/itemProps2.xml><?xml version="1.0" encoding="utf-8"?>
<ds:datastoreItem xmlns:ds="http://schemas.openxmlformats.org/officeDocument/2006/customXml" ds:itemID="{3F9FC120-F9C8-4A5A-A8B7-84C17CB4259F}">
  <ds:schemaRefs/>
</ds:datastoreItem>
</file>

<file path=customXml/itemProps20.xml><?xml version="1.0" encoding="utf-8"?>
<ds:datastoreItem xmlns:ds="http://schemas.openxmlformats.org/officeDocument/2006/customXml" ds:itemID="{7060106B-0CAA-42BA-AB80-CB1A2B0C38EF}">
  <ds:schemaRefs/>
</ds:datastoreItem>
</file>

<file path=customXml/itemProps21.xml><?xml version="1.0" encoding="utf-8"?>
<ds:datastoreItem xmlns:ds="http://schemas.openxmlformats.org/officeDocument/2006/customXml" ds:itemID="{E9D447F4-E3F6-43F5-9BB3-64DE903B28D9}">
  <ds:schemaRefs/>
</ds:datastoreItem>
</file>

<file path=customXml/itemProps22.xml><?xml version="1.0" encoding="utf-8"?>
<ds:datastoreItem xmlns:ds="http://schemas.openxmlformats.org/officeDocument/2006/customXml" ds:itemID="{04B43577-17D7-42C9-9F08-86656BA56990}">
  <ds:schemaRefs/>
</ds:datastoreItem>
</file>

<file path=customXml/itemProps23.xml><?xml version="1.0" encoding="utf-8"?>
<ds:datastoreItem xmlns:ds="http://schemas.openxmlformats.org/officeDocument/2006/customXml" ds:itemID="{70C684E5-F336-4CEC-8187-C605C8BC2C06}">
  <ds:schemaRefs>
    <ds:schemaRef ds:uri="92458895-bee5-462c-89c1-56ce3b402266"/>
    <ds:schemaRef ds:uri="e2492db8-ed52-460e-9057-fdff2defcf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4F6FF84F-9F8C-4EE8-B3F6-ED8F98869F80}">
  <ds:schemaRefs/>
</ds:datastoreItem>
</file>

<file path=customXml/itemProps25.xml><?xml version="1.0" encoding="utf-8"?>
<ds:datastoreItem xmlns:ds="http://schemas.openxmlformats.org/officeDocument/2006/customXml" ds:itemID="{2B08855E-42E4-43B4-9ECB-59A5FF45332F}">
  <ds:schemaRefs/>
</ds:datastoreItem>
</file>

<file path=customXml/itemProps26.xml><?xml version="1.0" encoding="utf-8"?>
<ds:datastoreItem xmlns:ds="http://schemas.openxmlformats.org/officeDocument/2006/customXml" ds:itemID="{B38A1309-93A8-4147-848C-9DBE227067B1}">
  <ds:schemaRefs/>
</ds:datastoreItem>
</file>

<file path=customXml/itemProps27.xml><?xml version="1.0" encoding="utf-8"?>
<ds:datastoreItem xmlns:ds="http://schemas.openxmlformats.org/officeDocument/2006/customXml" ds:itemID="{B8956D2B-A467-4D19-A207-409A389F0EFC}">
  <ds:schemaRefs/>
</ds:datastoreItem>
</file>

<file path=customXml/itemProps28.xml><?xml version="1.0" encoding="utf-8"?>
<ds:datastoreItem xmlns:ds="http://schemas.openxmlformats.org/officeDocument/2006/customXml" ds:itemID="{F302D34F-395B-4065-8B6C-8231CE7A77B6}">
  <ds:schemaRefs/>
</ds:datastoreItem>
</file>

<file path=customXml/itemProps29.xml><?xml version="1.0" encoding="utf-8"?>
<ds:datastoreItem xmlns:ds="http://schemas.openxmlformats.org/officeDocument/2006/customXml" ds:itemID="{A4F4FED2-0B54-4096-AF56-CDED960FA875}">
  <ds:schemaRefs/>
</ds:datastoreItem>
</file>

<file path=customXml/itemProps3.xml><?xml version="1.0" encoding="utf-8"?>
<ds:datastoreItem xmlns:ds="http://schemas.openxmlformats.org/officeDocument/2006/customXml" ds:itemID="{FE540F73-0D95-48C9-824B-0F5FE945C71F}">
  <ds:schemaRefs/>
</ds:datastoreItem>
</file>

<file path=customXml/itemProps30.xml><?xml version="1.0" encoding="utf-8"?>
<ds:datastoreItem xmlns:ds="http://schemas.openxmlformats.org/officeDocument/2006/customXml" ds:itemID="{98266AE7-73D8-44C6-970E-5D0C01E4E6A7}">
  <ds:schemaRefs/>
</ds:datastoreItem>
</file>

<file path=customXml/itemProps31.xml><?xml version="1.0" encoding="utf-8"?>
<ds:datastoreItem xmlns:ds="http://schemas.openxmlformats.org/officeDocument/2006/customXml" ds:itemID="{E8EA8D22-391F-4A6F-B01D-F46BC924871F}">
  <ds:schemaRefs/>
</ds:datastoreItem>
</file>

<file path=customXml/itemProps32.xml><?xml version="1.0" encoding="utf-8"?>
<ds:datastoreItem xmlns:ds="http://schemas.openxmlformats.org/officeDocument/2006/customXml" ds:itemID="{811E307B-BDE3-4A3C-BBA2-5183E50FA984}">
  <ds:schemaRefs>
    <ds:schemaRef ds:uri="http://schemas.microsoft.com/sharepoint/v3/contenttype/forms"/>
  </ds:schemaRefs>
</ds:datastoreItem>
</file>

<file path=customXml/itemProps33.xml><?xml version="1.0" encoding="utf-8"?>
<ds:datastoreItem xmlns:ds="http://schemas.openxmlformats.org/officeDocument/2006/customXml" ds:itemID="{2ADAD4E8-751D-4952-A12E-459FF3544CF4}">
  <ds:schemaRefs/>
</ds:datastoreItem>
</file>

<file path=customXml/itemProps34.xml><?xml version="1.0" encoding="utf-8"?>
<ds:datastoreItem xmlns:ds="http://schemas.openxmlformats.org/officeDocument/2006/customXml" ds:itemID="{9D69AEED-E431-437D-9621-54162C5A9F1B}">
  <ds:schemaRefs/>
</ds:datastoreItem>
</file>

<file path=customXml/itemProps35.xml><?xml version="1.0" encoding="utf-8"?>
<ds:datastoreItem xmlns:ds="http://schemas.openxmlformats.org/officeDocument/2006/customXml" ds:itemID="{3FBD68FD-93FC-44C4-827A-98AF143E9BC4}">
  <ds:schemaRefs/>
</ds:datastoreItem>
</file>

<file path=customXml/itemProps36.xml><?xml version="1.0" encoding="utf-8"?>
<ds:datastoreItem xmlns:ds="http://schemas.openxmlformats.org/officeDocument/2006/customXml" ds:itemID="{819348D4-74E5-428D-9C0B-90C36F1E9CCE}">
  <ds:schemaRefs/>
</ds:datastoreItem>
</file>

<file path=customXml/itemProps37.xml><?xml version="1.0" encoding="utf-8"?>
<ds:datastoreItem xmlns:ds="http://schemas.openxmlformats.org/officeDocument/2006/customXml" ds:itemID="{DEBB47DC-B5F4-487A-918C-F50BA28C52B7}">
  <ds:schemaRefs/>
</ds:datastoreItem>
</file>

<file path=customXml/itemProps38.xml><?xml version="1.0" encoding="utf-8"?>
<ds:datastoreItem xmlns:ds="http://schemas.openxmlformats.org/officeDocument/2006/customXml" ds:itemID="{7CE40877-6483-43C8-A4E6-B56858BCDF6A}">
  <ds:schemaRefs/>
</ds:datastoreItem>
</file>

<file path=customXml/itemProps39.xml><?xml version="1.0" encoding="utf-8"?>
<ds:datastoreItem xmlns:ds="http://schemas.openxmlformats.org/officeDocument/2006/customXml" ds:itemID="{F99C4A5E-6DAF-4A43-87AF-9E21F3EBEF4B}">
  <ds:schemaRefs/>
</ds:datastoreItem>
</file>

<file path=customXml/itemProps4.xml><?xml version="1.0" encoding="utf-8"?>
<ds:datastoreItem xmlns:ds="http://schemas.openxmlformats.org/officeDocument/2006/customXml" ds:itemID="{A5803FD5-9A99-4790-96D6-616E408D07A3}">
  <ds:schemaRefs/>
</ds:datastoreItem>
</file>

<file path=customXml/itemProps40.xml><?xml version="1.0" encoding="utf-8"?>
<ds:datastoreItem xmlns:ds="http://schemas.openxmlformats.org/officeDocument/2006/customXml" ds:itemID="{6FEA50E6-D1D1-43BB-B1EA-ADDC424130BD}">
  <ds:schemaRefs/>
</ds:datastoreItem>
</file>

<file path=customXml/itemProps41.xml><?xml version="1.0" encoding="utf-8"?>
<ds:datastoreItem xmlns:ds="http://schemas.openxmlformats.org/officeDocument/2006/customXml" ds:itemID="{423FA4B2-5FF1-4649-9B55-214408466FB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e2492db8-ed52-460e-9057-fdff2defcfca"/>
    <ds:schemaRef ds:uri="http://schemas.openxmlformats.org/package/2006/metadata/core-properties"/>
    <ds:schemaRef ds:uri="http://schemas.microsoft.com/office/infopath/2007/PartnerControls"/>
    <ds:schemaRef ds:uri="92458895-bee5-462c-89c1-56ce3b402266"/>
    <ds:schemaRef ds:uri="http://purl.org/dc/elements/1.1/"/>
  </ds:schemaRefs>
</ds:datastoreItem>
</file>

<file path=customXml/itemProps42.xml><?xml version="1.0" encoding="utf-8"?>
<ds:datastoreItem xmlns:ds="http://schemas.openxmlformats.org/officeDocument/2006/customXml" ds:itemID="{85C9654A-CB65-48CF-ADF0-1162351C4C97}">
  <ds:schemaRefs/>
</ds:datastoreItem>
</file>

<file path=customXml/itemProps5.xml><?xml version="1.0" encoding="utf-8"?>
<ds:datastoreItem xmlns:ds="http://schemas.openxmlformats.org/officeDocument/2006/customXml" ds:itemID="{8F1FDCD1-68CD-4210-8201-32515F79526F}">
  <ds:schemaRefs/>
</ds:datastoreItem>
</file>

<file path=customXml/itemProps6.xml><?xml version="1.0" encoding="utf-8"?>
<ds:datastoreItem xmlns:ds="http://schemas.openxmlformats.org/officeDocument/2006/customXml" ds:itemID="{16638D77-84F7-4E1E-9F0D-4C098D486994}">
  <ds:schemaRefs/>
</ds:datastoreItem>
</file>

<file path=customXml/itemProps7.xml><?xml version="1.0" encoding="utf-8"?>
<ds:datastoreItem xmlns:ds="http://schemas.openxmlformats.org/officeDocument/2006/customXml" ds:itemID="{9B89CED9-1ABC-4CF5-9244-A57779EE4812}">
  <ds:schemaRefs/>
</ds:datastoreItem>
</file>

<file path=customXml/itemProps8.xml><?xml version="1.0" encoding="utf-8"?>
<ds:datastoreItem xmlns:ds="http://schemas.openxmlformats.org/officeDocument/2006/customXml" ds:itemID="{4F199FFB-0470-4503-AC3A-C82FE7E78624}">
  <ds:schemaRefs/>
</ds:datastoreItem>
</file>

<file path=customXml/itemProps9.xml><?xml version="1.0" encoding="utf-8"?>
<ds:datastoreItem xmlns:ds="http://schemas.openxmlformats.org/officeDocument/2006/customXml" ds:itemID="{23BFDA9A-FF03-4544-B0D5-BCDDB1412651}">
  <ds:schemaRefs/>
</ds:datastoreItem>
</file>

<file path=docMetadata/LabelInfo.xml><?xml version="1.0" encoding="utf-8"?>
<clbl:labelList xmlns:clbl="http://schemas.microsoft.com/office/2020/mipLabelMetadata">
  <clbl:label id="{82fa3fd3-029b-403d-91b4-1dc930cb0e60}" enabled="1" method="Privilege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891</Words>
  <Application>Microsoft Office PowerPoint</Application>
  <PresentationFormat>Widescreen</PresentationFormat>
  <Paragraphs>82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</vt:lpstr>
      <vt:lpstr>Times New Roman</vt:lpstr>
      <vt:lpstr>Arup</vt:lpstr>
      <vt:lpstr>Blank</vt:lpstr>
      <vt:lpstr>Stronger Shores  </vt:lpstr>
      <vt:lpstr>What do we mean by a ‘Toolkit’?</vt:lpstr>
      <vt:lpstr>Translating the concept into detail</vt:lpstr>
      <vt:lpstr>Progress Update</vt:lpstr>
      <vt:lpstr>Learning from Precedent Examples</vt:lpstr>
      <vt:lpstr>Principles of the Toolkit</vt:lpstr>
      <vt:lpstr>Stakeholder Inputs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Campbell</dc:creator>
  <cp:lastModifiedBy>Bethany Handson</cp:lastModifiedBy>
  <cp:revision>4</cp:revision>
  <dcterms:created xsi:type="dcterms:W3CDTF">2024-01-22T16:45:27Z</dcterms:created>
  <dcterms:modified xsi:type="dcterms:W3CDTF">2024-08-12T12:10:41Z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2022-06-29T16:26:25Z</vt:lpwstr>
  </property>
  <property fmtid="{D5CDD505-2E9C-101B-9397-08002B2CF9AE}" pid="4" name="MSIP_Label_82fa3fd3-029b-403d-91b4-1dc930cb0e60_Method">
    <vt:lpwstr>Privileged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d2f615bd-5adc-4406-b42c-8cea75de1189</vt:lpwstr>
  </property>
  <property fmtid="{D5CDD505-2E9C-101B-9397-08002B2CF9AE}" pid="8" name="MSIP_Label_82fa3fd3-029b-403d-91b4-1dc930cb0e60_ContentBits">
    <vt:lpwstr>0</vt:lpwstr>
  </property>
  <property fmtid="{D5CDD505-2E9C-101B-9397-08002B2CF9AE}" pid="9" name="TemplafyTimeStamp">
    <vt:lpwstr>2023-09-08T16:08:04</vt:lpwstr>
  </property>
  <property fmtid="{D5CDD505-2E9C-101B-9397-08002B2CF9AE}" pid="10" name="TemplafyTenantId">
    <vt:lpwstr>arup</vt:lpwstr>
  </property>
  <property fmtid="{D5CDD505-2E9C-101B-9397-08002B2CF9AE}" pid="11" name="TemplafyTemplateId">
    <vt:lpwstr>727825872225304958</vt:lpwstr>
  </property>
  <property fmtid="{D5CDD505-2E9C-101B-9397-08002B2CF9AE}" pid="12" name="TemplafyUserProfileId">
    <vt:lpwstr>637791741665871413</vt:lpwstr>
  </property>
  <property fmtid="{D5CDD505-2E9C-101B-9397-08002B2CF9AE}" pid="13" name="TemplafyLanguageCode">
    <vt:lpwstr>en-GB</vt:lpwstr>
  </property>
  <property fmtid="{D5CDD505-2E9C-101B-9397-08002B2CF9AE}" pid="14" name="PPStyles">
    <vt:lpwstr/>
  </property>
  <property fmtid="{D5CDD505-2E9C-101B-9397-08002B2CF9AE}" pid="15" name="TemplafyFromBlank">
    <vt:bool>true</vt:bool>
  </property>
  <property fmtid="{D5CDD505-2E9C-101B-9397-08002B2CF9AE}" pid="16" name="ContentTypeId">
    <vt:lpwstr>0x010100E457F6CD8D100F4A935FAA6D1A060532</vt:lpwstr>
  </property>
  <property fmtid="{D5CDD505-2E9C-101B-9397-08002B2CF9AE}" pid="17" name="MediaServiceImageTags">
    <vt:lpwstr/>
  </property>
</Properties>
</file>