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21"/>
  </p:notesMasterIdLst>
  <p:sldIdLst>
    <p:sldId id="263" r:id="rId5"/>
    <p:sldId id="273" r:id="rId6"/>
    <p:sldId id="264" r:id="rId7"/>
    <p:sldId id="1100" r:id="rId8"/>
    <p:sldId id="1107" r:id="rId9"/>
    <p:sldId id="1098" r:id="rId10"/>
    <p:sldId id="1099" r:id="rId11"/>
    <p:sldId id="1103" r:id="rId12"/>
    <p:sldId id="1105" r:id="rId13"/>
    <p:sldId id="1104" r:id="rId14"/>
    <p:sldId id="265" r:id="rId15"/>
    <p:sldId id="266" r:id="rId16"/>
    <p:sldId id="267" r:id="rId17"/>
    <p:sldId id="1106" r:id="rId18"/>
    <p:sldId id="1109" r:id="rId19"/>
    <p:sldId id="272" r:id="rId20"/>
  </p:sldIdLst>
  <p:sldSz cx="9144000" cy="5143500" type="screen16x9"/>
  <p:notesSz cx="6858000" cy="9144000"/>
  <p:embeddedFontLst>
    <p:embeddedFont>
      <p:font typeface="Avenir Book" panose="020B0604020202020204" charset="0"/>
      <p:regular r:id="rId22"/>
      <p:italic r:id="rId23"/>
    </p:embeddedFont>
    <p:embeddedFont>
      <p:font typeface="Avenir Medium" panose="020B0604020202020204" charset="0"/>
      <p:regular r:id="rId24"/>
      <p:italic r:id="rId25"/>
    </p:embeddedFont>
    <p:embeddedFont>
      <p:font typeface="Avenir Next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65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059A5-2788-73D4-BC71-D84B647FE00C}" v="8" dt="2024-05-17T09:46:27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05"/>
    <p:restoredTop sz="84669" autoAdjust="0"/>
  </p:normalViewPr>
  <p:slideViewPr>
    <p:cSldViewPr snapToGrid="0">
      <p:cViewPr varScale="1">
        <p:scale>
          <a:sx n="75" d="100"/>
          <a:sy n="75" d="100"/>
        </p:scale>
        <p:origin x="13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0C0FD-A13E-6242-9BCA-AD847737E7A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39AF9-F935-374B-8F6C-0348DD84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dirty="0">
                <a:latin typeface="Avenir Next" panose="020B0503020202020204"/>
              </a:rPr>
              <a:t>Engage in a meaningful way with key audiences to build relationships and have a deeper, more sustained, impact.</a:t>
            </a:r>
          </a:p>
          <a:p>
            <a:endParaRPr lang="en-GB" sz="900" dirty="0">
              <a:latin typeface="Avenir Next" panose="020B0503020202020204"/>
            </a:endParaRPr>
          </a:p>
          <a:p>
            <a:r>
              <a:rPr lang="en-GB" sz="900" dirty="0">
                <a:latin typeface="Avenir Next" panose="020B0503020202020204"/>
              </a:rPr>
              <a:t>Develop and test innovative ways to engage audiences in nature-based solutions for coastal resilience. </a:t>
            </a:r>
          </a:p>
          <a:p>
            <a:endParaRPr lang="en-GB" sz="900" dirty="0">
              <a:latin typeface="Avenir Next" panose="020B0503020202020204"/>
            </a:endParaRPr>
          </a:p>
          <a:p>
            <a:r>
              <a:rPr lang="en-GB" sz="900" dirty="0">
                <a:latin typeface="Avenir Next" panose="020B0503020202020204"/>
              </a:rPr>
              <a:t>Drive engagement with coastal engineers and decision makers to encourage them to consider nature-based solutions.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9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the Sea </a:t>
            </a:r>
          </a:p>
          <a:p>
            <a:r>
              <a:rPr lang="en-US" dirty="0"/>
              <a:t>Blue Waves </a:t>
            </a:r>
          </a:p>
          <a:p>
            <a:r>
              <a:rPr lang="en-US" dirty="0"/>
              <a:t>Beach of Dreams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4 audiences have a different reason to engage. </a:t>
            </a:r>
          </a:p>
          <a:p>
            <a:r>
              <a:rPr lang="en-GB" dirty="0"/>
              <a:t>Decision Makers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Engage with Stronger Shores to make the right evidence-based decisions for people, place and planet. </a:t>
            </a:r>
          </a:p>
          <a:p>
            <a:endParaRPr lang="en-GB" dirty="0"/>
          </a:p>
          <a:p>
            <a:r>
              <a:rPr lang="en-GB" dirty="0"/>
              <a:t>Community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ptos" panose="020B0004020202020204" pitchFamily="34" charset="0"/>
              </a:rPr>
              <a:t>Make a difference to where you live and the planet by coming together with like-minded people to learn about and protect marine wildlife. </a:t>
            </a:r>
          </a:p>
          <a:p>
            <a:endParaRPr lang="en-GB" dirty="0"/>
          </a:p>
          <a:p>
            <a:r>
              <a:rPr lang="en-GB" dirty="0"/>
              <a:t>Business and Investors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Invest in innovative, leading research to get the evidence needed to reach new markets for nature-based solutions to the climate crisis. </a:t>
            </a:r>
          </a:p>
          <a:p>
            <a:endParaRPr lang="en-GB" dirty="0"/>
          </a:p>
          <a:p>
            <a:r>
              <a:rPr lang="en-GB" dirty="0"/>
              <a:t>Academics and Researchers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Collaborate with experts and leading academics to be part of a pioneering research community finding evidence-based solutions to the climate crisis. </a:t>
            </a:r>
          </a:p>
          <a:p>
            <a:endParaRPr lang="en-GB" dirty="0"/>
          </a:p>
          <a:p>
            <a:r>
              <a:rPr lang="en-GB" dirty="0"/>
              <a:t>This presentation is going to focus on the community engagement side of the project as this is what Emily and Blair lead on. </a:t>
            </a:r>
          </a:p>
          <a:p>
            <a:r>
              <a:rPr lang="en-GB" dirty="0"/>
              <a:t>4 key areas:</a:t>
            </a:r>
          </a:p>
          <a:p>
            <a:r>
              <a:rPr lang="en-GB" dirty="0"/>
              <a:t>Amble, Northumberland </a:t>
            </a:r>
          </a:p>
          <a:p>
            <a:r>
              <a:rPr lang="en-GB" dirty="0"/>
              <a:t>South Shields, South Tyneside</a:t>
            </a:r>
          </a:p>
          <a:p>
            <a:r>
              <a:rPr lang="en-GB" dirty="0"/>
              <a:t>Seaham, Durham</a:t>
            </a:r>
          </a:p>
          <a:p>
            <a:r>
              <a:rPr lang="en-GB" dirty="0"/>
              <a:t>Redcar, Redcar and Cleveland</a:t>
            </a:r>
          </a:p>
          <a:p>
            <a:r>
              <a:rPr lang="en-GB" dirty="0"/>
              <a:t>BUT we cover 7 local authority areas so we are trying to work with as many people as we can!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7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5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4 audiences have a different reason to engage. </a:t>
            </a:r>
          </a:p>
          <a:p>
            <a:r>
              <a:rPr lang="en-GB" dirty="0"/>
              <a:t>Decision Makers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Engage with Stronger Shores to make the right evidence-based decisions for people, place and planet. </a:t>
            </a:r>
          </a:p>
          <a:p>
            <a:endParaRPr lang="en-GB" dirty="0"/>
          </a:p>
          <a:p>
            <a:r>
              <a:rPr lang="en-GB" dirty="0"/>
              <a:t>Community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ptos" panose="020B0004020202020204" pitchFamily="34" charset="0"/>
              </a:rPr>
              <a:t>Make a difference to where you live and the planet by coming together with like-minded people to learn about and protect marine wildlife. </a:t>
            </a:r>
          </a:p>
          <a:p>
            <a:endParaRPr lang="en-GB" dirty="0"/>
          </a:p>
          <a:p>
            <a:r>
              <a:rPr lang="en-GB" dirty="0"/>
              <a:t>Business and Investors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Invest in innovative, leading research to get the evidence needed to reach new markets for nature-based solutions to the climate crisis. </a:t>
            </a:r>
          </a:p>
          <a:p>
            <a:endParaRPr lang="en-GB" dirty="0"/>
          </a:p>
          <a:p>
            <a:r>
              <a:rPr lang="en-GB" dirty="0"/>
              <a:t>Academics and Researchers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Collaborate with experts and leading academics to be part of a pioneering research community finding evidence-based solutions to the climate crisis. </a:t>
            </a:r>
          </a:p>
          <a:p>
            <a:endParaRPr lang="en-GB" dirty="0"/>
          </a:p>
          <a:p>
            <a:r>
              <a:rPr lang="en-GB" dirty="0"/>
              <a:t>This presentation is going to focus on the community engagement side of the project as this is what Emily and Blair lead on. </a:t>
            </a:r>
          </a:p>
          <a:p>
            <a:r>
              <a:rPr lang="en-GB" dirty="0"/>
              <a:t>4 key areas:</a:t>
            </a:r>
          </a:p>
          <a:p>
            <a:r>
              <a:rPr lang="en-GB" dirty="0"/>
              <a:t>Amble, Northumberland </a:t>
            </a:r>
          </a:p>
          <a:p>
            <a:r>
              <a:rPr lang="en-GB" dirty="0"/>
              <a:t>South Shields, South Tyneside</a:t>
            </a:r>
          </a:p>
          <a:p>
            <a:r>
              <a:rPr lang="en-GB" dirty="0"/>
              <a:t>Seaham, Durham</a:t>
            </a:r>
          </a:p>
          <a:p>
            <a:r>
              <a:rPr lang="en-GB" dirty="0"/>
              <a:t>Redcar, Redcar and Cleveland</a:t>
            </a:r>
          </a:p>
          <a:p>
            <a:r>
              <a:rPr lang="en-GB" dirty="0"/>
              <a:t>BUT we cover 7 local authority areas so we are trying to work with as many people as we can!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2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4 audiences have a different reason to engage. </a:t>
            </a:r>
          </a:p>
          <a:p>
            <a:r>
              <a:rPr lang="en-GB" dirty="0"/>
              <a:t>Decision Makers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Engage with Stronger Shores to make the right evidence-based decisions for people, place and planet. </a:t>
            </a:r>
          </a:p>
          <a:p>
            <a:endParaRPr lang="en-GB" dirty="0"/>
          </a:p>
          <a:p>
            <a:r>
              <a:rPr lang="en-GB" dirty="0"/>
              <a:t>Community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ptos" panose="020B0004020202020204" pitchFamily="34" charset="0"/>
              </a:rPr>
              <a:t>Make a difference to where you live and the planet by coming together with like-minded people to learn about and protect marine wildlife. </a:t>
            </a:r>
          </a:p>
          <a:p>
            <a:endParaRPr lang="en-GB" dirty="0"/>
          </a:p>
          <a:p>
            <a:r>
              <a:rPr lang="en-GB" dirty="0"/>
              <a:t>Business and Investors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Invest in innovative, leading research to get the evidence needed to reach new markets for nature-based solutions to the climate crisis. </a:t>
            </a:r>
          </a:p>
          <a:p>
            <a:endParaRPr lang="en-GB" dirty="0"/>
          </a:p>
          <a:p>
            <a:r>
              <a:rPr lang="en-GB" dirty="0"/>
              <a:t>Academics and Researchers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Collaborate with experts and leading academics to be part of a pioneering research community finding evidence-based solutions to the climate crisis. </a:t>
            </a:r>
          </a:p>
          <a:p>
            <a:endParaRPr lang="en-GB" dirty="0"/>
          </a:p>
          <a:p>
            <a:r>
              <a:rPr lang="en-GB" dirty="0"/>
              <a:t>This presentation is going to focus on the community engagement side of the project as this is what Emily and Blair lead on. </a:t>
            </a:r>
          </a:p>
          <a:p>
            <a:r>
              <a:rPr lang="en-GB" dirty="0"/>
              <a:t>4 key areas:</a:t>
            </a:r>
          </a:p>
          <a:p>
            <a:r>
              <a:rPr lang="en-GB" dirty="0"/>
              <a:t>Amble, Northumberland </a:t>
            </a:r>
          </a:p>
          <a:p>
            <a:r>
              <a:rPr lang="en-GB" dirty="0"/>
              <a:t>South Shields, South Tyneside</a:t>
            </a:r>
          </a:p>
          <a:p>
            <a:r>
              <a:rPr lang="en-GB" dirty="0"/>
              <a:t>Seaham, Durham</a:t>
            </a:r>
          </a:p>
          <a:p>
            <a:r>
              <a:rPr lang="en-GB" dirty="0"/>
              <a:t>Redcar, Redcar and Cleveland</a:t>
            </a:r>
          </a:p>
          <a:p>
            <a:r>
              <a:rPr lang="en-GB" dirty="0"/>
              <a:t>BUT we cover 7 local authority areas so we are trying to work with as many people as we can!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5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4 audiences have a different reason to engage. </a:t>
            </a:r>
          </a:p>
          <a:p>
            <a:r>
              <a:rPr lang="en-GB" dirty="0"/>
              <a:t>Decision Makers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Engage with Stronger Shores to make the right evidence-based decisions for people, place and planet. </a:t>
            </a:r>
          </a:p>
          <a:p>
            <a:endParaRPr lang="en-GB" dirty="0"/>
          </a:p>
          <a:p>
            <a:r>
              <a:rPr lang="en-GB" dirty="0"/>
              <a:t>Community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ptos" panose="020B0004020202020204" pitchFamily="34" charset="0"/>
              </a:rPr>
              <a:t>Make a difference to where you live and the planet by coming together with like-minded people to learn about and protect marine wildlife. </a:t>
            </a:r>
          </a:p>
          <a:p>
            <a:endParaRPr lang="en-GB" dirty="0"/>
          </a:p>
          <a:p>
            <a:r>
              <a:rPr lang="en-GB" dirty="0"/>
              <a:t>Business and Investors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Invest in innovative, leading research to get the evidence needed to reach new markets for nature-based solutions to the climate crisis. </a:t>
            </a:r>
          </a:p>
          <a:p>
            <a:endParaRPr lang="en-GB" dirty="0"/>
          </a:p>
          <a:p>
            <a:r>
              <a:rPr lang="en-GB" dirty="0"/>
              <a:t>Academics and Researchers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Avenir Next" panose="020B0503020202020204"/>
              </a:rPr>
              <a:t>Collaborate with experts and leading academics to be part of a pioneering research community finding evidence-based solutions to the climate crisis. </a:t>
            </a:r>
          </a:p>
          <a:p>
            <a:endParaRPr lang="en-GB" dirty="0"/>
          </a:p>
          <a:p>
            <a:r>
              <a:rPr lang="en-GB" dirty="0"/>
              <a:t>This presentation is going to focus on the community engagement side of the project as this is what Emily and Blair lead on. </a:t>
            </a:r>
          </a:p>
          <a:p>
            <a:r>
              <a:rPr lang="en-GB" dirty="0"/>
              <a:t>4 key areas:</a:t>
            </a:r>
          </a:p>
          <a:p>
            <a:r>
              <a:rPr lang="en-GB" dirty="0"/>
              <a:t>Amble, Northumberland </a:t>
            </a:r>
          </a:p>
          <a:p>
            <a:r>
              <a:rPr lang="en-GB" dirty="0"/>
              <a:t>South Shields, South Tyneside</a:t>
            </a:r>
          </a:p>
          <a:p>
            <a:r>
              <a:rPr lang="en-GB" dirty="0"/>
              <a:t>Seaham, Durham</a:t>
            </a:r>
          </a:p>
          <a:p>
            <a:r>
              <a:rPr lang="en-GB" dirty="0"/>
              <a:t>Redcar, Redcar and Cleveland</a:t>
            </a:r>
          </a:p>
          <a:p>
            <a:r>
              <a:rPr lang="en-GB" dirty="0"/>
              <a:t>BUT we cover 7 local authority areas so we are trying to work with as many people as we can!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Past and coming up</a:t>
            </a:r>
          </a:p>
          <a:p>
            <a:pPr marL="171450" indent="-171450">
              <a:buFontTx/>
              <a:buChar char="-"/>
            </a:pPr>
            <a:r>
              <a:rPr lang="en-GB" dirty="0"/>
              <a:t>Pint of Science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30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we done so far and what we are doing. </a:t>
            </a:r>
          </a:p>
          <a:p>
            <a:r>
              <a:rPr lang="en-GB" dirty="0"/>
              <a:t>Example Be the Sea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2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Past</a:t>
            </a:r>
          </a:p>
          <a:p>
            <a:pPr marL="171450" indent="-171450">
              <a:buFontTx/>
              <a:buChar char="-"/>
            </a:pPr>
            <a:r>
              <a:rPr lang="en-GB" dirty="0"/>
              <a:t>Education packs. Tray.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9AF9-F935-374B-8F6C-0348DD84D6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4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TTERN COV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642BAA-20BE-0AE3-95CB-D2946DFF3E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54921"/>
            <a:ext cx="5357373" cy="3633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118" y="2727443"/>
            <a:ext cx="5194406" cy="1678823"/>
          </a:xfrm>
          <a:prstGeom prst="callout1">
            <a:avLst>
              <a:gd name="adj1" fmla="val -9681"/>
              <a:gd name="adj2" fmla="val 790"/>
              <a:gd name="adj3" fmla="val -9366"/>
              <a:gd name="adj4" fmla="val 81055"/>
            </a:avLst>
          </a:prstGeom>
          <a:ln w="79375" cmpd="sng">
            <a:solidFill>
              <a:srgbClr val="1C265C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70000"/>
              </a:lnSpc>
              <a:defRPr sz="4800" spc="-30" baseline="0">
                <a:solidFill>
                  <a:srgbClr val="1C265C"/>
                </a:solidFill>
              </a:defRPr>
            </a:lvl1pPr>
          </a:lstStyle>
          <a:p>
            <a:r>
              <a:rPr lang="en-GB" dirty="0"/>
              <a:t>POWERPOINT HEADLINE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034" y="3909975"/>
            <a:ext cx="4178406" cy="19451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="1" i="0" baseline="0">
                <a:solidFill>
                  <a:srgbClr val="3366FF"/>
                </a:solidFill>
                <a:latin typeface="Avenir Next" panose="020B0503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1FFF00A-D5A4-AF0F-3373-CDB533262F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088" y="1136267"/>
            <a:ext cx="1525927" cy="40373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D2413AF-ACFF-BD2E-C18A-5AA67601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F41130C-DE0E-CFB0-CFDE-F7FF552BBA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77733" y="969935"/>
            <a:ext cx="2354758" cy="12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6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8" userDrawn="1">
          <p15:clr>
            <a:srgbClr val="FBAE40"/>
          </p15:clr>
        </p15:guide>
        <p15:guide id="2" pos="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ITLE PAG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428" y="1791955"/>
            <a:ext cx="6338195" cy="954635"/>
          </a:xfrm>
          <a:prstGeom prst="callout1">
            <a:avLst>
              <a:gd name="adj1" fmla="val -24378"/>
              <a:gd name="adj2" fmla="val 613"/>
              <a:gd name="adj3" fmla="val -24604"/>
              <a:gd name="adj4" fmla="val 77860"/>
            </a:avLst>
          </a:prstGeom>
          <a:ln w="130175">
            <a:solidFill>
              <a:srgbClr val="1C265C"/>
            </a:solidFill>
          </a:ln>
        </p:spPr>
        <p:txBody>
          <a:bodyPr lIns="0" tIns="0" rIns="0" bIns="0" anchor="t">
            <a:noAutofit/>
          </a:bodyPr>
          <a:lstStyle>
            <a:lvl1pPr marL="0"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6600" b="1" i="0" kern="1200" spc="-30" baseline="0" dirty="0">
                <a:solidFill>
                  <a:srgbClr val="1C265C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STATEMENT OR TITLE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rgbClr val="1C265C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9F7B-D02D-8F80-B41D-8C12A15DCC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9575" y="3493521"/>
            <a:ext cx="3865863" cy="248923"/>
          </a:xfr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AD3F4-8A45-C7DD-1EA8-5F1F055F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4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  <p15:guide id="4" orient="horz" pos="9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ITLE PAGE_PATTERN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64CA67-C049-AA3E-32AC-AE05551C7C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28" y="1791955"/>
            <a:ext cx="6338195" cy="954635"/>
          </a:xfrm>
          <a:prstGeom prst="callout1">
            <a:avLst>
              <a:gd name="adj1" fmla="val -24378"/>
              <a:gd name="adj2" fmla="val 613"/>
              <a:gd name="adj3" fmla="val -24604"/>
              <a:gd name="adj4" fmla="val 77860"/>
            </a:avLst>
          </a:prstGeom>
          <a:ln w="130175">
            <a:solidFill>
              <a:schemeClr val="bg1"/>
            </a:solidFill>
          </a:ln>
        </p:spPr>
        <p:txBody>
          <a:bodyPr lIns="0" tIns="0" rIns="0" bIns="0" anchor="t">
            <a:noAutofit/>
          </a:bodyPr>
          <a:lstStyle>
            <a:lvl1pPr marL="0"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6600" b="1" i="0" kern="1200" spc="-3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STATEMENT OR TITLE PAGE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EAE076-A2E4-9A4F-C21C-36956BEC35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9575" y="3493521"/>
            <a:ext cx="3865863" cy="248923"/>
          </a:xfr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AA0EAE-1ACE-CD9A-2A3E-94090983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4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ITLE PAGE_BLUE"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B54DEC-0DB3-1016-7D70-650BF5D92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28" y="1791955"/>
            <a:ext cx="6338195" cy="954635"/>
          </a:xfrm>
          <a:prstGeom prst="callout1">
            <a:avLst>
              <a:gd name="adj1" fmla="val -24378"/>
              <a:gd name="adj2" fmla="val 613"/>
              <a:gd name="adj3" fmla="val -24604"/>
              <a:gd name="adj4" fmla="val 77860"/>
            </a:avLst>
          </a:prstGeom>
          <a:ln w="130175">
            <a:solidFill>
              <a:schemeClr val="bg1"/>
            </a:solidFill>
          </a:ln>
        </p:spPr>
        <p:txBody>
          <a:bodyPr lIns="0" tIns="0" rIns="0" bIns="0" anchor="t">
            <a:noAutofit/>
          </a:bodyPr>
          <a:lstStyle>
            <a:lvl1pPr marL="0"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6600" b="1" i="0" kern="1200" spc="-3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STATEMENT OR TITLE PAGE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A3B422-ED89-968C-9810-C152D3231AA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9575" y="3493521"/>
            <a:ext cx="3865863" cy="248923"/>
          </a:xfr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baseline="0" dirty="0">
                <a:solidFill>
                  <a:srgbClr val="3366FF"/>
                </a:solidFill>
                <a:latin typeface="Avenir Next" panose="020B05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8EACD6-723A-A743-6819-3557E4B9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85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C2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4A63065-A920-F178-4728-9783C7CAC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131" y="4280190"/>
            <a:ext cx="2022580" cy="535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F03FC44-E87D-0822-CBCF-FD38A91FFC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2943621"/>
            <a:ext cx="4182869" cy="219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9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VER P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38901AC-4C0F-E01B-4AB4-41AFA1AB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13DB3-58A9-E213-4AB3-716427318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4210579"/>
            <a:ext cx="5357373" cy="249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CB424-EECD-3727-0780-B3340019A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0097"/>
            <a:ext cx="5357373" cy="3633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40500A-A5F7-F397-C71F-B3EC9849C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118" y="2552619"/>
            <a:ext cx="5194406" cy="1678823"/>
          </a:xfrm>
          <a:prstGeom prst="callout1">
            <a:avLst>
              <a:gd name="adj1" fmla="val -9681"/>
              <a:gd name="adj2" fmla="val 790"/>
              <a:gd name="adj3" fmla="val -9366"/>
              <a:gd name="adj4" fmla="val 81055"/>
            </a:avLst>
          </a:prstGeom>
          <a:ln w="79375" cmpd="sng">
            <a:solidFill>
              <a:srgbClr val="1C265C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70000"/>
              </a:lnSpc>
              <a:defRPr sz="4800" spc="-30" baseline="0">
                <a:solidFill>
                  <a:srgbClr val="1C265C"/>
                </a:solidFill>
              </a:defRPr>
            </a:lvl1pPr>
          </a:lstStyle>
          <a:p>
            <a:r>
              <a:rPr lang="en-GB" dirty="0"/>
              <a:t>POWERPOINT HEADLINE TEXT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5BBF6E-DB80-E489-824A-5CACBF7D1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034" y="3735151"/>
            <a:ext cx="4178406" cy="19451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="1" i="0" baseline="0">
                <a:solidFill>
                  <a:srgbClr val="3366FF"/>
                </a:solidFill>
                <a:latin typeface="Avenir Next" panose="020B0503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C129782-8D24-E37D-906A-A57959E2AF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088" y="961443"/>
            <a:ext cx="1525927" cy="40373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0B86AC7-8C35-E7ED-6EE9-CAE3885213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7733" y="795111"/>
            <a:ext cx="2354758" cy="12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8">
          <p15:clr>
            <a:srgbClr val="FBAE40"/>
          </p15:clr>
        </p15:guide>
        <p15:guide id="2" pos="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PATTER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66085E1-E6F1-FD6E-CC1E-F94B126A4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5973" y="0"/>
            <a:ext cx="35257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285800"/>
            <a:ext cx="3865863" cy="18053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rgbClr val="3366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606379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rgbClr val="1C265C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DAF7B0-B8DC-F4A2-C0E8-B29EADD27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1513" y="388938"/>
            <a:ext cx="4273550" cy="43481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F0DA9E-82D1-73DF-3AA7-06E5AA549C2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9574" y="2795521"/>
            <a:ext cx="3865863" cy="186576"/>
          </a:xfrm>
          <a:prstGeom prst="callout1">
            <a:avLst>
              <a:gd name="adj1" fmla="val -27917"/>
              <a:gd name="adj2" fmla="val -22"/>
              <a:gd name="adj3" fmla="val -30834"/>
              <a:gd name="adj4" fmla="val 99750"/>
            </a:avLst>
          </a:prstGeom>
          <a:ln w="44450">
            <a:solidFill>
              <a:srgbClr val="1C265C"/>
            </a:solidFill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“PULL OUT STATEMENT”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3A1BF-AADA-1CD5-49ED-FBC98E57F1F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9575" y="3433451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32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 userDrawn="1">
          <p15:clr>
            <a:srgbClr val="FBAE40"/>
          </p15:clr>
        </p15:guide>
        <p15:guide id="2" orient="horz" pos="237" userDrawn="1">
          <p15:clr>
            <a:srgbClr val="FBAE40"/>
          </p15:clr>
        </p15:guide>
        <p15:guide id="3" orient="horz" pos="8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PATTER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66085E1-E6F1-FD6E-CC1E-F94B126A4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257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336" y="1285800"/>
            <a:ext cx="3865863" cy="18053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rgbClr val="3366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336" y="1606379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rgbClr val="1C265C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6873" y="389538"/>
            <a:ext cx="438150" cy="43815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DAF7B0-B8DC-F4A2-C0E8-B29EADD27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789" y="388938"/>
            <a:ext cx="4273550" cy="43481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F0DA9E-82D1-73DF-3AA7-06E5AA549C2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73335" y="2795521"/>
            <a:ext cx="3865863" cy="186576"/>
          </a:xfrm>
          <a:prstGeom prst="callout1">
            <a:avLst>
              <a:gd name="adj1" fmla="val -27917"/>
              <a:gd name="adj2" fmla="val -22"/>
              <a:gd name="adj3" fmla="val -30834"/>
              <a:gd name="adj4" fmla="val 99750"/>
            </a:avLst>
          </a:prstGeom>
          <a:ln w="44450">
            <a:solidFill>
              <a:srgbClr val="1C265C"/>
            </a:solidFill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“PULL OUT STATEMENT”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3A1BF-AADA-1CD5-49ED-FBC98E57F1F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73336" y="3433451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3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+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DAF7B0-B8DC-F4A2-C0E8-B29EADD27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7661" y="0"/>
            <a:ext cx="4686339" cy="51435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F0DA9E-82D1-73DF-3AA7-06E5AA549C2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5288" y="1276350"/>
            <a:ext cx="3402356" cy="584072"/>
          </a:xfrm>
          <a:prstGeom prst="rect">
            <a:avLst/>
          </a:prstGeom>
          <a:ln w="44450"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“LONGER PULL OUT STATEMENT”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3A1BF-AADA-1CD5-49ED-FBC98E57F1F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5288" y="3283078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BB280C-DF32-E73F-50A0-1E5814584D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HEAVY PAG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9C2F04-F8E1-14F6-2142-30A0028BD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9" y="4756047"/>
            <a:ext cx="8443912" cy="3956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6070" y="4860324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76350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F0DA9E-82D1-73DF-3AA7-06E5AA549C2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5288" y="1278000"/>
            <a:ext cx="3303502" cy="576679"/>
          </a:xfrm>
          <a:prstGeom prst="rect">
            <a:avLst/>
          </a:prstGeom>
          <a:ln w="44450"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lang="en-GB" sz="2800" b="1" i="0" kern="1200" baseline="0" dirty="0">
                <a:solidFill>
                  <a:srgbClr val="1C265C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marL="0" lv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/>
              <a:t>“LONGER PULL OUT STATEMENT”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3A1BF-AADA-1CD5-49ED-FBC98E57F1F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65098" y="1635210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BB280C-DF32-E73F-50A0-1E5814584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3595D5-8FC0-2196-4046-08E39BAF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097" y="1285800"/>
            <a:ext cx="3865863" cy="18053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rgbClr val="3366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12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HEAVY PAG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9C2F04-F8E1-14F6-2142-30A0028BD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49" y="4756047"/>
            <a:ext cx="8443912" cy="3956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6070" y="4860324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76350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F0DA9E-82D1-73DF-3AA7-06E5AA549C2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5287" y="1278000"/>
            <a:ext cx="7496561" cy="706074"/>
          </a:xfrm>
          <a:prstGeom prst="rect">
            <a:avLst/>
          </a:prstGeom>
          <a:ln w="44450"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lang="en-GB" sz="2800" b="1" i="0" kern="1200" baseline="0" dirty="0" smtClean="0">
                <a:solidFill>
                  <a:srgbClr val="1C265C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1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marL="0" lv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/>
              <a:t>“LONGER PULL OUT STATEMENT 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3A1BF-AADA-1CD5-49ED-FBC98E57F1F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7049" y="2933516"/>
            <a:ext cx="8443912" cy="848497"/>
          </a:xfrm>
        </p:spPr>
        <p:txBody>
          <a:bodyPr lIns="0" tIns="0" rIns="0" bIns="0" numCol="2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BB280C-DF32-E73F-50A0-1E5814584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3595D5-8FC0-2196-4046-08E39BAF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48" y="2584106"/>
            <a:ext cx="3865863" cy="18053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rgbClr val="3366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5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STAT PAG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6085E1-E6F1-FD6E-CC1E-F94B126A4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4030" y="0"/>
            <a:ext cx="46676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285800"/>
            <a:ext cx="3865863" cy="18053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rgbClr val="3366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606379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35E6EB-E645-E99C-6069-75287C17D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2199" y="1276350"/>
            <a:ext cx="3852823" cy="189985"/>
          </a:xfr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DFF004-83C1-A7AD-D322-40267B13AE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2200" y="2030627"/>
            <a:ext cx="3852863" cy="9883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lang="en-US" sz="4800" b="1" i="0" kern="1200" spc="-3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 marL="6858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 marL="10287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 marL="13716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PULL OUT STAT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50EE33-F206-1CEB-5ED3-91983BA57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2199" y="3525280"/>
            <a:ext cx="3852823" cy="189985"/>
          </a:xfr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954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STAT + BULLETS PAG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6085E1-E6F1-FD6E-CC1E-F94B126A4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4030" y="0"/>
            <a:ext cx="466769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285800"/>
            <a:ext cx="3865863" cy="18053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rgbClr val="3366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606379"/>
            <a:ext cx="3865863" cy="84849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200" b="0" i="0">
                <a:solidFill>
                  <a:srgbClr val="1C265C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29" y="4843848"/>
            <a:ext cx="3086100" cy="186575"/>
          </a:xfrm>
        </p:spPr>
        <p:txBody>
          <a:bodyPr lIns="0" tIns="0" rIns="0" bIns="0"/>
          <a:lstStyle>
            <a:lvl1pPr algn="l">
              <a:defRPr b="1" i="0">
                <a:solidFill>
                  <a:srgbClr val="1C265C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7623" y="4843848"/>
            <a:ext cx="2057400" cy="154523"/>
          </a:xfrm>
        </p:spPr>
        <p:txBody>
          <a:bodyPr lIns="0" tIns="0" rIns="0" bIns="0"/>
          <a:lstStyle>
            <a:lvl1pPr>
              <a:defRPr lang="en-US" sz="900" b="0" i="0" kern="1200" baseline="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fld id="{25092703-1A88-D44F-8DF7-52E22B12E7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C29CA7-88FE-213F-BE88-564C56610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75" y="389538"/>
            <a:ext cx="438150" cy="4381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DFF004-83C1-A7AD-D322-40267B13AE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2200" y="1343115"/>
            <a:ext cx="3852863" cy="9883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lang="en-US" sz="4800" b="1" i="0" kern="1200" spc="-3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 marL="6858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 marL="10287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 marL="1371600" indent="0">
              <a:buNone/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PULL OUT STAT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50EE33-F206-1CEB-5ED3-91983BA57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2199" y="2476757"/>
            <a:ext cx="3852823" cy="189985"/>
          </a:xfrm>
        </p:spPr>
        <p:txBody>
          <a:bodyPr lIns="0" tIns="0" rIns="0" bIns="0">
            <a:noAutofit/>
          </a:bodyPr>
          <a:lstStyle>
            <a:lvl1pPr marL="180000" indent="-18000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400" b="1" i="0" kern="1200" baseline="0" dirty="0" smtClean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baseline="0" dirty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38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8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baseline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fld id="{1998B306-8F36-CE47-A41C-62EBD3961FD1}" type="datetime1">
              <a:rPr lang="en-GB" smtClean="0"/>
              <a:t>12/08/2024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 baseline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 baseline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fld id="{25092703-1A88-D44F-8DF7-52E22B12E7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63" r:id="rId13"/>
    <p:sldLayoutId id="2147483682" r:id="rId1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baseline="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8C10F0-AE15-BE54-A2FD-A2E291EE202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3955131"/>
            <a:ext cx="3086100" cy="186575"/>
          </a:xfrm>
        </p:spPr>
        <p:txBody>
          <a:bodyPr/>
          <a:lstStyle/>
          <a:p>
            <a:r>
              <a:rPr lang="en-US" dirty="0"/>
              <a:t>Emily Ross and Blair Watson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631AA50-0D3F-B893-C82F-190462EAA74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86156" y="2940908"/>
            <a:ext cx="4231322" cy="831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  <a:latin typeface="Corbel (Body)"/>
              </a:rPr>
              <a:t>Stronger Shores,</a:t>
            </a:r>
            <a:r>
              <a:rPr lang="en-US" dirty="0">
                <a:latin typeface="Corbel (Body)"/>
              </a:rPr>
              <a:t> </a:t>
            </a:r>
            <a:r>
              <a:rPr lang="en-US" dirty="0">
                <a:solidFill>
                  <a:srgbClr val="3366FF"/>
                </a:solidFill>
                <a:latin typeface="Corbel (Body)"/>
              </a:rPr>
              <a:t>Stronger</a:t>
            </a:r>
            <a:r>
              <a:rPr lang="en-US" dirty="0">
                <a:latin typeface="Corbel (Body)"/>
              </a:rPr>
              <a:t> </a:t>
            </a:r>
            <a:r>
              <a:rPr lang="en-US" dirty="0">
                <a:solidFill>
                  <a:srgbClr val="3366FF"/>
                </a:solidFill>
                <a:latin typeface="Corbel (Body)"/>
              </a:rPr>
              <a:t>Together</a:t>
            </a:r>
            <a:endParaRPr lang="en-US" dirty="0">
              <a:latin typeface="Corbel (Body)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33842-CC64-6312-38CF-94AB299F74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354118" y="2344155"/>
            <a:ext cx="5194406" cy="1844786"/>
          </a:xfrm>
        </p:spPr>
        <p:txBody>
          <a:bodyPr/>
          <a:lstStyle/>
          <a:p>
            <a:r>
              <a:rPr lang="en-US" dirty="0"/>
              <a:t>Engagement </a:t>
            </a:r>
          </a:p>
        </p:txBody>
      </p:sp>
    </p:spTree>
    <p:extLst>
      <p:ext uri="{BB962C8B-B14F-4D97-AF65-F5344CB8AC3E}">
        <p14:creationId xmlns:p14="http://schemas.microsoft.com/office/powerpoint/2010/main" val="414207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FCA6-44E0-335F-2AA5-8EDFC54D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3" y="1088731"/>
            <a:ext cx="3865863" cy="180535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j-lt"/>
              </a:rPr>
              <a:t>FORMAL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B5EE2-EE9E-5BA9-1C0C-0AB5F404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3" y="1510684"/>
            <a:ext cx="3865863" cy="3091745"/>
          </a:xfrm>
        </p:spPr>
        <p:txBody>
          <a:bodyPr>
            <a:normAutofit fontScale="85000" lnSpcReduction="20000"/>
          </a:bodyPr>
          <a:lstStyle/>
          <a:p>
            <a:r>
              <a:rPr lang="en-GB" sz="2200" dirty="0">
                <a:latin typeface="+mn-lt"/>
              </a:rPr>
              <a:t>Education Packs Online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	- Climate Change</a:t>
            </a:r>
          </a:p>
          <a:p>
            <a:r>
              <a:rPr lang="en-GB" sz="2200" dirty="0">
                <a:latin typeface="+mn-lt"/>
              </a:rPr>
              <a:t>	- Coastal Erosion</a:t>
            </a:r>
          </a:p>
          <a:p>
            <a:r>
              <a:rPr lang="en-GB" sz="2200" dirty="0">
                <a:latin typeface="+mn-lt"/>
              </a:rPr>
              <a:t>	-  Stronger Shores Work</a:t>
            </a:r>
          </a:p>
          <a:p>
            <a:r>
              <a:rPr lang="en-GB" sz="2200" dirty="0">
                <a:latin typeface="+mn-lt"/>
              </a:rPr>
              <a:t>	-  Careers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In Person Workshops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	- KS2</a:t>
            </a:r>
          </a:p>
          <a:p>
            <a:r>
              <a:rPr lang="en-GB" sz="2200" dirty="0">
                <a:latin typeface="+mn-lt"/>
              </a:rPr>
              <a:t>	- KS3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Global STEM Awards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Northumbria University Business Clinic 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7683">
            <a:off x="4910766" y="255302"/>
            <a:ext cx="1385919" cy="2283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5369">
            <a:off x="5430630" y="136076"/>
            <a:ext cx="1401072" cy="2306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121" y="68344"/>
            <a:ext cx="1390858" cy="2295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3030">
            <a:off x="6401401" y="141904"/>
            <a:ext cx="1385174" cy="2295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6073">
            <a:off x="6847650" y="350744"/>
            <a:ext cx="1370178" cy="2267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5336">
            <a:off x="7338105" y="644447"/>
            <a:ext cx="1384728" cy="2285749"/>
          </a:xfrm>
          <a:prstGeom prst="rect">
            <a:avLst/>
          </a:prstGeom>
        </p:spPr>
      </p:pic>
      <p:pic>
        <p:nvPicPr>
          <p:cNvPr id="5" name="Picture 4" descr="A group of women posing for a photo on a beach&#10;&#10;Description automatically generated">
            <a:extLst>
              <a:ext uri="{FF2B5EF4-FFF2-40B4-BE49-F238E27FC236}">
                <a16:creationId xmlns:a16="http://schemas.microsoft.com/office/drawing/2014/main" id="{4724FECA-EE46-87FC-C639-55B843B4CD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67"/>
          <a:stretch/>
        </p:blipFill>
        <p:spPr>
          <a:xfrm>
            <a:off x="4630267" y="2953001"/>
            <a:ext cx="2615366" cy="2158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6788D-7B33-B8E4-CF82-2B28A8BDC3F5}"/>
              </a:ext>
            </a:extLst>
          </p:cNvPr>
          <p:cNvSpPr txBox="1"/>
          <p:nvPr/>
        </p:nvSpPr>
        <p:spPr>
          <a:xfrm>
            <a:off x="7276925" y="4588446"/>
            <a:ext cx="2108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n-lt"/>
              </a:rPr>
              <a:t>Northumbria University Business Clinic </a:t>
            </a:r>
          </a:p>
        </p:txBody>
      </p:sp>
    </p:spTree>
    <p:extLst>
      <p:ext uri="{BB962C8B-B14F-4D97-AF65-F5344CB8AC3E}">
        <p14:creationId xmlns:p14="http://schemas.microsoft.com/office/powerpoint/2010/main" val="388345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ame board with a tower of blocks&#10;&#10;Description automatically generated with medium confidence">
            <a:extLst>
              <a:ext uri="{FF2B5EF4-FFF2-40B4-BE49-F238E27FC236}">
                <a16:creationId xmlns:a16="http://schemas.microsoft.com/office/drawing/2014/main" id="{49AED948-50BE-695E-1591-D0E95B2E649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3582170" y="254276"/>
            <a:ext cx="2603118" cy="2013435"/>
          </a:xfrm>
        </p:spPr>
      </p:pic>
      <p:pic>
        <p:nvPicPr>
          <p:cNvPr id="10" name="Content Placeholder 9" descr="A game board with holes and holes&#10;&#10;Description automatically generated">
            <a:extLst>
              <a:ext uri="{FF2B5EF4-FFF2-40B4-BE49-F238E27FC236}">
                <a16:creationId xmlns:a16="http://schemas.microsoft.com/office/drawing/2014/main" id="{1C51E601-0DDC-564B-73CE-14B635CBF049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 rotWithShape="1">
          <a:blip r:embed="rId4"/>
          <a:srcRect l="14097" t="11122" r="15433"/>
          <a:stretch/>
        </p:blipFill>
        <p:spPr>
          <a:xfrm>
            <a:off x="6256233" y="254277"/>
            <a:ext cx="2577618" cy="429262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787C3-B888-1AA8-FEB8-E75E5E74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506" y="4892376"/>
            <a:ext cx="2057400" cy="154523"/>
          </a:xfrm>
        </p:spPr>
        <p:txBody>
          <a:bodyPr/>
          <a:lstStyle/>
          <a:p>
            <a:fld id="{25092703-1A88-D44F-8DF7-52E22B12E76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2" name="Picture 11" descr="A blue and yellow game board&#10;&#10;Description automatically generated">
            <a:extLst>
              <a:ext uri="{FF2B5EF4-FFF2-40B4-BE49-F238E27FC236}">
                <a16:creationId xmlns:a16="http://schemas.microsoft.com/office/drawing/2014/main" id="{756EF7F2-F334-9460-BDC0-1FFCA62C1C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5" t="4637" b="3609"/>
          <a:stretch/>
        </p:blipFill>
        <p:spPr>
          <a:xfrm>
            <a:off x="3582170" y="2571750"/>
            <a:ext cx="2603118" cy="19523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18B9BD-99AE-AC70-821A-7ECA1750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30" y="920244"/>
            <a:ext cx="1482286" cy="268156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j-lt"/>
              </a:rPr>
              <a:t>RESOURCES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0ECE23-E95D-0E4C-B9D8-129580A16C0C}"/>
              </a:ext>
            </a:extLst>
          </p:cNvPr>
          <p:cNvSpPr txBox="1">
            <a:spLocks/>
          </p:cNvSpPr>
          <p:nvPr/>
        </p:nvSpPr>
        <p:spPr>
          <a:xfrm>
            <a:off x="314983" y="1260993"/>
            <a:ext cx="3267187" cy="337322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+mn-lt"/>
              </a:rPr>
              <a:t>Weaken the Wave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+mn-lt"/>
              </a:rPr>
              <a:t>Seagrass Saver Challenge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+mn-lt"/>
              </a:rPr>
              <a:t>Biodiversity Jenga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+mn-lt"/>
              </a:rPr>
              <a:t>Food Web Tag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+mn-lt"/>
              </a:rPr>
              <a:t>Wave Tank Inserts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2A809-E5FF-EBB4-8E1F-348AB5DF6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1" t="13369" r="86815" b="72124"/>
          <a:stretch/>
        </p:blipFill>
        <p:spPr>
          <a:xfrm>
            <a:off x="387630" y="3850180"/>
            <a:ext cx="826618" cy="74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19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F48D-E73C-0DF1-6BC3-3E650C5D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2" y="1026752"/>
            <a:ext cx="3865863" cy="18053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INNOVATING &amp; ENGAGING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4D635-579C-75A5-5F89-82DF3788C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1" y="1391237"/>
            <a:ext cx="3865863" cy="3075980"/>
          </a:xfrm>
        </p:spPr>
        <p:txBody>
          <a:bodyPr>
            <a:noAutofit/>
          </a:bodyPr>
          <a:lstStyle/>
          <a:p>
            <a:r>
              <a:rPr lang="en-US" sz="1600" b="1" dirty="0">
                <a:latin typeface="+mn-lt"/>
              </a:rPr>
              <a:t>COMMUNITY VOICE METHOD</a:t>
            </a:r>
          </a:p>
          <a:p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Inclusive, informed and persistent dialogue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Creates a research based insight into local discourse tailored to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PARTICIPATION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Identify future opportunities and barriers</a:t>
            </a:r>
          </a:p>
          <a:p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Tailored to particular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Builds knowledge stored amongst local peoples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76BD79-8405-94EC-29B9-739CDE4B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B9C1A36-8EC5-E819-18AC-BC7D8D650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704" y="145129"/>
            <a:ext cx="4101742" cy="2737846"/>
          </a:xfrm>
          <a:prstGeom prst="rect">
            <a:avLst/>
          </a:prstGeom>
        </p:spPr>
      </p:pic>
      <p:pic>
        <p:nvPicPr>
          <p:cNvPr id="9" name="Picture 8" descr="A group of people smiling&#10;&#10;Description automatically generated">
            <a:extLst>
              <a:ext uri="{FF2B5EF4-FFF2-40B4-BE49-F238E27FC236}">
                <a16:creationId xmlns:a16="http://schemas.microsoft.com/office/drawing/2014/main" id="{DF5CD885-6735-B0FC-ADD5-C92593B2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98" y="2421655"/>
            <a:ext cx="4183379" cy="25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DC53-4E8B-CD7E-26BD-65CC51C2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4" y="1096614"/>
            <a:ext cx="3865863" cy="18053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ENGAGING THROUGH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D98B-B337-8874-8EDE-7F822591E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1594447"/>
            <a:ext cx="3865863" cy="297350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Reaches out to audiences that may react negatively to STEM.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Creates new ways of understanding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Inspires creativity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Challenges ways of thinking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Increases accessibility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0F5D0-EF59-5583-CDE7-E55200C4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3"/>
          <a:stretch/>
        </p:blipFill>
        <p:spPr>
          <a:xfrm>
            <a:off x="4808812" y="353305"/>
            <a:ext cx="3925614" cy="44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DC53-4E8B-CD7E-26BD-65CC51C2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4" y="1002021"/>
            <a:ext cx="3865863" cy="18053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STORY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D98B-B337-8874-8EDE-7F822591E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3" y="1354129"/>
            <a:ext cx="3865863" cy="356697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Tells the story of Stronger Shores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Engaging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Visual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Legacy of the project, highlighting the key milestones experienced through the project.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0F5D0-EF59-5583-CDE7-E55200C4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504" y="1860932"/>
            <a:ext cx="1702087" cy="17136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45714" y="628643"/>
            <a:ext cx="4096881" cy="3886214"/>
            <a:chOff x="4431770" y="324986"/>
            <a:chExt cx="4096881" cy="38862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5999" y="324986"/>
              <a:ext cx="4032652" cy="19216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1770" y="2246614"/>
              <a:ext cx="4096881" cy="1964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96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2A3C9-0B3C-4213-B76D-A1002B9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B7299-CAD6-F8A8-2A03-801BF86D0475}"/>
              </a:ext>
            </a:extLst>
          </p:cNvPr>
          <p:cNvSpPr txBox="1"/>
          <p:nvPr/>
        </p:nvSpPr>
        <p:spPr>
          <a:xfrm>
            <a:off x="416096" y="1012935"/>
            <a:ext cx="4044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</a:rPr>
              <a:t>LESSONS LEARNT</a:t>
            </a:r>
            <a:endParaRPr lang="en-GB" sz="2000" b="1" dirty="0">
              <a:solidFill>
                <a:srgbClr val="3366FF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0D4A56E-44B5-97AC-FAD1-231D5687B1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94175" y="1562703"/>
            <a:ext cx="10037325" cy="30013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 (Body)"/>
              </a:rPr>
              <a:t>One size does not fit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 (Body)"/>
              </a:rPr>
              <a:t>Must consider other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Procurement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Having good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Simple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Having a clear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 expectations.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may not be wearing the right gear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Meet people where they are comfortable</a:t>
            </a:r>
          </a:p>
          <a:p>
            <a:endParaRPr lang="en-GB" sz="2000" dirty="0">
              <a:latin typeface="+mn-lt"/>
            </a:endParaRPr>
          </a:p>
        </p:txBody>
      </p:sp>
      <p:pic>
        <p:nvPicPr>
          <p:cNvPr id="3" name="Picture 2" descr="A person walking on a rocky beach&#10;&#10;Description automatically generated">
            <a:extLst>
              <a:ext uri="{FF2B5EF4-FFF2-40B4-BE49-F238E27FC236}">
                <a16:creationId xmlns:a16="http://schemas.microsoft.com/office/drawing/2014/main" id="{2B70E74E-52E0-C6EA-B013-4E944FF4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275" y="646001"/>
            <a:ext cx="4044695" cy="26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23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A4F88B-924A-441B-A96D-923679DB7214}"/>
              </a:ext>
            </a:extLst>
          </p:cNvPr>
          <p:cNvSpPr txBox="1"/>
          <p:nvPr/>
        </p:nvSpPr>
        <p:spPr>
          <a:xfrm>
            <a:off x="2286000" y="327733"/>
            <a:ext cx="457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25408F"/>
              </a:solidFill>
            </a:endParaRPr>
          </a:p>
          <a:p>
            <a:pPr marL="0" indent="0" algn="ctr">
              <a:buNone/>
            </a:pPr>
            <a:r>
              <a:rPr lang="en-GB" sz="3200" dirty="0">
                <a:solidFill>
                  <a:schemeClr val="bg1"/>
                </a:solidFill>
              </a:rPr>
              <a:t>Thank you for listening </a:t>
            </a:r>
          </a:p>
          <a:p>
            <a:pPr marL="0" indent="0" algn="ctr">
              <a:buNone/>
            </a:pPr>
            <a:endParaRPr lang="en-GB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32ED4-4E7F-6F2D-81C8-D731028E2783}"/>
              </a:ext>
            </a:extLst>
          </p:cNvPr>
          <p:cNvSpPr txBox="1"/>
          <p:nvPr/>
        </p:nvSpPr>
        <p:spPr>
          <a:xfrm>
            <a:off x="2409371" y="1373616"/>
            <a:ext cx="432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u="sng" dirty="0">
                <a:solidFill>
                  <a:schemeClr val="bg1"/>
                </a:solidFill>
              </a:rPr>
              <a:t>StrongerShores@southtyneside.gov.uk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2" name="Picture 1" descr="A qr code with a logo&#10;&#10;Description automatically generated">
            <a:extLst>
              <a:ext uri="{FF2B5EF4-FFF2-40B4-BE49-F238E27FC236}">
                <a16:creationId xmlns:a16="http://schemas.microsoft.com/office/drawing/2014/main" id="{3CF167E2-5BD0-BABE-77F1-67618E9F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" y="1987658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9429-CE76-FD8C-4F7D-A07770DFD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29" y="1994021"/>
            <a:ext cx="3955345" cy="1395248"/>
          </a:xfrm>
        </p:spPr>
        <p:txBody>
          <a:bodyPr>
            <a:noAutofit/>
          </a:bodyPr>
          <a:lstStyle/>
          <a:p>
            <a:r>
              <a:rPr lang="en-GB" sz="2000" dirty="0">
                <a:latin typeface="Avenir Next" panose="020B0503020202020204"/>
              </a:rPr>
              <a:t>Meaningful</a:t>
            </a:r>
          </a:p>
          <a:p>
            <a:endParaRPr lang="en-GB" sz="2000" dirty="0">
              <a:latin typeface="Avenir Next" panose="020B0503020202020204"/>
            </a:endParaRPr>
          </a:p>
          <a:p>
            <a:r>
              <a:rPr lang="en-GB" sz="2000" dirty="0">
                <a:latin typeface="Avenir Next" panose="020B0503020202020204"/>
              </a:rPr>
              <a:t>Innovative</a:t>
            </a:r>
          </a:p>
          <a:p>
            <a:endParaRPr lang="en-GB" sz="2000" dirty="0">
              <a:latin typeface="Avenir Next" panose="020B0503020202020204"/>
            </a:endParaRPr>
          </a:p>
          <a:p>
            <a:r>
              <a:rPr lang="en-GB" sz="2000" dirty="0">
                <a:latin typeface="Avenir Next" panose="020B0503020202020204"/>
              </a:rPr>
              <a:t>Developing understanding</a:t>
            </a:r>
          </a:p>
          <a:p>
            <a:endParaRPr lang="en-US" sz="1800" dirty="0">
              <a:latin typeface="Avenir Next" panose="020B0503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97500-0B61-0AED-CD58-717A8E0A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Placeholder 7" descr="A child jumping in the water at Skinningrove beach.">
            <a:extLst>
              <a:ext uri="{FF2B5EF4-FFF2-40B4-BE49-F238E27FC236}">
                <a16:creationId xmlns:a16="http://schemas.microsoft.com/office/drawing/2014/main" id="{A0D92C71-92A3-6309-D03F-FCE7932F49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453" r="23453"/>
          <a:stretch>
            <a:fillRect/>
          </a:stretch>
        </p:blipFill>
        <p:spPr>
          <a:xfrm>
            <a:off x="4655685" y="495686"/>
            <a:ext cx="4273550" cy="4348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D3D5BA-BDD9-309F-CBCF-517979EEF965}"/>
              </a:ext>
            </a:extLst>
          </p:cNvPr>
          <p:cNvSpPr txBox="1"/>
          <p:nvPr/>
        </p:nvSpPr>
        <p:spPr>
          <a:xfrm>
            <a:off x="214765" y="1046346"/>
            <a:ext cx="4276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</a:rPr>
              <a:t>WHAT DOES ENGAGEMENT MEAN TO US?</a:t>
            </a:r>
            <a:endParaRPr lang="en-GB" sz="2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87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2A3C9-0B3C-4213-B76D-A1002B9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E11A9C2-A29A-FFD1-6505-E066CF3F2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7" t="24483" r="10702" b="13739"/>
          <a:stretch/>
        </p:blipFill>
        <p:spPr bwMode="auto">
          <a:xfrm>
            <a:off x="5504935" y="172995"/>
            <a:ext cx="3343077" cy="4485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B7299-CAD6-F8A8-2A03-801BF86D0475}"/>
              </a:ext>
            </a:extLst>
          </p:cNvPr>
          <p:cNvSpPr txBox="1"/>
          <p:nvPr/>
        </p:nvSpPr>
        <p:spPr>
          <a:xfrm>
            <a:off x="486804" y="1058720"/>
            <a:ext cx="45812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</a:rPr>
              <a:t>WHO ARE WE ENGAGING WITH?</a:t>
            </a:r>
            <a:endParaRPr lang="en-GB" sz="2000" b="1" dirty="0">
              <a:solidFill>
                <a:srgbClr val="3366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72693-613C-27BE-0841-E7D918FB75A4}"/>
              </a:ext>
            </a:extLst>
          </p:cNvPr>
          <p:cNvSpPr txBox="1"/>
          <p:nvPr/>
        </p:nvSpPr>
        <p:spPr>
          <a:xfrm>
            <a:off x="496070" y="1637956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C265C"/>
                </a:solidFill>
              </a:rPr>
              <a:t>Community</a:t>
            </a:r>
          </a:p>
          <a:p>
            <a:endParaRPr lang="en-GB" sz="2000" dirty="0">
              <a:solidFill>
                <a:srgbClr val="1C265C"/>
              </a:solidFill>
            </a:endParaRPr>
          </a:p>
          <a:p>
            <a:r>
              <a:rPr lang="en-GB" sz="2000" dirty="0">
                <a:solidFill>
                  <a:srgbClr val="1C265C"/>
                </a:solidFill>
              </a:rPr>
              <a:t>Business and Investors </a:t>
            </a:r>
          </a:p>
          <a:p>
            <a:endParaRPr lang="en-GB" sz="2000" dirty="0">
              <a:solidFill>
                <a:srgbClr val="1C265C"/>
              </a:solidFill>
            </a:endParaRPr>
          </a:p>
          <a:p>
            <a:r>
              <a:rPr lang="en-GB" sz="2000" dirty="0">
                <a:solidFill>
                  <a:srgbClr val="1C265C"/>
                </a:solidFill>
              </a:rPr>
              <a:t>Decision Makers </a:t>
            </a:r>
          </a:p>
          <a:p>
            <a:endParaRPr lang="en-GB" sz="2000" dirty="0">
              <a:solidFill>
                <a:srgbClr val="1C265C"/>
              </a:solidFill>
            </a:endParaRPr>
          </a:p>
          <a:p>
            <a:r>
              <a:rPr lang="en-GB" sz="2000" dirty="0">
                <a:solidFill>
                  <a:srgbClr val="1C265C"/>
                </a:solidFill>
              </a:rPr>
              <a:t>Academics and Researchers </a:t>
            </a:r>
          </a:p>
        </p:txBody>
      </p:sp>
    </p:spTree>
    <p:extLst>
      <p:ext uri="{BB962C8B-B14F-4D97-AF65-F5344CB8AC3E}">
        <p14:creationId xmlns:p14="http://schemas.microsoft.com/office/powerpoint/2010/main" val="215567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2A3C9-0B3C-4213-B76D-A1002B9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E11A9C2-A29A-FFD1-6505-E066CF3F2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7" t="24483" r="10702" b="13739"/>
          <a:stretch/>
        </p:blipFill>
        <p:spPr bwMode="auto">
          <a:xfrm>
            <a:off x="5504935" y="172995"/>
            <a:ext cx="3343077" cy="4485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B7299-CAD6-F8A8-2A03-801BF86D0475}"/>
              </a:ext>
            </a:extLst>
          </p:cNvPr>
          <p:cNvSpPr txBox="1"/>
          <p:nvPr/>
        </p:nvSpPr>
        <p:spPr>
          <a:xfrm>
            <a:off x="424829" y="1116088"/>
            <a:ext cx="45812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</a:rPr>
              <a:t>WHO ARE WE ENGAGING WITH?</a:t>
            </a:r>
            <a:endParaRPr lang="en-GB" sz="2000" b="1" dirty="0">
              <a:solidFill>
                <a:srgbClr val="3366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72693-613C-27BE-0841-E7D918FB75A4}"/>
              </a:ext>
            </a:extLst>
          </p:cNvPr>
          <p:cNvSpPr txBox="1"/>
          <p:nvPr/>
        </p:nvSpPr>
        <p:spPr>
          <a:xfrm>
            <a:off x="496070" y="1637956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C265C"/>
                </a:solidFill>
              </a:rPr>
              <a:t>Community</a:t>
            </a:r>
          </a:p>
          <a:p>
            <a:endParaRPr lang="en-GB" sz="2000" dirty="0">
              <a:solidFill>
                <a:srgbClr val="1C265C"/>
              </a:solidFill>
            </a:endParaRPr>
          </a:p>
          <a:p>
            <a:r>
              <a:rPr lang="en-GB" sz="2000" dirty="0">
                <a:solidFill>
                  <a:srgbClr val="1C265C"/>
                </a:solidFill>
              </a:rPr>
              <a:t>Business and Investors </a:t>
            </a:r>
          </a:p>
          <a:p>
            <a:endParaRPr lang="en-GB" sz="2000" dirty="0">
              <a:solidFill>
                <a:srgbClr val="1C265C"/>
              </a:solidFill>
            </a:endParaRPr>
          </a:p>
          <a:p>
            <a:r>
              <a:rPr lang="en-GB" sz="2000" dirty="0">
                <a:solidFill>
                  <a:srgbClr val="1C265C"/>
                </a:solidFill>
              </a:rPr>
              <a:t>Decision Makers </a:t>
            </a:r>
          </a:p>
          <a:p>
            <a:endParaRPr lang="en-GB" sz="2000" dirty="0">
              <a:solidFill>
                <a:srgbClr val="1C265C"/>
              </a:solidFill>
            </a:endParaRPr>
          </a:p>
          <a:p>
            <a:r>
              <a:rPr lang="en-GB" sz="2000" dirty="0">
                <a:solidFill>
                  <a:srgbClr val="1C265C"/>
                </a:solidFill>
              </a:rPr>
              <a:t>Academics and Researchers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E82849-872F-4AB9-A981-4852DC843922}"/>
              </a:ext>
            </a:extLst>
          </p:cNvPr>
          <p:cNvSpPr/>
          <p:nvPr/>
        </p:nvSpPr>
        <p:spPr>
          <a:xfrm>
            <a:off x="295987" y="1637955"/>
            <a:ext cx="1872677" cy="44978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03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2A3C9-0B3C-4213-B76D-A1002B9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B7299-CAD6-F8A8-2A03-801BF86D0475}"/>
              </a:ext>
            </a:extLst>
          </p:cNvPr>
          <p:cNvSpPr txBox="1"/>
          <p:nvPr/>
        </p:nvSpPr>
        <p:spPr>
          <a:xfrm>
            <a:off x="322110" y="1012935"/>
            <a:ext cx="4044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</a:rPr>
              <a:t>HISTORICAL ENGAGEMENT</a:t>
            </a:r>
            <a:endParaRPr lang="en-GB" sz="2000" b="1" dirty="0">
              <a:solidFill>
                <a:srgbClr val="3366FF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0D4A56E-44B5-97AC-FAD1-231D5687B1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6096" y="1577943"/>
            <a:ext cx="7310227" cy="2552622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+mn-lt"/>
              </a:rPr>
              <a:t>Talked ‘at’ people through:</a:t>
            </a:r>
          </a:p>
          <a:p>
            <a:endParaRPr lang="en-GB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Consultations</a:t>
            </a:r>
          </a:p>
          <a:p>
            <a:endParaRPr lang="en-GB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Lectures</a:t>
            </a:r>
          </a:p>
          <a:p>
            <a:endParaRPr lang="en-GB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Talks</a:t>
            </a:r>
          </a:p>
          <a:p>
            <a:endParaRPr lang="en-GB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“Outreach”</a:t>
            </a:r>
          </a:p>
        </p:txBody>
      </p:sp>
      <p:pic>
        <p:nvPicPr>
          <p:cNvPr id="2" name="Picture 2" descr="The Benefits of Public Consultation">
            <a:extLst>
              <a:ext uri="{FF2B5EF4-FFF2-40B4-BE49-F238E27FC236}">
                <a16:creationId xmlns:a16="http://schemas.microsoft.com/office/drawing/2014/main" id="{BA224E0B-AC9B-C259-1EFC-74089D93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53" y="1101394"/>
            <a:ext cx="4740251" cy="31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5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DCAE37-0D52-6C42-B200-F7904807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BAD94-4E95-7DF1-9ADC-3DBAA10678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9575" y="2848233"/>
            <a:ext cx="4743193" cy="894212"/>
          </a:xfrm>
        </p:spPr>
        <p:txBody>
          <a:bodyPr/>
          <a:lstStyle/>
          <a:p>
            <a:r>
              <a:rPr lang="en-US" dirty="0"/>
              <a:t>April 2023-March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00839-287C-CD27-0A50-B4CF861E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AEAA-29C2-142C-8C84-C185D4A6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84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0F5D0-EF59-5583-CDE7-E55200C4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2703-1A88-D44F-8DF7-52E22B12E76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56CA1-A702-524C-65CA-F7C121C2CAB6}"/>
              </a:ext>
            </a:extLst>
          </p:cNvPr>
          <p:cNvSpPr txBox="1"/>
          <p:nvPr/>
        </p:nvSpPr>
        <p:spPr>
          <a:xfrm>
            <a:off x="233234" y="1306091"/>
            <a:ext cx="422755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1C265C"/>
                </a:solidFill>
              </a:rPr>
              <a:t>Engaged with over 3,500 people at high footfall community events. </a:t>
            </a:r>
          </a:p>
          <a:p>
            <a:endParaRPr lang="en-GB" sz="2000" b="1" dirty="0">
              <a:solidFill>
                <a:srgbClr val="1C265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265C"/>
                </a:solidFill>
              </a:rPr>
              <a:t>Amble Puffin Festival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265C"/>
                </a:solidFill>
              </a:rPr>
              <a:t>St Mary’s Lighthouse Festival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265C"/>
                </a:solidFill>
              </a:rPr>
              <a:t>South Shields Surf Festival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265C"/>
                </a:solidFill>
              </a:rPr>
              <a:t>This is South Tyneside Festival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265C"/>
                </a:solidFill>
              </a:rPr>
              <a:t>Ocean Road Mela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265C"/>
                </a:solidFill>
              </a:rPr>
              <a:t>Hartlepool Tall Ship Races</a:t>
            </a:r>
          </a:p>
          <a:p>
            <a:pPr lvl="1"/>
            <a:endParaRPr lang="en-GB" b="1" dirty="0">
              <a:solidFill>
                <a:srgbClr val="1C265C"/>
              </a:solidFill>
            </a:endParaRPr>
          </a:p>
        </p:txBody>
      </p:sp>
      <p:pic>
        <p:nvPicPr>
          <p:cNvPr id="11" name="Picture 10" descr="A group of children looking at and playing with the wave tank with staff, Karen and Emily">
            <a:extLst>
              <a:ext uri="{FF2B5EF4-FFF2-40B4-BE49-F238E27FC236}">
                <a16:creationId xmlns:a16="http://schemas.microsoft.com/office/drawing/2014/main" id="{F312F17C-3617-FBBA-9AB6-8FBDF222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12" y="145128"/>
            <a:ext cx="4071811" cy="2147049"/>
          </a:xfrm>
          <a:prstGeom prst="rect">
            <a:avLst/>
          </a:prstGeom>
        </p:spPr>
      </p:pic>
      <p:pic>
        <p:nvPicPr>
          <p:cNvPr id="13" name="Picture 12" descr="A group of people on a beach&#10;&#10;Description automatically generated">
            <a:extLst>
              <a:ext uri="{FF2B5EF4-FFF2-40B4-BE49-F238E27FC236}">
                <a16:creationId xmlns:a16="http://schemas.microsoft.com/office/drawing/2014/main" id="{6DEBD7D5-DBB6-A960-3938-0EA64E951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212" y="2421919"/>
            <a:ext cx="4071811" cy="25726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AE2F58-55AC-E71F-CB48-2F993F5F2A42}"/>
              </a:ext>
            </a:extLst>
          </p:cNvPr>
          <p:cNvSpPr txBox="1"/>
          <p:nvPr/>
        </p:nvSpPr>
        <p:spPr>
          <a:xfrm>
            <a:off x="233234" y="905981"/>
            <a:ext cx="4580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3366FF"/>
                </a:solidFill>
                <a:latin typeface="+mj-lt"/>
              </a:rPr>
              <a:t>WIDER COMMUNITY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658F7-E401-E871-EDDB-D1E31BD0832C}"/>
              </a:ext>
            </a:extLst>
          </p:cNvPr>
          <p:cNvSpPr txBox="1"/>
          <p:nvPr/>
        </p:nvSpPr>
        <p:spPr>
          <a:xfrm>
            <a:off x="233234" y="4291524"/>
            <a:ext cx="4579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1C265C"/>
                </a:solidFill>
              </a:rPr>
              <a:t>Many events planned for summer 2024!</a:t>
            </a:r>
          </a:p>
        </p:txBody>
      </p:sp>
    </p:spTree>
    <p:extLst>
      <p:ext uri="{BB962C8B-B14F-4D97-AF65-F5344CB8AC3E}">
        <p14:creationId xmlns:p14="http://schemas.microsoft.com/office/powerpoint/2010/main" val="165855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65FC-338E-C15B-9237-E085D3FA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04" y="526668"/>
            <a:ext cx="3865863" cy="180535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j-lt"/>
              </a:rPr>
              <a:t>COMMUNITY AUDIENCES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77DA-3AF6-6EA5-8C02-4E0F819A6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44" y="955399"/>
            <a:ext cx="4300636" cy="4188101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+mn-lt"/>
              </a:rPr>
              <a:t>Underserved Audiences connecting through art &amp; experiencing nature</a:t>
            </a:r>
          </a:p>
          <a:p>
            <a:endParaRPr lang="en-GB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Youth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ESOL/ Refugee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Community Learning and Development Groups</a:t>
            </a:r>
          </a:p>
          <a:p>
            <a:endParaRPr lang="en-GB" sz="2000" dirty="0">
              <a:latin typeface="+mn-lt"/>
            </a:endParaRPr>
          </a:p>
          <a:p>
            <a:r>
              <a:rPr lang="en-GB" sz="2000" b="1" dirty="0">
                <a:latin typeface="+mn-lt"/>
              </a:rPr>
              <a:t>Place-based Communities</a:t>
            </a:r>
            <a:r>
              <a:rPr lang="en-GB" sz="2000" dirty="0">
                <a:latin typeface="+mn-lt"/>
              </a:rPr>
              <a:t>	</a:t>
            </a:r>
          </a:p>
          <a:p>
            <a:r>
              <a:rPr lang="en-GB" sz="2000" dirty="0">
                <a:latin typeface="+mn-lt"/>
              </a:rPr>
              <a:t>Those near ‘sites of interest’ including Amble, Whitburn, Seaham, Skinningrove…</a:t>
            </a:r>
          </a:p>
          <a:p>
            <a:endParaRPr lang="en-GB" sz="20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0" y="2571750"/>
            <a:ext cx="4331316" cy="2436365"/>
          </a:xfrm>
          <a:prstGeom prst="rect">
            <a:avLst/>
          </a:prstGeom>
        </p:spPr>
      </p:pic>
      <p:pic>
        <p:nvPicPr>
          <p:cNvPr id="5" name="Picture 4" descr="A group of people standing on grass&#10;&#10;Description automatically generated">
            <a:extLst>
              <a:ext uri="{FF2B5EF4-FFF2-40B4-BE49-F238E27FC236}">
                <a16:creationId xmlns:a16="http://schemas.microsoft.com/office/drawing/2014/main" id="{9C777CA6-1E39-B0C3-ACBA-F07465561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76" b="13251"/>
          <a:stretch/>
        </p:blipFill>
        <p:spPr>
          <a:xfrm>
            <a:off x="4663240" y="212141"/>
            <a:ext cx="4331316" cy="23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9BD-99AE-AC70-821A-7ECA1750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3" y="1000088"/>
            <a:ext cx="3865863" cy="180535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j-lt"/>
              </a:rPr>
              <a:t>GETTING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ECE23-E95D-0E4C-B9D8-129580A1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2" y="1395020"/>
            <a:ext cx="3865863" cy="2043338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n-lt"/>
              </a:rPr>
              <a:t>Oyster Monitoring</a:t>
            </a: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Oyster Scrubbing</a:t>
            </a: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Seagrass planting</a:t>
            </a: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Citizen Science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08" y="60541"/>
            <a:ext cx="4077314" cy="2613575"/>
          </a:xfrm>
          <a:prstGeom prst="rect">
            <a:avLst/>
          </a:prstGeom>
        </p:spPr>
      </p:pic>
      <p:pic>
        <p:nvPicPr>
          <p:cNvPr id="5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635C9D72-E0D8-A783-D982-085643F81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728" y="2419419"/>
            <a:ext cx="4077314" cy="2613575"/>
          </a:xfrm>
          <a:prstGeom prst="rect">
            <a:avLst/>
          </a:prstGeom>
        </p:spPr>
      </p:pic>
      <p:pic>
        <p:nvPicPr>
          <p:cNvPr id="7" name="Picture 6" descr="A red circle with white text and a shell&#10;&#10;Description automatically generated">
            <a:extLst>
              <a:ext uri="{FF2B5EF4-FFF2-40B4-BE49-F238E27FC236}">
                <a16:creationId xmlns:a16="http://schemas.microsoft.com/office/drawing/2014/main" id="{08A4D58D-56A8-FF16-1C29-5518F2F21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58" y="3726206"/>
            <a:ext cx="1164266" cy="1165205"/>
          </a:xfrm>
          <a:prstGeom prst="rect">
            <a:avLst/>
          </a:prstGeom>
        </p:spPr>
      </p:pic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3AC8F818-D1B0-92E7-956E-E8222D474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797" y="3795490"/>
            <a:ext cx="1243475" cy="1165205"/>
          </a:xfrm>
          <a:prstGeom prst="rect">
            <a:avLst/>
          </a:prstGeom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265D7F3-33D4-3945-CC4E-F9EB63229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276" y="3902550"/>
            <a:ext cx="1427470" cy="6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8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DA23EFCBD0534391973AED2223C74E" ma:contentTypeVersion="13" ma:contentTypeDescription="Create a new document." ma:contentTypeScope="" ma:versionID="c95a06665e309f54817683c8ca2054e1">
  <xsd:schema xmlns:xsd="http://www.w3.org/2001/XMLSchema" xmlns:xs="http://www.w3.org/2001/XMLSchema" xmlns:p="http://schemas.microsoft.com/office/2006/metadata/properties" xmlns:ns2="843cc5f6-34bf-4574-8a84-d42a8d95cfae" xmlns:ns3="e2492db8-ed52-460e-9057-fdff2defcfca" targetNamespace="http://schemas.microsoft.com/office/2006/metadata/properties" ma:root="true" ma:fieldsID="647c0845c3eef5ff8b6ed2de86a43290" ns2:_="" ns3:_="">
    <xsd:import namespace="843cc5f6-34bf-4574-8a84-d42a8d95cfae"/>
    <xsd:import namespace="e2492db8-ed52-460e-9057-fdff2defcfc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c5f6-34bf-4574-8a84-d42a8d95cfa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5f907feb-2135-424b-9e5e-2a3ef7dbb3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492db8-ed52-460e-9057-fdff2defcfc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8792759-ce9b-4281-a251-089c28328588}" ma:internalName="TaxCatchAll" ma:showField="CatchAllData" ma:web="e2492db8-ed52-460e-9057-fdff2defcf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3cc5f6-34bf-4574-8a84-d42a8d95cfae">
      <Terms xmlns="http://schemas.microsoft.com/office/infopath/2007/PartnerControls"/>
    </lcf76f155ced4ddcb4097134ff3c332f>
    <TaxCatchAll xmlns="e2492db8-ed52-460e-9057-fdff2defcfca" xsi:nil="true"/>
  </documentManagement>
</p:properties>
</file>

<file path=customXml/itemProps1.xml><?xml version="1.0" encoding="utf-8"?>
<ds:datastoreItem xmlns:ds="http://schemas.openxmlformats.org/officeDocument/2006/customXml" ds:itemID="{D114C79D-AEBF-4F8F-8AB0-317DF290F4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986A1F-7EB4-4917-A8E2-55605BAC0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3cc5f6-34bf-4574-8a84-d42a8d95cfae"/>
    <ds:schemaRef ds:uri="e2492db8-ed52-460e-9057-fdff2defcf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25B081-A895-4A41-B8AF-E47DDFE08968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e2492db8-ed52-460e-9057-fdff2defcfca"/>
    <ds:schemaRef ds:uri="843cc5f6-34bf-4574-8a84-d42a8d95cfa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4ae48b41-0137-4599-8661-fc641fe77bea}" enabled="0" method="" siteId="{4ae48b41-0137-4599-8661-fc641fe77b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615</TotalTime>
  <Words>1157</Words>
  <Application>Microsoft Office PowerPoint</Application>
  <PresentationFormat>On-screen Show (16:9)</PresentationFormat>
  <Paragraphs>255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Avenir Book</vt:lpstr>
      <vt:lpstr>Avenir Medium</vt:lpstr>
      <vt:lpstr>Aptos</vt:lpstr>
      <vt:lpstr>Corbel (Body)</vt:lpstr>
      <vt:lpstr>Avenir Next</vt:lpstr>
      <vt:lpstr>Arial</vt:lpstr>
      <vt:lpstr>Calibri</vt:lpstr>
      <vt:lpstr>Office Theme</vt:lpstr>
      <vt:lpstr>Engagement </vt:lpstr>
      <vt:lpstr>PowerPoint Presentation</vt:lpstr>
      <vt:lpstr>PowerPoint Presentation</vt:lpstr>
      <vt:lpstr>PowerPoint Presentation</vt:lpstr>
      <vt:lpstr>PowerPoint Presentation</vt:lpstr>
      <vt:lpstr>Our Story</vt:lpstr>
      <vt:lpstr>PowerPoint Presentation</vt:lpstr>
      <vt:lpstr>COMMUNITY AUDIENCES</vt:lpstr>
      <vt:lpstr>GETTING INVOLVED</vt:lpstr>
      <vt:lpstr>FORMAL EDUCATION</vt:lpstr>
      <vt:lpstr>RESOURCES</vt:lpstr>
      <vt:lpstr>INNOVATING &amp; ENGAGING</vt:lpstr>
      <vt:lpstr>ENGAGING THROUGH ART</vt:lpstr>
      <vt:lpstr>STORY MAP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Murphy</dc:creator>
  <cp:lastModifiedBy>Bethany Handson</cp:lastModifiedBy>
  <cp:revision>40</cp:revision>
  <dcterms:created xsi:type="dcterms:W3CDTF">2023-03-28T11:38:00Z</dcterms:created>
  <dcterms:modified xsi:type="dcterms:W3CDTF">2024-08-12T12:08:58Z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0x010100BFDA23EFCBD0534391973AED2223C74E</vt:lpwstr>
  </property>
  <property fmtid="{D5CDD505-2E9C-101B-9397-08002B2CF9AE}" pid="3" name="MediaServiceImageTags">
    <vt:lpwstr/>
  </property>
</Properties>
</file>