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91" r:id="rId5"/>
    <p:sldId id="272" r:id="rId6"/>
    <p:sldId id="273" r:id="rId7"/>
    <p:sldId id="292" r:id="rId8"/>
    <p:sldId id="294" r:id="rId9"/>
    <p:sldId id="293" r:id="rId10"/>
    <p:sldId id="274" r:id="rId11"/>
    <p:sldId id="275" r:id="rId12"/>
    <p:sldId id="295" r:id="rId13"/>
    <p:sldId id="298" r:id="rId14"/>
    <p:sldId id="296" r:id="rId15"/>
    <p:sldId id="297" r:id="rId16"/>
    <p:sldId id="276" r:id="rId17"/>
    <p:sldId id="278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DC0BB-FE2B-4E28-87BC-B9A8CC8CC788}" v="299" dt="2024-05-17T07:56:01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98367" y="618510"/>
            <a:ext cx="6036907" cy="3561604"/>
          </a:xfrm>
        </p:spPr>
        <p:txBody>
          <a:bodyPr>
            <a:normAutofit/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9822"/>
          </a:xfrm>
        </p:spPr>
        <p:txBody>
          <a:bodyPr/>
          <a:lstStyle/>
          <a:p>
            <a:r>
              <a:rPr lang="en-US" dirty="0"/>
              <a:t>Native Oyster Nurseries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A6225-C806-4245-BC25-246CA0D76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845" y="1253331"/>
            <a:ext cx="10515600" cy="4351338"/>
          </a:xfrm>
        </p:spPr>
        <p:txBody>
          <a:bodyPr/>
          <a:lstStyle/>
          <a:p>
            <a:r>
              <a:rPr lang="en-US" dirty="0"/>
              <a:t>2 nurseries now installed around the Tees</a:t>
            </a:r>
          </a:p>
          <a:p>
            <a:r>
              <a:rPr lang="en-US" dirty="0"/>
              <a:t>Spatting pond trials this year to produce “Spat on Shell”</a:t>
            </a:r>
          </a:p>
          <a:p>
            <a:r>
              <a:rPr lang="en-US" dirty="0"/>
              <a:t>95% survival in Nursery no 1</a:t>
            </a:r>
          </a:p>
          <a:p>
            <a:r>
              <a:rPr lang="en-US" dirty="0"/>
              <a:t>&gt;30 species found in the cages so far</a:t>
            </a:r>
          </a:p>
          <a:p>
            <a:r>
              <a:rPr lang="en-US" dirty="0"/>
              <a:t>Shortlisting in-shore locations for reef creation</a:t>
            </a:r>
          </a:p>
          <a:p>
            <a:endParaRPr lang="en-US" dirty="0"/>
          </a:p>
        </p:txBody>
      </p:sp>
      <p:pic>
        <p:nvPicPr>
          <p:cNvPr id="4" name="Picture 3" descr="A person standing next to a group of baskets&#10;&#10;Description automatically generated">
            <a:extLst>
              <a:ext uri="{FF2B5EF4-FFF2-40B4-BE49-F238E27FC236}">
                <a16:creationId xmlns:a16="http://schemas.microsoft.com/office/drawing/2014/main" id="{357BDACD-3784-C64E-B8B1-7554DCBC2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80" y="2257281"/>
            <a:ext cx="2382521" cy="4235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EEA9EA-81EA-2463-044B-D55DEC391F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2" r="-2" b="15914"/>
          <a:stretch/>
        </p:blipFill>
        <p:spPr>
          <a:xfrm>
            <a:off x="137678" y="3733987"/>
            <a:ext cx="2626936" cy="2933052"/>
          </a:xfrm>
          <a:prstGeom prst="rect">
            <a:avLst/>
          </a:prstGeom>
        </p:spPr>
      </p:pic>
      <p:pic>
        <p:nvPicPr>
          <p:cNvPr id="7" name="Picture 6" descr="A person standing on a ladder next to a person on a ladder&#10;&#10;Description automatically generated">
            <a:extLst>
              <a:ext uri="{FF2B5EF4-FFF2-40B4-BE49-F238E27FC236}">
                <a16:creationId xmlns:a16="http://schemas.microsoft.com/office/drawing/2014/main" id="{9F6D9A81-F959-E8EC-98A0-1BED4957C0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1" r="37860" b="2"/>
          <a:stretch/>
        </p:blipFill>
        <p:spPr>
          <a:xfrm rot="5400000">
            <a:off x="4914612" y="2882859"/>
            <a:ext cx="2530472" cy="468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793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learnt along the way?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A6225-C806-4245-BC25-246CA0D76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266" y="1825625"/>
            <a:ext cx="301378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Estuary restoration </a:t>
            </a:r>
          </a:p>
          <a:p>
            <a:pPr marL="0" indent="0">
              <a:buNone/>
            </a:pPr>
            <a:r>
              <a:rPr lang="en-US" dirty="0"/>
              <a:t>MUST </a:t>
            </a:r>
          </a:p>
          <a:p>
            <a:pPr marL="0" indent="0">
              <a:buNone/>
            </a:pPr>
            <a:r>
              <a:rPr lang="en-US" dirty="0"/>
              <a:t>be </a:t>
            </a:r>
          </a:p>
          <a:p>
            <a:pPr marL="0" indent="0">
              <a:buNone/>
            </a:pPr>
            <a:r>
              <a:rPr lang="en-US" dirty="0"/>
              <a:t>catchment-wide</a:t>
            </a:r>
          </a:p>
        </p:txBody>
      </p:sp>
      <p:pic>
        <p:nvPicPr>
          <p:cNvPr id="4" name="Picture 2" descr="A picture containing grass, outdoor, nature, river&#10;&#10;Description automatically generated">
            <a:extLst>
              <a:ext uri="{FF2B5EF4-FFF2-40B4-BE49-F238E27FC236}">
                <a16:creationId xmlns:a16="http://schemas.microsoft.com/office/drawing/2014/main" id="{FB0D1F24-6779-AB24-6565-5089EE746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14" b="7281"/>
          <a:stretch/>
        </p:blipFill>
        <p:spPr>
          <a:xfrm>
            <a:off x="3599531" y="1825625"/>
            <a:ext cx="8592469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19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somehow always does what it wants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A6225-C806-4245-BC25-246CA0D76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48" y="1446600"/>
            <a:ext cx="10515600" cy="4351338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/>
              <a:t>Plants raised in artificial conditions flower and seed at the same time as in natural conditions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Biodiversity increases in the most unlikely places 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Gulls v. Man – round 4 …………</a:t>
            </a:r>
          </a:p>
          <a:p>
            <a:pPr lvl="1"/>
            <a:endParaRPr lang="en-US" dirty="0"/>
          </a:p>
        </p:txBody>
      </p:sp>
      <p:pic>
        <p:nvPicPr>
          <p:cNvPr id="4" name="Picture 3" descr="A snake on a dock&#10;&#10;Description automatically generated">
            <a:extLst>
              <a:ext uri="{FF2B5EF4-FFF2-40B4-BE49-F238E27FC236}">
                <a16:creationId xmlns:a16="http://schemas.microsoft.com/office/drawing/2014/main" id="{35E999E3-8D57-79E8-DE69-8D560CD7A6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6674" b="-2"/>
          <a:stretch/>
        </p:blipFill>
        <p:spPr>
          <a:xfrm rot="5400000">
            <a:off x="8616397" y="2119238"/>
            <a:ext cx="3339649" cy="3006061"/>
          </a:xfrm>
          <a:prstGeom prst="rect">
            <a:avLst/>
          </a:prstGeom>
        </p:spPr>
      </p:pic>
      <p:pic>
        <p:nvPicPr>
          <p:cNvPr id="6" name="Picture 5" descr="A bird flying in the air&#10;&#10;Description automatically generated">
            <a:extLst>
              <a:ext uri="{FF2B5EF4-FFF2-40B4-BE49-F238E27FC236}">
                <a16:creationId xmlns:a16="http://schemas.microsoft.com/office/drawing/2014/main" id="{564D5EA9-FA53-1599-0E83-413FA1BC53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019" y="5286153"/>
            <a:ext cx="1813821" cy="1432627"/>
          </a:xfrm>
          <a:prstGeom prst="rect">
            <a:avLst/>
          </a:prstGeom>
        </p:spPr>
      </p:pic>
      <p:pic>
        <p:nvPicPr>
          <p:cNvPr id="8" name="Picture 7" descr="A metal pole with a speaker on it&#10;&#10;Description automatically generated">
            <a:extLst>
              <a:ext uri="{FF2B5EF4-FFF2-40B4-BE49-F238E27FC236}">
                <a16:creationId xmlns:a16="http://schemas.microsoft.com/office/drawing/2014/main" id="{70E0273B-0ADD-39D0-5948-A23EE6B46A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98" y="5271999"/>
            <a:ext cx="1567299" cy="1433887"/>
          </a:xfrm>
          <a:prstGeom prst="rect">
            <a:avLst/>
          </a:prstGeom>
        </p:spPr>
      </p:pic>
      <p:pic>
        <p:nvPicPr>
          <p:cNvPr id="10" name="Picture 9" descr="A close-up of a white surface&#10;&#10;Description automatically generated">
            <a:extLst>
              <a:ext uri="{FF2B5EF4-FFF2-40B4-BE49-F238E27FC236}">
                <a16:creationId xmlns:a16="http://schemas.microsoft.com/office/drawing/2014/main" id="{EEFB992F-02FB-C999-4E3C-0D2C8C4CB0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6" y="3788706"/>
            <a:ext cx="4572595" cy="296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78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things you can’t plan for…</a:t>
            </a:r>
          </a:p>
        </p:txBody>
      </p:sp>
      <p:pic>
        <p:nvPicPr>
          <p:cNvPr id="7" name="Picture 6" descr="Aerial view of a beach&#10;&#10;Description automatically generated">
            <a:extLst>
              <a:ext uri="{FF2B5EF4-FFF2-40B4-BE49-F238E27FC236}">
                <a16:creationId xmlns:a16="http://schemas.microsoft.com/office/drawing/2014/main" id="{E010A014-9C9D-6541-EDF1-902A8C5BB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911" y="2082800"/>
            <a:ext cx="6210577" cy="4321362"/>
          </a:xfrm>
          <a:prstGeom prst="rect">
            <a:avLst/>
          </a:prstGeom>
        </p:spPr>
      </p:pic>
      <p:pic>
        <p:nvPicPr>
          <p:cNvPr id="9" name="Picture 8" descr="A aerial view of a beach&#10;&#10;Description automatically generated">
            <a:extLst>
              <a:ext uri="{FF2B5EF4-FFF2-40B4-BE49-F238E27FC236}">
                <a16:creationId xmlns:a16="http://schemas.microsoft.com/office/drawing/2014/main" id="{0679A6EF-0969-A6BF-AB91-3C2305897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2" y="2082801"/>
            <a:ext cx="5537200" cy="432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70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did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A6225-C806-4245-BC25-246CA0D76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not easy to shoehorn nature restoration into man made timeframes and regulatory frameworks</a:t>
            </a:r>
          </a:p>
          <a:p>
            <a:endParaRPr lang="en-US" dirty="0"/>
          </a:p>
        </p:txBody>
      </p:sp>
      <p:pic>
        <p:nvPicPr>
          <p:cNvPr id="1026" name="Picture 2" descr="Bug Computer Says No Sticker by Devine KASK">
            <a:extLst>
              <a:ext uri="{FF2B5EF4-FFF2-40B4-BE49-F238E27FC236}">
                <a16:creationId xmlns:a16="http://schemas.microsoft.com/office/drawing/2014/main" id="{0AC973CE-9BFE-8DD2-2FEB-08D742D6F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776" y="2720975"/>
            <a:ext cx="457200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343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did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A6225-C806-4245-BC25-246CA0D76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037"/>
            <a:ext cx="10515600" cy="4351338"/>
          </a:xfrm>
        </p:spPr>
        <p:txBody>
          <a:bodyPr/>
          <a:lstStyle/>
          <a:p>
            <a:r>
              <a:rPr lang="en-US" dirty="0"/>
              <a:t>Funding</a:t>
            </a:r>
          </a:p>
          <a:p>
            <a:pPr lvl="1"/>
            <a:r>
              <a:rPr lang="en-US" dirty="0"/>
              <a:t>Working on long term projects with short term funding</a:t>
            </a:r>
          </a:p>
          <a:p>
            <a:pPr lvl="1"/>
            <a:r>
              <a:rPr lang="en-US" dirty="0"/>
              <a:t>How to make images of mud sexy</a:t>
            </a:r>
          </a:p>
          <a:p>
            <a:pPr lvl="1"/>
            <a:r>
              <a:rPr lang="en-US" dirty="0"/>
              <a:t>Not staff but stuff</a:t>
            </a:r>
          </a:p>
          <a:p>
            <a:pPr lvl="1"/>
            <a:endParaRPr lang="en-US" dirty="0"/>
          </a:p>
        </p:txBody>
      </p:sp>
      <p:pic>
        <p:nvPicPr>
          <p:cNvPr id="6" name="Picture 5" descr="A surfboard and fishing tackle&#10;&#10;Description automatically generated">
            <a:extLst>
              <a:ext uri="{FF2B5EF4-FFF2-40B4-BE49-F238E27FC236}">
                <a16:creationId xmlns:a16="http://schemas.microsoft.com/office/drawing/2014/main" id="{AA83AC64-70D7-F835-BBCC-42D72079B1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6462" y="3987458"/>
            <a:ext cx="3065572" cy="2299179"/>
          </a:xfrm>
          <a:prstGeom prst="rect">
            <a:avLst/>
          </a:prstGeom>
        </p:spPr>
      </p:pic>
      <p:pic>
        <p:nvPicPr>
          <p:cNvPr id="7" name="Picture 8" descr="Green Tick PNG Transparent Images Free Download | Vector Files | Pngtree">
            <a:extLst>
              <a:ext uri="{FF2B5EF4-FFF2-40B4-BE49-F238E27FC236}">
                <a16:creationId xmlns:a16="http://schemas.microsoft.com/office/drawing/2014/main" id="{07E429BB-41F5-0777-AB34-8A548B563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749" y="342900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oup of people in yellow vests standing in a greenhouse&#10;&#10;Description automatically generated">
            <a:extLst>
              <a:ext uri="{FF2B5EF4-FFF2-40B4-BE49-F238E27FC236}">
                <a16:creationId xmlns:a16="http://schemas.microsoft.com/office/drawing/2014/main" id="{8D7893F7-5521-829A-8170-AB75C82BDC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72" y="3564999"/>
            <a:ext cx="3113980" cy="3104835"/>
          </a:xfrm>
          <a:prstGeom prst="rect">
            <a:avLst/>
          </a:prstGeom>
        </p:spPr>
      </p:pic>
      <p:sp>
        <p:nvSpPr>
          <p:cNvPr id="10" name="Multiplication Sign 9">
            <a:extLst>
              <a:ext uri="{FF2B5EF4-FFF2-40B4-BE49-F238E27FC236}">
                <a16:creationId xmlns:a16="http://schemas.microsoft.com/office/drawing/2014/main" id="{1CA74EBE-EF8A-D02F-222D-0B5A5A5A95B9}"/>
              </a:ext>
            </a:extLst>
          </p:cNvPr>
          <p:cNvSpPr/>
          <p:nvPr/>
        </p:nvSpPr>
        <p:spPr>
          <a:xfrm>
            <a:off x="3192982" y="4403519"/>
            <a:ext cx="2194560" cy="226631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00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quare Peg + Round Hole Animated by Latham Arnott on Dribbble">
            <a:extLst>
              <a:ext uri="{FF2B5EF4-FFF2-40B4-BE49-F238E27FC236}">
                <a16:creationId xmlns:a16="http://schemas.microsoft.com/office/drawing/2014/main" id="{8D9F8C5B-5DDE-D590-BBF6-ED128DB57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595" y="2443082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did we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A6225-C806-4245-BC25-246CA0D76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671318" cy="4519191"/>
          </a:xfrm>
        </p:spPr>
        <p:txBody>
          <a:bodyPr>
            <a:normAutofit/>
          </a:bodyPr>
          <a:lstStyle/>
          <a:p>
            <a:r>
              <a:rPr lang="en-US" dirty="0"/>
              <a:t>Regulation is not always ready for restoration</a:t>
            </a:r>
          </a:p>
          <a:p>
            <a:pPr lvl="1"/>
            <a:r>
              <a:rPr lang="en-US" dirty="0"/>
              <a:t>Vast number of </a:t>
            </a:r>
            <a:r>
              <a:rPr lang="en-US" dirty="0" err="1"/>
              <a:t>licences</a:t>
            </a:r>
            <a:r>
              <a:rPr lang="en-US" dirty="0"/>
              <a:t> and consents needed to do the job annually</a:t>
            </a:r>
          </a:p>
          <a:p>
            <a:pPr lvl="2"/>
            <a:r>
              <a:rPr lang="en-US" dirty="0"/>
              <a:t>Crown Estate </a:t>
            </a:r>
            <a:r>
              <a:rPr lang="en-US" dirty="0" err="1"/>
              <a:t>licences</a:t>
            </a:r>
            <a:r>
              <a:rPr lang="en-US" dirty="0"/>
              <a:t>, Natural England consents to collect spathes, Natural England consents to survey and monitor sites, Natural England consents to plant seagrass, MMO </a:t>
            </a:r>
            <a:r>
              <a:rPr lang="en-US" dirty="0" err="1"/>
              <a:t>licences</a:t>
            </a:r>
            <a:r>
              <a:rPr lang="en-US" dirty="0"/>
              <a:t>, WFD assessments, NIFCA permits</a:t>
            </a:r>
          </a:p>
          <a:p>
            <a:pPr lvl="1"/>
            <a:r>
              <a:rPr lang="en-US" dirty="0"/>
              <a:t>Cost of the paperwork = £5,749 just this year</a:t>
            </a:r>
          </a:p>
          <a:p>
            <a:pPr lvl="1"/>
            <a:r>
              <a:rPr lang="en-US" dirty="0"/>
              <a:t>Processing time for paperwork…… &gt;12 months</a:t>
            </a:r>
          </a:p>
          <a:p>
            <a:pPr lvl="1"/>
            <a:r>
              <a:rPr lang="en-US" dirty="0"/>
              <a:t>AND…</a:t>
            </a:r>
          </a:p>
          <a:p>
            <a:pPr marL="457200" lvl="1" indent="0">
              <a:buNone/>
            </a:pPr>
            <a:r>
              <a:rPr lang="en-US" dirty="0"/>
              <a:t>	having to mitigate the mitigation………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406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finally….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A6225-C806-4245-BC25-246CA0D76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8179"/>
            <a:ext cx="5850467" cy="19108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Never ever underestimate the power of volunteers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or the WI……!</a:t>
            </a:r>
          </a:p>
        </p:txBody>
      </p:sp>
      <p:pic>
        <p:nvPicPr>
          <p:cNvPr id="5" name="Picture 4" descr="A group of people in yellow vests&#10;&#10;Description automatically generated">
            <a:extLst>
              <a:ext uri="{FF2B5EF4-FFF2-40B4-BE49-F238E27FC236}">
                <a16:creationId xmlns:a16="http://schemas.microsoft.com/office/drawing/2014/main" id="{47BCCA5D-20FF-C4D8-CB1A-6F2487D54E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96" y="4267198"/>
            <a:ext cx="3454401" cy="2619375"/>
          </a:xfrm>
          <a:prstGeom prst="rect">
            <a:avLst/>
          </a:prstGeom>
        </p:spPr>
      </p:pic>
      <p:pic>
        <p:nvPicPr>
          <p:cNvPr id="7" name="Picture 6" descr="A group of women in yellow vests sitting at a table&#10;&#10;Description automatically generated">
            <a:extLst>
              <a:ext uri="{FF2B5EF4-FFF2-40B4-BE49-F238E27FC236}">
                <a16:creationId xmlns:a16="http://schemas.microsoft.com/office/drawing/2014/main" id="{A742F438-C354-C418-6E85-9F8571ED9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997" y="4267197"/>
            <a:ext cx="3454400" cy="2619375"/>
          </a:xfrm>
          <a:prstGeom prst="rect">
            <a:avLst/>
          </a:prstGeom>
        </p:spPr>
      </p:pic>
      <p:pic>
        <p:nvPicPr>
          <p:cNvPr id="9" name="Picture 8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2116DBAF-FE78-8AA2-2B7A-4521A47DBC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56" y="509690"/>
            <a:ext cx="4357511" cy="3268133"/>
          </a:xfrm>
          <a:prstGeom prst="rect">
            <a:avLst/>
          </a:prstGeom>
        </p:spPr>
      </p:pic>
      <p:pic>
        <p:nvPicPr>
          <p:cNvPr id="11" name="Picture 10" descr="A group of people in yellow vests working in a greenhouse&#10;&#10;Description automatically generated">
            <a:extLst>
              <a:ext uri="{FF2B5EF4-FFF2-40B4-BE49-F238E27FC236}">
                <a16:creationId xmlns:a16="http://schemas.microsoft.com/office/drawing/2014/main" id="{FFAB6F05-D1F4-368C-34E3-73ADC013FA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97" y="4267198"/>
            <a:ext cx="4707466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42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D1C4B-01CD-4D6F-B74C-769B0F04E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06491"/>
            <a:ext cx="10515600" cy="1259631"/>
          </a:xfrm>
        </p:spPr>
        <p:txBody>
          <a:bodyPr/>
          <a:lstStyle/>
          <a:p>
            <a:r>
              <a:rPr lang="en-US" dirty="0"/>
              <a:t>For more information…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FADF92F4-028E-133E-3F22-DB7607537D84}"/>
              </a:ext>
            </a:extLst>
          </p:cNvPr>
          <p:cNvGrpSpPr/>
          <p:nvPr/>
        </p:nvGrpSpPr>
        <p:grpSpPr>
          <a:xfrm>
            <a:off x="3840396" y="1931535"/>
            <a:ext cx="4114800" cy="4114800"/>
            <a:chOff x="0" y="0"/>
            <a:chExt cx="5486400" cy="5486400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2E0C9996-B6E8-A811-5024-5610BC71534A}"/>
                </a:ext>
              </a:extLst>
            </p:cNvPr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06863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9F7-F2FC-436D-953A-DC2661141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Restoring the Tees Estuary</a:t>
            </a:r>
            <a:br>
              <a:rPr lang="en-US" b="1" dirty="0"/>
            </a:br>
            <a:r>
              <a:rPr lang="en-US" b="1" dirty="0"/>
              <a:t>– or try, try, try again….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19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5DC2ED-121D-CAC3-E1CB-C0AFAE858C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22844" r="3064" b="21336"/>
          <a:stretch/>
        </p:blipFill>
        <p:spPr bwMode="auto">
          <a:xfrm>
            <a:off x="3586513" y="1530857"/>
            <a:ext cx="8124960" cy="50954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D4F35B-8BEF-6D85-1197-AF491ADBCC48}"/>
              </a:ext>
            </a:extLst>
          </p:cNvPr>
          <p:cNvSpPr txBox="1"/>
          <p:nvPr/>
        </p:nvSpPr>
        <p:spPr>
          <a:xfrm>
            <a:off x="483637" y="1530857"/>
            <a:ext cx="6096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Length: 198km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Area: 1789km2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Population: 700k </a:t>
            </a:r>
          </a:p>
        </p:txBody>
      </p:sp>
    </p:spTree>
    <p:extLst>
      <p:ext uri="{BB962C8B-B14F-4D97-AF65-F5344CB8AC3E}">
        <p14:creationId xmlns:p14="http://schemas.microsoft.com/office/powerpoint/2010/main" val="1762706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Tees Estuary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27094-B0B5-AE58-E8D9-D356E0190B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9" t="27429" r="15191" b="7054"/>
          <a:stretch/>
        </p:blipFill>
        <p:spPr bwMode="auto">
          <a:xfrm>
            <a:off x="2210814" y="1411560"/>
            <a:ext cx="7128611" cy="50813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720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1" y="709749"/>
            <a:ext cx="5350484" cy="1325563"/>
          </a:xfrm>
        </p:spPr>
        <p:txBody>
          <a:bodyPr/>
          <a:lstStyle/>
          <a:p>
            <a:r>
              <a:rPr lang="en-US" dirty="0"/>
              <a:t>And its challenges…..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B777648-575B-330A-1135-AB37635CAB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943" r="23698" b="5308"/>
          <a:stretch/>
        </p:blipFill>
        <p:spPr bwMode="auto">
          <a:xfrm>
            <a:off x="8347483" y="211806"/>
            <a:ext cx="3747595" cy="285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19704B-90B1-4B04-2476-15251EE43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2" t="28000" r="13217" b="5765"/>
          <a:stretch/>
        </p:blipFill>
        <p:spPr bwMode="auto">
          <a:xfrm>
            <a:off x="3717762" y="3143408"/>
            <a:ext cx="3262286" cy="23993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5BAD6A-A10D-DD91-7AB7-5B4C52FCC5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9" t="27429" r="15191" b="7054"/>
          <a:stretch/>
        </p:blipFill>
        <p:spPr bwMode="auto">
          <a:xfrm>
            <a:off x="432823" y="3143409"/>
            <a:ext cx="3284939" cy="23993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Salted away | Conservation | The Guardian">
            <a:extLst>
              <a:ext uri="{FF2B5EF4-FFF2-40B4-BE49-F238E27FC236}">
                <a16:creationId xmlns:a16="http://schemas.microsoft.com/office/drawing/2014/main" id="{A056BE15-B1FF-34C9-4CB3-00EDE01FC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248" y="3790209"/>
            <a:ext cx="4034830" cy="265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33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A6225-C806-4245-BC25-246CA0D76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2018 Immerse EU Partnership Project </a:t>
            </a:r>
          </a:p>
          <a:p>
            <a:pPr lvl="1"/>
            <a:r>
              <a:rPr lang="en-US" dirty="0"/>
              <a:t>Seagrass and aquaculture feasibility</a:t>
            </a:r>
          </a:p>
          <a:p>
            <a:pPr lvl="1"/>
            <a:r>
              <a:rPr lang="en-US" dirty="0"/>
              <a:t>Sites identified, methodologies refined……</a:t>
            </a:r>
          </a:p>
          <a:p>
            <a:endParaRPr lang="en-US" dirty="0"/>
          </a:p>
          <a:p>
            <a:r>
              <a:rPr lang="en-US" dirty="0"/>
              <a:t>COVID…………</a:t>
            </a:r>
          </a:p>
          <a:p>
            <a:endParaRPr lang="en-US" dirty="0"/>
          </a:p>
          <a:p>
            <a:r>
              <a:rPr lang="en-US" dirty="0"/>
              <a:t>2021 Green Recovery Challenge Fund</a:t>
            </a:r>
          </a:p>
          <a:p>
            <a:pPr lvl="1"/>
            <a:r>
              <a:rPr lang="en-US" dirty="0" err="1"/>
              <a:t>Seedcorn</a:t>
            </a:r>
            <a:r>
              <a:rPr lang="en-US" dirty="0"/>
              <a:t> funding to install seagrass nursery</a:t>
            </a:r>
          </a:p>
          <a:p>
            <a:pPr lvl="1"/>
            <a:r>
              <a:rPr lang="en-US" dirty="0"/>
              <a:t>Initial seagrass work begins…</a:t>
            </a:r>
          </a:p>
          <a:p>
            <a:pPr lvl="1"/>
            <a:r>
              <a:rPr lang="en-US" dirty="0"/>
              <a:t>First native oyster hoists installed ….</a:t>
            </a:r>
          </a:p>
          <a:p>
            <a:endParaRPr lang="en-US" dirty="0"/>
          </a:p>
          <a:p>
            <a:r>
              <a:rPr lang="en-US" dirty="0"/>
              <a:t>2023 Stronger Shores……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2972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5298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Where we started post Covid (2</a:t>
            </a:r>
            <a:r>
              <a:rPr kumimoji="0" lang="en-US" sz="4400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nd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  <a:t> time around)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A6225-C806-4245-BC25-246CA0D76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38" y="1573698"/>
            <a:ext cx="10515600" cy="4351338"/>
          </a:xfrm>
        </p:spPr>
        <p:txBody>
          <a:bodyPr/>
          <a:lstStyle/>
          <a:p>
            <a:r>
              <a:rPr lang="en-US" sz="2800" dirty="0"/>
              <a:t>July 2022 - First units on site</a:t>
            </a:r>
          </a:p>
          <a:p>
            <a:r>
              <a:rPr lang="en-US" sz="2800" dirty="0"/>
              <a:t>August 2022 - 1</a:t>
            </a:r>
            <a:r>
              <a:rPr lang="en-US" sz="2800" baseline="30000" dirty="0"/>
              <a:t>st</a:t>
            </a:r>
            <a:r>
              <a:rPr lang="en-US" sz="2800" dirty="0"/>
              <a:t> seagrass collection</a:t>
            </a:r>
          </a:p>
          <a:p>
            <a:r>
              <a:rPr lang="en-US" sz="2800" dirty="0"/>
              <a:t>September 2022 – First </a:t>
            </a:r>
            <a:r>
              <a:rPr lang="en-US" dirty="0"/>
              <a:t>s</a:t>
            </a:r>
            <a:r>
              <a:rPr lang="en-US" sz="2800" dirty="0"/>
              <a:t>eagrass planted in the estuary </a:t>
            </a:r>
          </a:p>
          <a:p>
            <a:r>
              <a:rPr lang="en-US" sz="2800" dirty="0"/>
              <a:t>September 2022 - Our adult oysters had arrived </a:t>
            </a:r>
          </a:p>
          <a:p>
            <a:endParaRPr lang="en-US" dirty="0"/>
          </a:p>
        </p:txBody>
      </p:sp>
      <p:pic>
        <p:nvPicPr>
          <p:cNvPr id="10" name="Picture 9" descr="A group of people on a grassy field&#10;&#10;Description automatically generated">
            <a:extLst>
              <a:ext uri="{FF2B5EF4-FFF2-40B4-BE49-F238E27FC236}">
                <a16:creationId xmlns:a16="http://schemas.microsoft.com/office/drawing/2014/main" id="{01DA525D-68C9-82C4-E2A1-5454DBADB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r="17536" b="4"/>
          <a:stretch/>
        </p:blipFill>
        <p:spPr>
          <a:xfrm>
            <a:off x="8217839" y="4480340"/>
            <a:ext cx="2029148" cy="23111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86CD0A-8574-F839-FD76-258EC56D0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40" r="4" b="30884"/>
          <a:stretch/>
        </p:blipFill>
        <p:spPr>
          <a:xfrm rot="16200000">
            <a:off x="5882797" y="4620881"/>
            <a:ext cx="2311135" cy="2030052"/>
          </a:xfrm>
          <a:prstGeom prst="rect">
            <a:avLst/>
          </a:prstGeom>
        </p:spPr>
      </p:pic>
      <p:pic>
        <p:nvPicPr>
          <p:cNvPr id="12" name="Picture 11" descr="A picture containing sky, outdoor, ground, dirt&#10;&#10;Description automatically generated">
            <a:extLst>
              <a:ext uri="{FF2B5EF4-FFF2-40B4-BE49-F238E27FC236}">
                <a16:creationId xmlns:a16="http://schemas.microsoft.com/office/drawing/2014/main" id="{4DA4E942-6CA5-C73A-0BB1-AA003D5844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r="21199" b="4"/>
          <a:stretch/>
        </p:blipFill>
        <p:spPr>
          <a:xfrm>
            <a:off x="77289" y="4480343"/>
            <a:ext cx="2030058" cy="2311134"/>
          </a:xfrm>
          <a:prstGeom prst="rect">
            <a:avLst/>
          </a:prstGeom>
        </p:spPr>
      </p:pic>
      <p:pic>
        <p:nvPicPr>
          <p:cNvPr id="15" name="Picture 14" descr="A long shot of a warehouse&#10;&#10;Description automatically generated">
            <a:extLst>
              <a:ext uri="{FF2B5EF4-FFF2-40B4-BE49-F238E27FC236}">
                <a16:creationId xmlns:a16="http://schemas.microsoft.com/office/drawing/2014/main" id="{34E168C8-A817-530E-B8EA-80C0A7EB05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00" y="4480340"/>
            <a:ext cx="3645559" cy="23111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8A88FA-0730-8194-7EFB-E057135ECD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39" r="25615" b="4"/>
          <a:stretch/>
        </p:blipFill>
        <p:spPr>
          <a:xfrm>
            <a:off x="9810293" y="1341744"/>
            <a:ext cx="2304418" cy="2624670"/>
          </a:xfrm>
          <a:prstGeom prst="rect">
            <a:avLst/>
          </a:prstGeom>
        </p:spPr>
      </p:pic>
      <p:pic>
        <p:nvPicPr>
          <p:cNvPr id="17" name="Picture 16" descr="A person holding a pen in a plastic container with sand&#10;&#10;Description automatically generated">
            <a:extLst>
              <a:ext uri="{FF2B5EF4-FFF2-40B4-BE49-F238E27FC236}">
                <a16:creationId xmlns:a16="http://schemas.microsoft.com/office/drawing/2014/main" id="{B4EEB038-AA23-9D54-7F8E-EA8B6E2244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92465" y="4769236"/>
            <a:ext cx="2311140" cy="173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073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233" y="383715"/>
            <a:ext cx="10515600" cy="959893"/>
          </a:xfrm>
        </p:spPr>
        <p:txBody>
          <a:bodyPr>
            <a:normAutofit/>
          </a:bodyPr>
          <a:lstStyle/>
          <a:p>
            <a:r>
              <a:rPr lang="en-US" dirty="0"/>
              <a:t>And now….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A6225-C806-4245-BC25-246CA0D76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693" y="1260378"/>
            <a:ext cx="8140470" cy="225185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North East’s first and only terrestrial seagrass nursery</a:t>
            </a:r>
          </a:p>
          <a:p>
            <a:r>
              <a:rPr lang="en-US" dirty="0"/>
              <a:t>Fully functioning facility – fully embedded within the seagrass nursery network around the UK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year of planting in the nursery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harvest of Tees seeds</a:t>
            </a:r>
          </a:p>
          <a:p>
            <a:r>
              <a:rPr lang="en-US" dirty="0"/>
              <a:t>Seed bank for restoring/ relieving donor sites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 row of plastic containers with pipes&#10;&#10;Description automatically generated">
            <a:extLst>
              <a:ext uri="{FF2B5EF4-FFF2-40B4-BE49-F238E27FC236}">
                <a16:creationId xmlns:a16="http://schemas.microsoft.com/office/drawing/2014/main" id="{556863A6-B237-D493-7C2D-0A57F0F5E6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335" y="3429000"/>
            <a:ext cx="4197944" cy="31484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C7C361-B27C-E4A9-080C-82FF035EE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255074" y="2767501"/>
            <a:ext cx="4392709" cy="3294531"/>
          </a:xfrm>
          <a:prstGeom prst="rect">
            <a:avLst/>
          </a:prstGeom>
        </p:spPr>
      </p:pic>
      <p:pic>
        <p:nvPicPr>
          <p:cNvPr id="14" name="Picture 13" descr="A hand holding a plant&#10;&#10;Description automatically generated">
            <a:extLst>
              <a:ext uri="{FF2B5EF4-FFF2-40B4-BE49-F238E27FC236}">
                <a16:creationId xmlns:a16="http://schemas.microsoft.com/office/drawing/2014/main" id="{7F4F1028-084B-D65A-C9EB-DF10E88DE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0" y="3790165"/>
            <a:ext cx="2794279" cy="27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59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3433-36E0-47AD-8CF4-4E5650C9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Seagrass babies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7790B49-D454-6FBA-306C-BDAF31DBC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27" y="1537758"/>
            <a:ext cx="7493000" cy="4351338"/>
          </a:xfrm>
        </p:spPr>
        <p:txBody>
          <a:bodyPr/>
          <a:lstStyle/>
          <a:p>
            <a:r>
              <a:rPr lang="en-GB" dirty="0"/>
              <a:t>In 2023 we had the first flowering seagrass nursery plants</a:t>
            </a:r>
          </a:p>
          <a:p>
            <a:r>
              <a:rPr lang="en-GB" dirty="0"/>
              <a:t>Babies from babies….</a:t>
            </a:r>
          </a:p>
          <a:p>
            <a:r>
              <a:rPr lang="en-GB" dirty="0"/>
              <a:t>Trial planting 2024</a:t>
            </a:r>
          </a:p>
          <a:p>
            <a:pPr lvl="1"/>
            <a:r>
              <a:rPr lang="en-GB" dirty="0" err="1"/>
              <a:t>Seedbags</a:t>
            </a:r>
            <a:endParaRPr lang="en-GB" dirty="0"/>
          </a:p>
          <a:p>
            <a:pPr lvl="1"/>
            <a:r>
              <a:rPr lang="en-GB" dirty="0"/>
              <a:t>Injection</a:t>
            </a:r>
          </a:p>
          <a:p>
            <a:pPr lvl="1"/>
            <a:r>
              <a:rPr lang="en-GB" dirty="0"/>
              <a:t>Seedlings</a:t>
            </a:r>
          </a:p>
        </p:txBody>
      </p:sp>
      <p:pic>
        <p:nvPicPr>
          <p:cNvPr id="4" name="Picture 3" descr="A group of people in rain gear&#10;&#10;Description automatically generated">
            <a:extLst>
              <a:ext uri="{FF2B5EF4-FFF2-40B4-BE49-F238E27FC236}">
                <a16:creationId xmlns:a16="http://schemas.microsoft.com/office/drawing/2014/main" id="{CAADBA01-085D-3A00-1F8F-22BC35AF0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5284" y="2190889"/>
            <a:ext cx="4226523" cy="3169892"/>
          </a:xfrm>
          <a:prstGeom prst="rect">
            <a:avLst/>
          </a:prstGeom>
        </p:spPr>
      </p:pic>
      <p:pic>
        <p:nvPicPr>
          <p:cNvPr id="6" name="Picture 5" descr="A person in a yellow vest and pink gloves touching a muddy surface&#10;&#10;Description automatically generated">
            <a:extLst>
              <a:ext uri="{FF2B5EF4-FFF2-40B4-BE49-F238E27FC236}">
                <a16:creationId xmlns:a16="http://schemas.microsoft.com/office/drawing/2014/main" id="{FD968F54-05CC-FB55-BAEF-0915BD130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32" y="2956560"/>
            <a:ext cx="3910048" cy="293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27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629</TotalTime>
  <Words>442</Words>
  <Application>Microsoft Office PowerPoint</Application>
  <PresentationFormat>Widescreen</PresentationFormat>
  <Paragraphs>79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Restoring the Tees Estuary – or try, try, try again….</vt:lpstr>
      <vt:lpstr>The Tees</vt:lpstr>
      <vt:lpstr>The Tees Estuary</vt:lpstr>
      <vt:lpstr>And its challenges…..</vt:lpstr>
      <vt:lpstr>Where to start?</vt:lpstr>
      <vt:lpstr>Where we started post Covid (2nd time around) </vt:lpstr>
      <vt:lpstr>And now….</vt:lpstr>
      <vt:lpstr>Seagrass babies</vt:lpstr>
      <vt:lpstr>Native Oyster Nurseries</vt:lpstr>
      <vt:lpstr>What have we learnt along the way? </vt:lpstr>
      <vt:lpstr>Nature somehow always does what it wants</vt:lpstr>
      <vt:lpstr>Some things you can’t plan for…</vt:lpstr>
      <vt:lpstr>What else did we learn?</vt:lpstr>
      <vt:lpstr>What else did we learn?</vt:lpstr>
      <vt:lpstr>What else did we learn?</vt:lpstr>
      <vt:lpstr>And finally….</vt:lpstr>
      <vt:lpstr>For more information…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Judy Power</dc:creator>
  <cp:lastModifiedBy>Bethany Handson</cp:lastModifiedBy>
  <cp:revision>22</cp:revision>
  <dcterms:created xsi:type="dcterms:W3CDTF">2021-02-17T13:11:12Z</dcterms:created>
  <dcterms:modified xsi:type="dcterms:W3CDTF">2024-08-12T12:06:18Z</dcterms:modified>
</cp:coreProperties>
</file>