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alph order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make aims like Jack and Alex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link phds </a:t>
            </a:r>
          </a:p>
          <a:p>
            <a:r>
              <a:rPr lang="en-US"/>
              <a:t>one big arrow out of phd - toolkits, models etc..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8.sv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5.svg"/><Relationship Id="rId19" Type="http://schemas.openxmlformats.org/officeDocument/2006/relationships/image" Target="../media/image29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png"/><Relationship Id="rId18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image" Target="../media/image18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55315" y="1526996"/>
            <a:ext cx="14838897" cy="4703942"/>
            <a:chOff x="0" y="0"/>
            <a:chExt cx="3908187" cy="12388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8187" cy="1238898"/>
            </a:xfrm>
            <a:custGeom>
              <a:avLst/>
              <a:gdLst/>
              <a:ahLst/>
              <a:cxnLst/>
              <a:rect l="l" t="t" r="r" b="b"/>
              <a:pathLst>
                <a:path w="3908187" h="1238898">
                  <a:moveTo>
                    <a:pt x="26087" y="0"/>
                  </a:moveTo>
                  <a:lnTo>
                    <a:pt x="3882100" y="0"/>
                  </a:lnTo>
                  <a:cubicBezTo>
                    <a:pt x="3889019" y="0"/>
                    <a:pt x="3895654" y="2748"/>
                    <a:pt x="3900546" y="7641"/>
                  </a:cubicBezTo>
                  <a:cubicBezTo>
                    <a:pt x="3905438" y="12533"/>
                    <a:pt x="3908187" y="19168"/>
                    <a:pt x="3908187" y="26087"/>
                  </a:cubicBezTo>
                  <a:lnTo>
                    <a:pt x="3908187" y="1212812"/>
                  </a:lnTo>
                  <a:cubicBezTo>
                    <a:pt x="3908187" y="1219730"/>
                    <a:pt x="3905438" y="1226365"/>
                    <a:pt x="3900546" y="1231258"/>
                  </a:cubicBezTo>
                  <a:cubicBezTo>
                    <a:pt x="3895654" y="1236150"/>
                    <a:pt x="3889019" y="1238898"/>
                    <a:pt x="3882100" y="1238898"/>
                  </a:cubicBezTo>
                  <a:lnTo>
                    <a:pt x="26087" y="1238898"/>
                  </a:lnTo>
                  <a:cubicBezTo>
                    <a:pt x="19168" y="1238898"/>
                    <a:pt x="12533" y="1236150"/>
                    <a:pt x="7641" y="1231258"/>
                  </a:cubicBezTo>
                  <a:cubicBezTo>
                    <a:pt x="2748" y="1226365"/>
                    <a:pt x="0" y="1219730"/>
                    <a:pt x="0" y="1212812"/>
                  </a:cubicBezTo>
                  <a:lnTo>
                    <a:pt x="0" y="26087"/>
                  </a:lnTo>
                  <a:cubicBezTo>
                    <a:pt x="0" y="19168"/>
                    <a:pt x="2748" y="12533"/>
                    <a:pt x="7641" y="7641"/>
                  </a:cubicBezTo>
                  <a:cubicBezTo>
                    <a:pt x="12533" y="2748"/>
                    <a:pt x="19168" y="0"/>
                    <a:pt x="26087" y="0"/>
                  </a:cubicBezTo>
                  <a:close/>
                </a:path>
              </a:pathLst>
            </a:custGeom>
            <a:solidFill>
              <a:srgbClr val="D8F4F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08187" cy="1276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52274" y="6359065"/>
            <a:ext cx="12844978" cy="1031753"/>
            <a:chOff x="0" y="0"/>
            <a:chExt cx="3525214" cy="2717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214" cy="271738"/>
            </a:xfrm>
            <a:custGeom>
              <a:avLst/>
              <a:gdLst/>
              <a:ahLst/>
              <a:cxnLst/>
              <a:rect l="l" t="t" r="r" b="b"/>
              <a:pathLst>
                <a:path w="3525214" h="271738">
                  <a:moveTo>
                    <a:pt x="28921" y="0"/>
                  </a:moveTo>
                  <a:lnTo>
                    <a:pt x="3496293" y="0"/>
                  </a:lnTo>
                  <a:cubicBezTo>
                    <a:pt x="3512265" y="0"/>
                    <a:pt x="3525214" y="12948"/>
                    <a:pt x="3525214" y="28921"/>
                  </a:cubicBezTo>
                  <a:lnTo>
                    <a:pt x="3525214" y="242817"/>
                  </a:lnTo>
                  <a:cubicBezTo>
                    <a:pt x="3525214" y="258789"/>
                    <a:pt x="3512265" y="271738"/>
                    <a:pt x="3496293" y="271738"/>
                  </a:cubicBezTo>
                  <a:lnTo>
                    <a:pt x="28921" y="271738"/>
                  </a:lnTo>
                  <a:cubicBezTo>
                    <a:pt x="12948" y="271738"/>
                    <a:pt x="0" y="258789"/>
                    <a:pt x="0" y="242817"/>
                  </a:cubicBezTo>
                  <a:lnTo>
                    <a:pt x="0" y="28921"/>
                  </a:lnTo>
                  <a:cubicBezTo>
                    <a:pt x="0" y="12948"/>
                    <a:pt x="12948" y="0"/>
                    <a:pt x="28921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25214" cy="309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769703" y="9334527"/>
            <a:ext cx="2664484" cy="875878"/>
          </a:xfrm>
          <a:custGeom>
            <a:avLst/>
            <a:gdLst/>
            <a:ahLst/>
            <a:cxnLst/>
            <a:rect l="l" t="t" r="r" b="b"/>
            <a:pathLst>
              <a:path w="2664484" h="875878">
                <a:moveTo>
                  <a:pt x="0" y="0"/>
                </a:moveTo>
                <a:lnTo>
                  <a:pt x="2664484" y="0"/>
                </a:lnTo>
                <a:lnTo>
                  <a:pt x="2664484" y="875879"/>
                </a:lnTo>
                <a:lnTo>
                  <a:pt x="0" y="875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6154498" y="4078144"/>
            <a:ext cx="2209604" cy="7033678"/>
          </a:xfrm>
          <a:custGeom>
            <a:avLst/>
            <a:gdLst/>
            <a:ahLst/>
            <a:cxnLst/>
            <a:rect l="l" t="t" r="r" b="b"/>
            <a:pathLst>
              <a:path w="2209604" h="7033678">
                <a:moveTo>
                  <a:pt x="0" y="0"/>
                </a:moveTo>
                <a:lnTo>
                  <a:pt x="2209604" y="0"/>
                </a:lnTo>
                <a:lnTo>
                  <a:pt x="2209604" y="7033678"/>
                </a:lnTo>
                <a:lnTo>
                  <a:pt x="0" y="7033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370379">
            <a:off x="-651762" y="4101162"/>
            <a:ext cx="4509467" cy="6987642"/>
          </a:xfrm>
          <a:custGeom>
            <a:avLst/>
            <a:gdLst/>
            <a:ahLst/>
            <a:cxnLst/>
            <a:rect l="l" t="t" r="r" b="b"/>
            <a:pathLst>
              <a:path w="4509467" h="6987642">
                <a:moveTo>
                  <a:pt x="0" y="0"/>
                </a:moveTo>
                <a:lnTo>
                  <a:pt x="4509467" y="0"/>
                </a:lnTo>
                <a:lnTo>
                  <a:pt x="4509467" y="6987643"/>
                </a:lnTo>
                <a:lnTo>
                  <a:pt x="0" y="698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3172996" y="9334527"/>
            <a:ext cx="3259690" cy="865404"/>
          </a:xfrm>
          <a:custGeom>
            <a:avLst/>
            <a:gdLst/>
            <a:ahLst/>
            <a:cxnLst/>
            <a:rect l="l" t="t" r="r" b="b"/>
            <a:pathLst>
              <a:path w="3259690" h="865404">
                <a:moveTo>
                  <a:pt x="0" y="0"/>
                </a:moveTo>
                <a:lnTo>
                  <a:pt x="3259689" y="0"/>
                </a:lnTo>
                <a:lnTo>
                  <a:pt x="3259689" y="865405"/>
                </a:lnTo>
                <a:lnTo>
                  <a:pt x="0" y="8654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5382967" y="7575382"/>
            <a:ext cx="2553585" cy="2483624"/>
          </a:xfrm>
          <a:custGeom>
            <a:avLst/>
            <a:gdLst/>
            <a:ahLst/>
            <a:cxnLst/>
            <a:rect l="l" t="t" r="r" b="b"/>
            <a:pathLst>
              <a:path w="2553585" h="2483624">
                <a:moveTo>
                  <a:pt x="0" y="0"/>
                </a:moveTo>
                <a:lnTo>
                  <a:pt x="2553586" y="0"/>
                </a:lnTo>
                <a:lnTo>
                  <a:pt x="2553586" y="2483625"/>
                </a:lnTo>
                <a:lnTo>
                  <a:pt x="0" y="2483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986078" y="1944019"/>
            <a:ext cx="14577371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nva Sans Bold"/>
              </a:rPr>
              <a:t>Marine habitats - a nature positive solution to shore protection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619410" y="7618812"/>
            <a:ext cx="2553585" cy="2483624"/>
          </a:xfrm>
          <a:custGeom>
            <a:avLst/>
            <a:gdLst/>
            <a:ahLst/>
            <a:cxnLst/>
            <a:rect l="l" t="t" r="r" b="b"/>
            <a:pathLst>
              <a:path w="2553585" h="2483624">
                <a:moveTo>
                  <a:pt x="0" y="0"/>
                </a:moveTo>
                <a:lnTo>
                  <a:pt x="2553586" y="0"/>
                </a:lnTo>
                <a:lnTo>
                  <a:pt x="2553586" y="2483624"/>
                </a:lnTo>
                <a:lnTo>
                  <a:pt x="0" y="248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8118054" y="7464520"/>
            <a:ext cx="974951" cy="2648550"/>
          </a:xfrm>
          <a:custGeom>
            <a:avLst/>
            <a:gdLst/>
            <a:ahLst/>
            <a:cxnLst/>
            <a:rect l="l" t="t" r="r" b="b"/>
            <a:pathLst>
              <a:path w="974951" h="2648550">
                <a:moveTo>
                  <a:pt x="0" y="0"/>
                </a:moveTo>
                <a:lnTo>
                  <a:pt x="974950" y="0"/>
                </a:lnTo>
                <a:lnTo>
                  <a:pt x="974950" y="2648550"/>
                </a:lnTo>
                <a:lnTo>
                  <a:pt x="0" y="26485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964212" y="6377063"/>
            <a:ext cx="13190286" cy="104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Alex Wickenden, Jack Duffy and Robyn Mastin-Wynne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98507" y="6866631"/>
            <a:ext cx="11952511" cy="422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Canva Sans"/>
              </a:rPr>
              <a:t>Supervisors: Prof. Clare Fitzsimmons, Dr Heather Sugden and Prof. Pip Moore</a:t>
            </a:r>
          </a:p>
        </p:txBody>
      </p:sp>
      <p:sp>
        <p:nvSpPr>
          <p:cNvPr id="21" name="Freeform 21"/>
          <p:cNvSpPr/>
          <p:nvPr/>
        </p:nvSpPr>
        <p:spPr>
          <a:xfrm flipH="1">
            <a:off x="9478889" y="7464520"/>
            <a:ext cx="974951" cy="2648550"/>
          </a:xfrm>
          <a:custGeom>
            <a:avLst/>
            <a:gdLst/>
            <a:ahLst/>
            <a:cxnLst/>
            <a:rect l="l" t="t" r="r" b="b"/>
            <a:pathLst>
              <a:path w="974951" h="2648550">
                <a:moveTo>
                  <a:pt x="974951" y="0"/>
                </a:moveTo>
                <a:lnTo>
                  <a:pt x="0" y="0"/>
                </a:lnTo>
                <a:lnTo>
                  <a:pt x="0" y="2648550"/>
                </a:lnTo>
                <a:lnTo>
                  <a:pt x="974951" y="2648550"/>
                </a:lnTo>
                <a:lnTo>
                  <a:pt x="97495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9572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1506" y="1349411"/>
            <a:ext cx="15189158" cy="340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 Bold"/>
              </a:rPr>
              <a:t>PhD 3- In-situ experiments to establish the role that UK kelp forests play in attenuating wave energy</a:t>
            </a:r>
          </a:p>
          <a:p>
            <a:pPr algn="ctr">
              <a:lnSpc>
                <a:spcPts val="7279"/>
              </a:lnSpc>
            </a:pPr>
            <a:endParaRPr lang="en-US" sz="450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endParaRPr lang="en-US" sz="4500">
              <a:solidFill>
                <a:srgbClr val="000000"/>
              </a:solidFill>
              <a:latin typeface="Canva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961752" y="3088041"/>
            <a:ext cx="10427552" cy="5951228"/>
            <a:chOff x="-81484" y="0"/>
            <a:chExt cx="13903403" cy="7934971"/>
          </a:xfrm>
        </p:grpSpPr>
        <p:sp>
          <p:nvSpPr>
            <p:cNvPr id="10" name="Freeform 10"/>
            <p:cNvSpPr/>
            <p:nvPr/>
          </p:nvSpPr>
          <p:spPr>
            <a:xfrm>
              <a:off x="59102" y="131714"/>
              <a:ext cx="13762817" cy="6869928"/>
            </a:xfrm>
            <a:custGeom>
              <a:avLst/>
              <a:gdLst/>
              <a:ahLst/>
              <a:cxnLst/>
              <a:rect l="l" t="t" r="r" b="b"/>
              <a:pathLst>
                <a:path w="13762817" h="6869928">
                  <a:moveTo>
                    <a:pt x="0" y="0"/>
                  </a:moveTo>
                  <a:lnTo>
                    <a:pt x="13762817" y="0"/>
                  </a:lnTo>
                  <a:lnTo>
                    <a:pt x="13762817" y="6869929"/>
                  </a:lnTo>
                  <a:lnTo>
                    <a:pt x="0" y="686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178" t="-535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691" y="884523"/>
              <a:ext cx="13808228" cy="7050448"/>
            </a:xfrm>
            <a:custGeom>
              <a:avLst/>
              <a:gdLst/>
              <a:ahLst/>
              <a:cxnLst/>
              <a:rect l="l" t="t" r="r" b="b"/>
              <a:pathLst>
                <a:path w="13808228" h="7050448">
                  <a:moveTo>
                    <a:pt x="0" y="0"/>
                  </a:moveTo>
                  <a:lnTo>
                    <a:pt x="13808228" y="0"/>
                  </a:lnTo>
                  <a:lnTo>
                    <a:pt x="13808228" y="7050448"/>
                  </a:lnTo>
                  <a:lnTo>
                    <a:pt x="0" y="705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690" t="-200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5205" y="0"/>
              <a:ext cx="4915103" cy="1593669"/>
            </a:xfrm>
            <a:custGeom>
              <a:avLst/>
              <a:gdLst/>
              <a:ahLst/>
              <a:cxnLst/>
              <a:rect l="l" t="t" r="r" b="b"/>
              <a:pathLst>
                <a:path w="4915103" h="1593669">
                  <a:moveTo>
                    <a:pt x="0" y="0"/>
                  </a:moveTo>
                  <a:lnTo>
                    <a:pt x="4915103" y="0"/>
                  </a:lnTo>
                  <a:lnTo>
                    <a:pt x="4915103" y="1593669"/>
                  </a:lnTo>
                  <a:lnTo>
                    <a:pt x="0" y="1593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88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827409" y="596928"/>
              <a:ext cx="3976242" cy="1084430"/>
            </a:xfrm>
            <a:custGeom>
              <a:avLst/>
              <a:gdLst/>
              <a:ahLst/>
              <a:cxnLst/>
              <a:rect l="l" t="t" r="r" b="b"/>
              <a:pathLst>
                <a:path w="3976242" h="1084430">
                  <a:moveTo>
                    <a:pt x="0" y="0"/>
                  </a:moveTo>
                  <a:lnTo>
                    <a:pt x="3976241" y="0"/>
                  </a:lnTo>
                  <a:lnTo>
                    <a:pt x="3976241" y="1084429"/>
                  </a:lnTo>
                  <a:lnTo>
                    <a:pt x="0" y="108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289665"/>
              <a:ext cx="13808228" cy="3508762"/>
            </a:xfrm>
            <a:custGeom>
              <a:avLst/>
              <a:gdLst/>
              <a:ahLst/>
              <a:cxnLst/>
              <a:rect l="l" t="t" r="r" b="b"/>
              <a:pathLst>
                <a:path w="13808228" h="3508762">
                  <a:moveTo>
                    <a:pt x="0" y="0"/>
                  </a:moveTo>
                  <a:lnTo>
                    <a:pt x="13808228" y="0"/>
                  </a:lnTo>
                  <a:lnTo>
                    <a:pt x="13808228" y="3508762"/>
                  </a:lnTo>
                  <a:lnTo>
                    <a:pt x="0" y="3508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b="-3014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884150" y="4534502"/>
              <a:ext cx="4430276" cy="3217874"/>
            </a:xfrm>
            <a:custGeom>
              <a:avLst/>
              <a:gdLst/>
              <a:ahLst/>
              <a:cxnLst/>
              <a:rect l="l" t="t" r="r" b="b"/>
              <a:pathLst>
                <a:path w="4430276" h="3217874">
                  <a:moveTo>
                    <a:pt x="0" y="0"/>
                  </a:moveTo>
                  <a:lnTo>
                    <a:pt x="4430276" y="0"/>
                  </a:lnTo>
                  <a:lnTo>
                    <a:pt x="4430276" y="3217875"/>
                  </a:lnTo>
                  <a:lnTo>
                    <a:pt x="0" y="3217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69460" t="-38222" r="-3412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324667" y="3753654"/>
              <a:ext cx="3446853" cy="3303640"/>
            </a:xfrm>
            <a:custGeom>
              <a:avLst/>
              <a:gdLst/>
              <a:ahLst/>
              <a:cxnLst/>
              <a:rect l="l" t="t" r="r" b="b"/>
              <a:pathLst>
                <a:path w="3446853" h="3303640">
                  <a:moveTo>
                    <a:pt x="0" y="0"/>
                  </a:moveTo>
                  <a:lnTo>
                    <a:pt x="3446853" y="0"/>
                  </a:lnTo>
                  <a:lnTo>
                    <a:pt x="3446853" y="3303640"/>
                  </a:lnTo>
                  <a:lnTo>
                    <a:pt x="0" y="3303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223614" t="-38222" r="-769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850440" y="4769614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8" y="0"/>
                  </a:lnTo>
                  <a:lnTo>
                    <a:pt x="834098" y="470222"/>
                  </a:lnTo>
                  <a:lnTo>
                    <a:pt x="0" y="4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324667" y="4534502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3"/>
                  </a:lnTo>
                  <a:lnTo>
                    <a:pt x="0" y="470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 rot="345221">
              <a:off x="9909415" y="1577413"/>
              <a:ext cx="2384342" cy="3694656"/>
            </a:xfrm>
            <a:custGeom>
              <a:avLst/>
              <a:gdLst/>
              <a:ahLst/>
              <a:cxnLst/>
              <a:rect l="l" t="t" r="r" b="b"/>
              <a:pathLst>
                <a:path w="2384342" h="3694656">
                  <a:moveTo>
                    <a:pt x="0" y="0"/>
                  </a:moveTo>
                  <a:lnTo>
                    <a:pt x="2384342" y="0"/>
                  </a:lnTo>
                  <a:lnTo>
                    <a:pt x="2384342" y="3694656"/>
                  </a:lnTo>
                  <a:lnTo>
                    <a:pt x="0" y="3694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714888" y="2647057"/>
              <a:ext cx="859260" cy="2735222"/>
            </a:xfrm>
            <a:custGeom>
              <a:avLst/>
              <a:gdLst/>
              <a:ahLst/>
              <a:cxnLst/>
              <a:rect l="l" t="t" r="r" b="b"/>
              <a:pathLst>
                <a:path w="859260" h="2735222">
                  <a:moveTo>
                    <a:pt x="0" y="0"/>
                  </a:moveTo>
                  <a:lnTo>
                    <a:pt x="859260" y="0"/>
                  </a:lnTo>
                  <a:lnTo>
                    <a:pt x="859260" y="2735222"/>
                  </a:lnTo>
                  <a:lnTo>
                    <a:pt x="0" y="27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 rot="345221" flipH="1">
              <a:off x="10326464" y="2082031"/>
              <a:ext cx="2384342" cy="3694656"/>
            </a:xfrm>
            <a:custGeom>
              <a:avLst/>
              <a:gdLst/>
              <a:ahLst/>
              <a:cxnLst/>
              <a:rect l="l" t="t" r="r" b="b"/>
              <a:pathLst>
                <a:path w="2384342" h="3694656">
                  <a:moveTo>
                    <a:pt x="2384342" y="0"/>
                  </a:moveTo>
                  <a:lnTo>
                    <a:pt x="0" y="0"/>
                  </a:lnTo>
                  <a:lnTo>
                    <a:pt x="0" y="3694656"/>
                  </a:lnTo>
                  <a:lnTo>
                    <a:pt x="2384342" y="3694656"/>
                  </a:lnTo>
                  <a:lnTo>
                    <a:pt x="2384342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691" y="790837"/>
              <a:ext cx="4915103" cy="1593669"/>
            </a:xfrm>
            <a:custGeom>
              <a:avLst/>
              <a:gdLst/>
              <a:ahLst/>
              <a:cxnLst/>
              <a:rect l="l" t="t" r="r" b="b"/>
              <a:pathLst>
                <a:path w="4915103" h="1593669">
                  <a:moveTo>
                    <a:pt x="0" y="0"/>
                  </a:moveTo>
                  <a:lnTo>
                    <a:pt x="4915103" y="0"/>
                  </a:lnTo>
                  <a:lnTo>
                    <a:pt x="4915103" y="1593669"/>
                  </a:lnTo>
                  <a:lnTo>
                    <a:pt x="0" y="1593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888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753595" y="1392798"/>
              <a:ext cx="3976242" cy="1084430"/>
            </a:xfrm>
            <a:custGeom>
              <a:avLst/>
              <a:gdLst/>
              <a:ahLst/>
              <a:cxnLst/>
              <a:rect l="l" t="t" r="r" b="b"/>
              <a:pathLst>
                <a:path w="3976242" h="1084430">
                  <a:moveTo>
                    <a:pt x="0" y="0"/>
                  </a:moveTo>
                  <a:lnTo>
                    <a:pt x="3976241" y="0"/>
                  </a:lnTo>
                  <a:lnTo>
                    <a:pt x="3976241" y="1084429"/>
                  </a:lnTo>
                  <a:lnTo>
                    <a:pt x="0" y="108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593402" y="3581129"/>
              <a:ext cx="1588204" cy="2572"/>
            </a:xfrm>
            <a:prstGeom prst="line">
              <a:avLst/>
            </a:prstGeom>
            <a:ln w="11463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414769" y="7350618"/>
              <a:ext cx="1588206" cy="0"/>
            </a:xfrm>
            <a:prstGeom prst="line">
              <a:avLst/>
            </a:prstGeom>
            <a:ln w="11463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541225" y="5343442"/>
              <a:ext cx="4239666" cy="2394543"/>
            </a:xfrm>
            <a:custGeom>
              <a:avLst/>
              <a:gdLst/>
              <a:ahLst/>
              <a:cxnLst/>
              <a:rect l="l" t="t" r="r" b="b"/>
              <a:pathLst>
                <a:path w="4239666" h="2394543">
                  <a:moveTo>
                    <a:pt x="0" y="0"/>
                  </a:moveTo>
                  <a:lnTo>
                    <a:pt x="4239666" y="0"/>
                  </a:lnTo>
                  <a:lnTo>
                    <a:pt x="4239666" y="2394543"/>
                  </a:lnTo>
                  <a:lnTo>
                    <a:pt x="0" y="2394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67365" t="-48546" r="-32468" b="-2701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11739703" y="7349332"/>
              <a:ext cx="1588204" cy="2572"/>
            </a:xfrm>
            <a:prstGeom prst="line">
              <a:avLst/>
            </a:prstGeom>
            <a:ln w="11463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238788" y="6464590"/>
              <a:ext cx="2287712" cy="671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FFFFFF"/>
                  </a:solidFill>
                  <a:latin typeface="Canva Sans Bold"/>
                </a:rPr>
                <a:t>Onshore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4879357" y="5908328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3"/>
                  </a:lnTo>
                  <a:lnTo>
                    <a:pt x="0" y="470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33829" y="3337268"/>
              <a:ext cx="859260" cy="2735222"/>
            </a:xfrm>
            <a:custGeom>
              <a:avLst/>
              <a:gdLst/>
              <a:ahLst/>
              <a:cxnLst/>
              <a:rect l="l" t="t" r="r" b="b"/>
              <a:pathLst>
                <a:path w="859260" h="2735222">
                  <a:moveTo>
                    <a:pt x="0" y="0"/>
                  </a:moveTo>
                  <a:lnTo>
                    <a:pt x="859260" y="0"/>
                  </a:lnTo>
                  <a:lnTo>
                    <a:pt x="859260" y="2735222"/>
                  </a:lnTo>
                  <a:lnTo>
                    <a:pt x="0" y="27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8944732" y="4935252"/>
              <a:ext cx="1100641" cy="620487"/>
            </a:xfrm>
            <a:custGeom>
              <a:avLst/>
              <a:gdLst/>
              <a:ahLst/>
              <a:cxnLst/>
              <a:rect l="l" t="t" r="r" b="b"/>
              <a:pathLst>
                <a:path w="1100641" h="620487">
                  <a:moveTo>
                    <a:pt x="0" y="0"/>
                  </a:moveTo>
                  <a:lnTo>
                    <a:pt x="1100642" y="0"/>
                  </a:lnTo>
                  <a:lnTo>
                    <a:pt x="1100642" y="620486"/>
                  </a:lnTo>
                  <a:lnTo>
                    <a:pt x="0" y="62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338492" y="5382279"/>
              <a:ext cx="663110" cy="373828"/>
            </a:xfrm>
            <a:custGeom>
              <a:avLst/>
              <a:gdLst/>
              <a:ahLst/>
              <a:cxnLst/>
              <a:rect l="l" t="t" r="r" b="b"/>
              <a:pathLst>
                <a:path w="663110" h="373828">
                  <a:moveTo>
                    <a:pt x="0" y="0"/>
                  </a:moveTo>
                  <a:lnTo>
                    <a:pt x="663110" y="0"/>
                  </a:lnTo>
                  <a:lnTo>
                    <a:pt x="663110" y="373829"/>
                  </a:lnTo>
                  <a:lnTo>
                    <a:pt x="0" y="373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429128" y="5569194"/>
              <a:ext cx="663110" cy="373828"/>
            </a:xfrm>
            <a:custGeom>
              <a:avLst/>
              <a:gdLst/>
              <a:ahLst/>
              <a:cxnLst/>
              <a:rect l="l" t="t" r="r" b="b"/>
              <a:pathLst>
                <a:path w="663110" h="373828">
                  <a:moveTo>
                    <a:pt x="0" y="0"/>
                  </a:moveTo>
                  <a:lnTo>
                    <a:pt x="663110" y="0"/>
                  </a:lnTo>
                  <a:lnTo>
                    <a:pt x="663110" y="373828"/>
                  </a:lnTo>
                  <a:lnTo>
                    <a:pt x="0" y="373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7525478" y="5979063"/>
              <a:ext cx="1709533" cy="963749"/>
            </a:xfrm>
            <a:custGeom>
              <a:avLst/>
              <a:gdLst/>
              <a:ahLst/>
              <a:cxnLst/>
              <a:rect l="l" t="t" r="r" b="b"/>
              <a:pathLst>
                <a:path w="1709533" h="963749">
                  <a:moveTo>
                    <a:pt x="0" y="0"/>
                  </a:moveTo>
                  <a:lnTo>
                    <a:pt x="1709533" y="0"/>
                  </a:lnTo>
                  <a:lnTo>
                    <a:pt x="1709533" y="963749"/>
                  </a:lnTo>
                  <a:lnTo>
                    <a:pt x="0" y="96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8367583" y="5306661"/>
              <a:ext cx="1030065" cy="932227"/>
            </a:xfrm>
            <a:custGeom>
              <a:avLst/>
              <a:gdLst/>
              <a:ahLst/>
              <a:cxnLst/>
              <a:rect l="l" t="t" r="r" b="b"/>
              <a:pathLst>
                <a:path w="1030065" h="932227">
                  <a:moveTo>
                    <a:pt x="0" y="0"/>
                  </a:moveTo>
                  <a:lnTo>
                    <a:pt x="1030065" y="0"/>
                  </a:lnTo>
                  <a:lnTo>
                    <a:pt x="1030065" y="932227"/>
                  </a:lnTo>
                  <a:lnTo>
                    <a:pt x="0" y="932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8897383" y="1485600"/>
              <a:ext cx="14278" cy="3939593"/>
            </a:xfrm>
            <a:prstGeom prst="line">
              <a:avLst/>
            </a:prstGeom>
            <a:ln w="1763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 rot="-2700000">
              <a:off x="8698710" y="1025473"/>
              <a:ext cx="425903" cy="422031"/>
            </a:xfrm>
            <a:custGeom>
              <a:avLst/>
              <a:gdLst/>
              <a:ahLst/>
              <a:cxnLst/>
              <a:rect l="l" t="t" r="r" b="b"/>
              <a:pathLst>
                <a:path w="425903" h="422031">
                  <a:moveTo>
                    <a:pt x="0" y="0"/>
                  </a:moveTo>
                  <a:lnTo>
                    <a:pt x="425903" y="0"/>
                  </a:lnTo>
                  <a:lnTo>
                    <a:pt x="425903" y="422031"/>
                  </a:lnTo>
                  <a:lnTo>
                    <a:pt x="0" y="422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8839691" y="1016583"/>
              <a:ext cx="143941" cy="38285"/>
              <a:chOff x="0" y="0"/>
              <a:chExt cx="93792" cy="2494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5090" tIns="15090" rIns="15090" bIns="15090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5400000">
              <a:off x="8726703" y="1228884"/>
              <a:ext cx="369918" cy="85585"/>
              <a:chOff x="0" y="0"/>
              <a:chExt cx="241038" cy="5576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5090" tIns="15090" rIns="15090" bIns="15090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9376095" y="5646761"/>
              <a:ext cx="1100641" cy="620487"/>
            </a:xfrm>
            <a:custGeom>
              <a:avLst/>
              <a:gdLst/>
              <a:ahLst/>
              <a:cxnLst/>
              <a:rect l="l" t="t" r="r" b="b"/>
              <a:pathLst>
                <a:path w="1100641" h="620487">
                  <a:moveTo>
                    <a:pt x="0" y="0"/>
                  </a:moveTo>
                  <a:lnTo>
                    <a:pt x="1100641" y="0"/>
                  </a:lnTo>
                  <a:lnTo>
                    <a:pt x="1100641" y="620486"/>
                  </a:lnTo>
                  <a:lnTo>
                    <a:pt x="0" y="62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9981432" y="5343442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2"/>
                  </a:lnTo>
                  <a:lnTo>
                    <a:pt x="0" y="4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783508" y="5701390"/>
              <a:ext cx="1100641" cy="620487"/>
            </a:xfrm>
            <a:custGeom>
              <a:avLst/>
              <a:gdLst/>
              <a:ahLst/>
              <a:cxnLst/>
              <a:rect l="l" t="t" r="r" b="b"/>
              <a:pathLst>
                <a:path w="1100641" h="620487">
                  <a:moveTo>
                    <a:pt x="0" y="0"/>
                  </a:moveTo>
                  <a:lnTo>
                    <a:pt x="1100642" y="0"/>
                  </a:lnTo>
                  <a:lnTo>
                    <a:pt x="1100642" y="620486"/>
                  </a:lnTo>
                  <a:lnTo>
                    <a:pt x="0" y="62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6855060" y="4299391"/>
              <a:ext cx="617512" cy="1965682"/>
            </a:xfrm>
            <a:custGeom>
              <a:avLst/>
              <a:gdLst/>
              <a:ahLst/>
              <a:cxnLst/>
              <a:rect l="l" t="t" r="r" b="b"/>
              <a:pathLst>
                <a:path w="617512" h="1965682">
                  <a:moveTo>
                    <a:pt x="0" y="0"/>
                  </a:moveTo>
                  <a:lnTo>
                    <a:pt x="617512" y="0"/>
                  </a:lnTo>
                  <a:lnTo>
                    <a:pt x="617512" y="1965682"/>
                  </a:lnTo>
                  <a:lnTo>
                    <a:pt x="0" y="196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5541225" y="3695439"/>
              <a:ext cx="1658325" cy="2805413"/>
            </a:xfrm>
            <a:custGeom>
              <a:avLst/>
              <a:gdLst/>
              <a:ahLst/>
              <a:cxnLst/>
              <a:rect l="l" t="t" r="r" b="b"/>
              <a:pathLst>
                <a:path w="1658325" h="2805413">
                  <a:moveTo>
                    <a:pt x="0" y="0"/>
                  </a:moveTo>
                  <a:lnTo>
                    <a:pt x="1658325" y="0"/>
                  </a:lnTo>
                  <a:lnTo>
                    <a:pt x="1658325" y="2805413"/>
                  </a:lnTo>
                  <a:lnTo>
                    <a:pt x="0" y="280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6180089" y="3501024"/>
              <a:ext cx="2195661" cy="3714432"/>
            </a:xfrm>
            <a:custGeom>
              <a:avLst/>
              <a:gdLst/>
              <a:ahLst/>
              <a:cxnLst/>
              <a:rect l="l" t="t" r="r" b="b"/>
              <a:pathLst>
                <a:path w="2195661" h="3714432">
                  <a:moveTo>
                    <a:pt x="0" y="0"/>
                  </a:moveTo>
                  <a:lnTo>
                    <a:pt x="2195661" y="0"/>
                  </a:lnTo>
                  <a:lnTo>
                    <a:pt x="2195661" y="3714433"/>
                  </a:lnTo>
                  <a:lnTo>
                    <a:pt x="0" y="3714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9580461" y="3501024"/>
              <a:ext cx="1658325" cy="2805413"/>
            </a:xfrm>
            <a:custGeom>
              <a:avLst/>
              <a:gdLst/>
              <a:ahLst/>
              <a:cxnLst/>
              <a:rect l="l" t="t" r="r" b="b"/>
              <a:pathLst>
                <a:path w="1658325" h="2805413">
                  <a:moveTo>
                    <a:pt x="0" y="0"/>
                  </a:moveTo>
                  <a:lnTo>
                    <a:pt x="1658324" y="0"/>
                  </a:lnTo>
                  <a:lnTo>
                    <a:pt x="1658324" y="2805413"/>
                  </a:lnTo>
                  <a:lnTo>
                    <a:pt x="0" y="280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9981432" y="3378253"/>
              <a:ext cx="856382" cy="2735222"/>
            </a:xfrm>
            <a:custGeom>
              <a:avLst/>
              <a:gdLst/>
              <a:ahLst/>
              <a:cxnLst/>
              <a:rect l="l" t="t" r="r" b="b"/>
              <a:pathLst>
                <a:path w="856382" h="2735222">
                  <a:moveTo>
                    <a:pt x="0" y="0"/>
                  </a:moveTo>
                  <a:lnTo>
                    <a:pt x="856382" y="0"/>
                  </a:lnTo>
                  <a:lnTo>
                    <a:pt x="856382" y="2735222"/>
                  </a:lnTo>
                  <a:lnTo>
                    <a:pt x="0" y="27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 rot="345221">
              <a:off x="10843199" y="1719351"/>
              <a:ext cx="2384342" cy="3694656"/>
            </a:xfrm>
            <a:custGeom>
              <a:avLst/>
              <a:gdLst/>
              <a:ahLst/>
              <a:cxnLst/>
              <a:rect l="l" t="t" r="r" b="b"/>
              <a:pathLst>
                <a:path w="2384342" h="3694656">
                  <a:moveTo>
                    <a:pt x="0" y="0"/>
                  </a:moveTo>
                  <a:lnTo>
                    <a:pt x="2384342" y="0"/>
                  </a:lnTo>
                  <a:lnTo>
                    <a:pt x="2384342" y="3694655"/>
                  </a:lnTo>
                  <a:lnTo>
                    <a:pt x="0" y="3694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0600274" y="5235245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2"/>
                  </a:lnTo>
                  <a:lnTo>
                    <a:pt x="0" y="4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0697447" y="5605234"/>
              <a:ext cx="663110" cy="373828"/>
            </a:xfrm>
            <a:custGeom>
              <a:avLst/>
              <a:gdLst/>
              <a:ahLst/>
              <a:cxnLst/>
              <a:rect l="l" t="t" r="r" b="b"/>
              <a:pathLst>
                <a:path w="663110" h="373828">
                  <a:moveTo>
                    <a:pt x="0" y="0"/>
                  </a:moveTo>
                  <a:lnTo>
                    <a:pt x="663111" y="0"/>
                  </a:lnTo>
                  <a:lnTo>
                    <a:pt x="663111" y="373829"/>
                  </a:lnTo>
                  <a:lnTo>
                    <a:pt x="0" y="373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 rot="345221" flipH="1">
              <a:off x="8695866" y="2966036"/>
              <a:ext cx="2170049" cy="3362598"/>
            </a:xfrm>
            <a:custGeom>
              <a:avLst/>
              <a:gdLst/>
              <a:ahLst/>
              <a:cxnLst/>
              <a:rect l="l" t="t" r="r" b="b"/>
              <a:pathLst>
                <a:path w="2170049" h="3362598">
                  <a:moveTo>
                    <a:pt x="2170049" y="0"/>
                  </a:moveTo>
                  <a:lnTo>
                    <a:pt x="0" y="0"/>
                  </a:lnTo>
                  <a:lnTo>
                    <a:pt x="0" y="3362598"/>
                  </a:lnTo>
                  <a:lnTo>
                    <a:pt x="2170049" y="3362598"/>
                  </a:lnTo>
                  <a:lnTo>
                    <a:pt x="2170049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718443" y="130852"/>
              <a:ext cx="4915103" cy="671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000000"/>
                  </a:solidFill>
                  <a:latin typeface="Canva Sans Bold"/>
                </a:rPr>
                <a:t>Wave attenuation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-81484" y="3832033"/>
              <a:ext cx="4797849" cy="1389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FFFFFF"/>
                  </a:solidFill>
                  <a:latin typeface="Canva Sans Bold"/>
                </a:rPr>
                <a:t>Wave</a:t>
              </a:r>
            </a:p>
            <a:p>
              <a:pPr algn="ctr">
                <a:lnSpc>
                  <a:spcPts val="4212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FFFFFF"/>
                  </a:solidFill>
                  <a:latin typeface="Canva Sans Bold"/>
                </a:rPr>
                <a:t> propagation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9100" y="6443702"/>
              <a:ext cx="2210567" cy="671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12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FFFFFF"/>
                  </a:solidFill>
                  <a:latin typeface="Canva Sans Bold"/>
                </a:rPr>
                <a:t>Offshore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4879357" y="524710"/>
              <a:ext cx="3976242" cy="1084430"/>
            </a:xfrm>
            <a:custGeom>
              <a:avLst/>
              <a:gdLst/>
              <a:ahLst/>
              <a:cxnLst/>
              <a:rect l="l" t="t" r="r" b="b"/>
              <a:pathLst>
                <a:path w="3976242" h="1084430">
                  <a:moveTo>
                    <a:pt x="0" y="0"/>
                  </a:moveTo>
                  <a:lnTo>
                    <a:pt x="3976241" y="0"/>
                  </a:lnTo>
                  <a:lnTo>
                    <a:pt x="3976241" y="1084430"/>
                  </a:lnTo>
                  <a:lnTo>
                    <a:pt x="0" y="1084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4835171" y="1300076"/>
              <a:ext cx="3976242" cy="1084430"/>
            </a:xfrm>
            <a:custGeom>
              <a:avLst/>
              <a:gdLst/>
              <a:ahLst/>
              <a:cxnLst/>
              <a:rect l="l" t="t" r="r" b="b"/>
              <a:pathLst>
                <a:path w="3976242" h="1084430">
                  <a:moveTo>
                    <a:pt x="0" y="0"/>
                  </a:moveTo>
                  <a:lnTo>
                    <a:pt x="3976242" y="0"/>
                  </a:lnTo>
                  <a:lnTo>
                    <a:pt x="3976242" y="1084430"/>
                  </a:lnTo>
                  <a:lnTo>
                    <a:pt x="0" y="1084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6240825" y="6044046"/>
              <a:ext cx="1037095" cy="584544"/>
            </a:xfrm>
            <a:custGeom>
              <a:avLst/>
              <a:gdLst/>
              <a:ahLst/>
              <a:cxnLst/>
              <a:rect l="l" t="t" r="r" b="b"/>
              <a:pathLst>
                <a:path w="1037095" h="584544">
                  <a:moveTo>
                    <a:pt x="0" y="0"/>
                  </a:moveTo>
                  <a:lnTo>
                    <a:pt x="1037094" y="0"/>
                  </a:lnTo>
                  <a:lnTo>
                    <a:pt x="1037094" y="584545"/>
                  </a:lnTo>
                  <a:lnTo>
                    <a:pt x="0" y="584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8670047" y="1964231"/>
              <a:ext cx="2321824" cy="3930257"/>
            </a:xfrm>
            <a:custGeom>
              <a:avLst/>
              <a:gdLst/>
              <a:ahLst/>
              <a:cxnLst/>
              <a:rect l="l" t="t" r="r" b="b"/>
              <a:pathLst>
                <a:path w="2321824" h="3930257">
                  <a:moveTo>
                    <a:pt x="0" y="0"/>
                  </a:moveTo>
                  <a:lnTo>
                    <a:pt x="2321824" y="0"/>
                  </a:lnTo>
                  <a:lnTo>
                    <a:pt x="2321824" y="3930257"/>
                  </a:lnTo>
                  <a:lnTo>
                    <a:pt x="0" y="3930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7277919" y="5654344"/>
              <a:ext cx="1037095" cy="584544"/>
            </a:xfrm>
            <a:custGeom>
              <a:avLst/>
              <a:gdLst/>
              <a:ahLst/>
              <a:cxnLst/>
              <a:rect l="l" t="t" r="r" b="b"/>
              <a:pathLst>
                <a:path w="1037095" h="584544">
                  <a:moveTo>
                    <a:pt x="0" y="0"/>
                  </a:moveTo>
                  <a:lnTo>
                    <a:pt x="1037095" y="0"/>
                  </a:lnTo>
                  <a:lnTo>
                    <a:pt x="1037095" y="584544"/>
                  </a:lnTo>
                  <a:lnTo>
                    <a:pt x="0" y="58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5634691" y="5682703"/>
              <a:ext cx="1037095" cy="584544"/>
            </a:xfrm>
            <a:custGeom>
              <a:avLst/>
              <a:gdLst/>
              <a:ahLst/>
              <a:cxnLst/>
              <a:rect l="l" t="t" r="r" b="b"/>
              <a:pathLst>
                <a:path w="1037095" h="584544">
                  <a:moveTo>
                    <a:pt x="0" y="0"/>
                  </a:moveTo>
                  <a:lnTo>
                    <a:pt x="1037095" y="0"/>
                  </a:lnTo>
                  <a:lnTo>
                    <a:pt x="1037095" y="584544"/>
                  </a:lnTo>
                  <a:lnTo>
                    <a:pt x="0" y="58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4527626" y="3802140"/>
              <a:ext cx="1705342" cy="2886710"/>
            </a:xfrm>
            <a:custGeom>
              <a:avLst/>
              <a:gdLst/>
              <a:ahLst/>
              <a:cxnLst/>
              <a:rect l="l" t="t" r="r" b="b"/>
              <a:pathLst>
                <a:path w="1705342" h="2886710">
                  <a:moveTo>
                    <a:pt x="0" y="0"/>
                  </a:moveTo>
                  <a:lnTo>
                    <a:pt x="1705342" y="0"/>
                  </a:lnTo>
                  <a:lnTo>
                    <a:pt x="1705342" y="2886710"/>
                  </a:lnTo>
                  <a:lnTo>
                    <a:pt x="0" y="2886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7631290" y="3570220"/>
              <a:ext cx="1095452" cy="3487074"/>
            </a:xfrm>
            <a:custGeom>
              <a:avLst/>
              <a:gdLst/>
              <a:ahLst/>
              <a:cxnLst/>
              <a:rect l="l" t="t" r="r" b="b"/>
              <a:pathLst>
                <a:path w="1095452" h="3487074">
                  <a:moveTo>
                    <a:pt x="0" y="0"/>
                  </a:moveTo>
                  <a:lnTo>
                    <a:pt x="1095452" y="0"/>
                  </a:lnTo>
                  <a:lnTo>
                    <a:pt x="1095452" y="3487074"/>
                  </a:lnTo>
                  <a:lnTo>
                    <a:pt x="0" y="3487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3565870" y="5594411"/>
              <a:ext cx="1131181" cy="1023739"/>
            </a:xfrm>
            <a:custGeom>
              <a:avLst/>
              <a:gdLst/>
              <a:ahLst/>
              <a:cxnLst/>
              <a:rect l="l" t="t" r="r" b="b"/>
              <a:pathLst>
                <a:path w="1131181" h="1023739">
                  <a:moveTo>
                    <a:pt x="0" y="0"/>
                  </a:moveTo>
                  <a:lnTo>
                    <a:pt x="1131181" y="0"/>
                  </a:lnTo>
                  <a:lnTo>
                    <a:pt x="1131181" y="1023740"/>
                  </a:lnTo>
                  <a:lnTo>
                    <a:pt x="0" y="1023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AutoShape 68"/>
            <p:cNvSpPr/>
            <p:nvPr/>
          </p:nvSpPr>
          <p:spPr>
            <a:xfrm flipV="1">
              <a:off x="4147678" y="1398254"/>
              <a:ext cx="15680" cy="4326324"/>
            </a:xfrm>
            <a:prstGeom prst="line">
              <a:avLst/>
            </a:prstGeom>
            <a:ln w="1763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9"/>
            <p:cNvSpPr/>
            <p:nvPr/>
          </p:nvSpPr>
          <p:spPr>
            <a:xfrm rot="-2700000">
              <a:off x="3929502" y="892958"/>
              <a:ext cx="467712" cy="463460"/>
            </a:xfrm>
            <a:custGeom>
              <a:avLst/>
              <a:gdLst/>
              <a:ahLst/>
              <a:cxnLst/>
              <a:rect l="l" t="t" r="r" b="b"/>
              <a:pathLst>
                <a:path w="467712" h="463460">
                  <a:moveTo>
                    <a:pt x="0" y="0"/>
                  </a:moveTo>
                  <a:lnTo>
                    <a:pt x="467712" y="0"/>
                  </a:lnTo>
                  <a:lnTo>
                    <a:pt x="467712" y="463460"/>
                  </a:lnTo>
                  <a:lnTo>
                    <a:pt x="0" y="463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4084322" y="883195"/>
              <a:ext cx="158071" cy="42043"/>
              <a:chOff x="0" y="0"/>
              <a:chExt cx="93792" cy="24946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6572" tIns="16572" rIns="16572" bIns="16572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 rot="-5400000">
              <a:off x="3960242" y="1116337"/>
              <a:ext cx="406231" cy="93986"/>
              <a:chOff x="0" y="0"/>
              <a:chExt cx="241038" cy="5576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6572" tIns="16572" rIns="16572" bIns="16572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6" name="Freeform 76"/>
            <p:cNvSpPr/>
            <p:nvPr/>
          </p:nvSpPr>
          <p:spPr>
            <a:xfrm>
              <a:off x="5145526" y="6208173"/>
              <a:ext cx="1450281" cy="817596"/>
            </a:xfrm>
            <a:custGeom>
              <a:avLst/>
              <a:gdLst/>
              <a:ahLst/>
              <a:cxnLst/>
              <a:rect l="l" t="t" r="r" b="b"/>
              <a:pathLst>
                <a:path w="1450281" h="817596">
                  <a:moveTo>
                    <a:pt x="0" y="0"/>
                  </a:moveTo>
                  <a:lnTo>
                    <a:pt x="1450282" y="0"/>
                  </a:lnTo>
                  <a:lnTo>
                    <a:pt x="1450282" y="817596"/>
                  </a:lnTo>
                  <a:lnTo>
                    <a:pt x="0" y="817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4655669" y="3306945"/>
              <a:ext cx="2348901" cy="3976092"/>
            </a:xfrm>
            <a:custGeom>
              <a:avLst/>
              <a:gdLst/>
              <a:ahLst/>
              <a:cxnLst/>
              <a:rect l="l" t="t" r="r" b="b"/>
              <a:pathLst>
                <a:path w="2348901" h="3976092">
                  <a:moveTo>
                    <a:pt x="0" y="0"/>
                  </a:moveTo>
                  <a:lnTo>
                    <a:pt x="2348901" y="0"/>
                  </a:lnTo>
                  <a:lnTo>
                    <a:pt x="2348901" y="3976092"/>
                  </a:lnTo>
                  <a:lnTo>
                    <a:pt x="0" y="3976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5661604" y="3835016"/>
              <a:ext cx="1095452" cy="3487074"/>
            </a:xfrm>
            <a:custGeom>
              <a:avLst/>
              <a:gdLst/>
              <a:ahLst/>
              <a:cxnLst/>
              <a:rect l="l" t="t" r="r" b="b"/>
              <a:pathLst>
                <a:path w="1095452" h="3487074">
                  <a:moveTo>
                    <a:pt x="0" y="0"/>
                  </a:moveTo>
                  <a:lnTo>
                    <a:pt x="1095451" y="0"/>
                  </a:lnTo>
                  <a:lnTo>
                    <a:pt x="1095451" y="3487074"/>
                  </a:lnTo>
                  <a:lnTo>
                    <a:pt x="0" y="3487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2685550" y="936699"/>
              <a:ext cx="645946" cy="672441"/>
            </a:xfrm>
            <a:custGeom>
              <a:avLst/>
              <a:gdLst/>
              <a:ahLst/>
              <a:cxnLst/>
              <a:rect l="l" t="t" r="r" b="b"/>
              <a:pathLst>
                <a:path w="645946" h="672441">
                  <a:moveTo>
                    <a:pt x="0" y="0"/>
                  </a:moveTo>
                  <a:lnTo>
                    <a:pt x="645946" y="0"/>
                  </a:lnTo>
                  <a:lnTo>
                    <a:pt x="645946" y="672441"/>
                  </a:lnTo>
                  <a:lnTo>
                    <a:pt x="0" y="672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2817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1474367" y="4102418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2"/>
                  </a:lnTo>
                  <a:lnTo>
                    <a:pt x="0" y="4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10771261" y="4863034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8" y="0"/>
                  </a:lnTo>
                  <a:lnTo>
                    <a:pt x="834098" y="470222"/>
                  </a:lnTo>
                  <a:lnTo>
                    <a:pt x="0" y="47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11586777" y="4572640"/>
              <a:ext cx="834097" cy="470222"/>
            </a:xfrm>
            <a:custGeom>
              <a:avLst/>
              <a:gdLst/>
              <a:ahLst/>
              <a:cxnLst/>
              <a:rect l="l" t="t" r="r" b="b"/>
              <a:pathLst>
                <a:path w="834097" h="470222">
                  <a:moveTo>
                    <a:pt x="0" y="0"/>
                  </a:moveTo>
                  <a:lnTo>
                    <a:pt x="834097" y="0"/>
                  </a:lnTo>
                  <a:lnTo>
                    <a:pt x="834097" y="470223"/>
                  </a:lnTo>
                  <a:lnTo>
                    <a:pt x="0" y="470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3327999" y="936699"/>
              <a:ext cx="416424" cy="672441"/>
            </a:xfrm>
            <a:custGeom>
              <a:avLst/>
              <a:gdLst/>
              <a:ahLst/>
              <a:cxnLst/>
              <a:rect l="l" t="t" r="r" b="b"/>
              <a:pathLst>
                <a:path w="416424" h="672441">
                  <a:moveTo>
                    <a:pt x="0" y="0"/>
                  </a:moveTo>
                  <a:lnTo>
                    <a:pt x="416424" y="0"/>
                  </a:lnTo>
                  <a:lnTo>
                    <a:pt x="416424" y="672441"/>
                  </a:lnTo>
                  <a:lnTo>
                    <a:pt x="0" y="672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49209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12610854" y="1733533"/>
              <a:ext cx="645946" cy="672441"/>
            </a:xfrm>
            <a:custGeom>
              <a:avLst/>
              <a:gdLst/>
              <a:ahLst/>
              <a:cxnLst/>
              <a:rect l="l" t="t" r="r" b="b"/>
              <a:pathLst>
                <a:path w="645946" h="672441">
                  <a:moveTo>
                    <a:pt x="0" y="0"/>
                  </a:moveTo>
                  <a:lnTo>
                    <a:pt x="645946" y="0"/>
                  </a:lnTo>
                  <a:lnTo>
                    <a:pt x="645946" y="672441"/>
                  </a:lnTo>
                  <a:lnTo>
                    <a:pt x="0" y="672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2817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3256800" y="1733533"/>
              <a:ext cx="419063" cy="672441"/>
            </a:xfrm>
            <a:custGeom>
              <a:avLst/>
              <a:gdLst/>
              <a:ahLst/>
              <a:cxnLst/>
              <a:rect l="l" t="t" r="r" b="b"/>
              <a:pathLst>
                <a:path w="419063" h="672441">
                  <a:moveTo>
                    <a:pt x="0" y="0"/>
                  </a:moveTo>
                  <a:lnTo>
                    <a:pt x="419063" y="0"/>
                  </a:lnTo>
                  <a:lnTo>
                    <a:pt x="419063" y="672441"/>
                  </a:lnTo>
                  <a:lnTo>
                    <a:pt x="0" y="672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48836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11731759" y="4903731"/>
              <a:ext cx="1100641" cy="620487"/>
            </a:xfrm>
            <a:custGeom>
              <a:avLst/>
              <a:gdLst/>
              <a:ahLst/>
              <a:cxnLst/>
              <a:rect l="l" t="t" r="r" b="b"/>
              <a:pathLst>
                <a:path w="1100641" h="620487">
                  <a:moveTo>
                    <a:pt x="0" y="0"/>
                  </a:moveTo>
                  <a:lnTo>
                    <a:pt x="1100641" y="0"/>
                  </a:lnTo>
                  <a:lnTo>
                    <a:pt x="1100641" y="620486"/>
                  </a:lnTo>
                  <a:lnTo>
                    <a:pt x="0" y="62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11213784" y="5294991"/>
              <a:ext cx="1100641" cy="620487"/>
            </a:xfrm>
            <a:custGeom>
              <a:avLst/>
              <a:gdLst/>
              <a:ahLst/>
              <a:cxnLst/>
              <a:rect l="l" t="t" r="r" b="b"/>
              <a:pathLst>
                <a:path w="1100641" h="620487">
                  <a:moveTo>
                    <a:pt x="0" y="0"/>
                  </a:moveTo>
                  <a:lnTo>
                    <a:pt x="1100642" y="0"/>
                  </a:lnTo>
                  <a:lnTo>
                    <a:pt x="1100642" y="620487"/>
                  </a:lnTo>
                  <a:lnTo>
                    <a:pt x="0" y="620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8"/>
            <p:cNvSpPr/>
            <p:nvPr/>
          </p:nvSpPr>
          <p:spPr>
            <a:xfrm rot="345221" flipH="1">
              <a:off x="10079450" y="2562419"/>
              <a:ext cx="2384342" cy="3694656"/>
            </a:xfrm>
            <a:custGeom>
              <a:avLst/>
              <a:gdLst/>
              <a:ahLst/>
              <a:cxnLst/>
              <a:rect l="l" t="t" r="r" b="b"/>
              <a:pathLst>
                <a:path w="2384342" h="3694656">
                  <a:moveTo>
                    <a:pt x="2384342" y="0"/>
                  </a:moveTo>
                  <a:lnTo>
                    <a:pt x="0" y="0"/>
                  </a:lnTo>
                  <a:lnTo>
                    <a:pt x="0" y="3694656"/>
                  </a:lnTo>
                  <a:lnTo>
                    <a:pt x="2384342" y="3694656"/>
                  </a:lnTo>
                  <a:lnTo>
                    <a:pt x="2384342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12769037" y="4662004"/>
              <a:ext cx="893189" cy="808352"/>
            </a:xfrm>
            <a:custGeom>
              <a:avLst/>
              <a:gdLst/>
              <a:ahLst/>
              <a:cxnLst/>
              <a:rect l="l" t="t" r="r" b="b"/>
              <a:pathLst>
                <a:path w="893189" h="808352">
                  <a:moveTo>
                    <a:pt x="0" y="0"/>
                  </a:moveTo>
                  <a:lnTo>
                    <a:pt x="893189" y="0"/>
                  </a:lnTo>
                  <a:lnTo>
                    <a:pt x="893189" y="808352"/>
                  </a:lnTo>
                  <a:lnTo>
                    <a:pt x="0" y="808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AutoShape 90"/>
            <p:cNvSpPr/>
            <p:nvPr/>
          </p:nvSpPr>
          <p:spPr>
            <a:xfrm flipV="1">
              <a:off x="13228437" y="1348686"/>
              <a:ext cx="12381" cy="3416098"/>
            </a:xfrm>
            <a:prstGeom prst="line">
              <a:avLst/>
            </a:prstGeom>
            <a:ln w="1763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1"/>
            <p:cNvSpPr/>
            <p:nvPr/>
          </p:nvSpPr>
          <p:spPr>
            <a:xfrm rot="-2700000">
              <a:off x="13056164" y="949701"/>
              <a:ext cx="369309" cy="365951"/>
            </a:xfrm>
            <a:custGeom>
              <a:avLst/>
              <a:gdLst/>
              <a:ahLst/>
              <a:cxnLst/>
              <a:rect l="l" t="t" r="r" b="b"/>
              <a:pathLst>
                <a:path w="369309" h="365951">
                  <a:moveTo>
                    <a:pt x="0" y="0"/>
                  </a:moveTo>
                  <a:lnTo>
                    <a:pt x="369308" y="0"/>
                  </a:lnTo>
                  <a:lnTo>
                    <a:pt x="369308" y="365952"/>
                  </a:lnTo>
                  <a:lnTo>
                    <a:pt x="0" y="365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3178411" y="941992"/>
              <a:ext cx="124814" cy="33197"/>
              <a:chOff x="0" y="0"/>
              <a:chExt cx="93792" cy="2494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3085" tIns="13085" rIns="13085" bIns="13085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 rot="-5400000">
              <a:off x="13080437" y="1126083"/>
              <a:ext cx="320763" cy="74212"/>
              <a:chOff x="0" y="0"/>
              <a:chExt cx="241038" cy="55767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3085" tIns="13085" rIns="13085" bIns="13085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8" name="Group 98"/>
          <p:cNvGrpSpPr/>
          <p:nvPr/>
        </p:nvGrpSpPr>
        <p:grpSpPr>
          <a:xfrm>
            <a:off x="14389305" y="3088041"/>
            <a:ext cx="469852" cy="5951228"/>
            <a:chOff x="0" y="0"/>
            <a:chExt cx="123747" cy="1567402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23747" cy="1567402"/>
            </a:xfrm>
            <a:custGeom>
              <a:avLst/>
              <a:gdLst/>
              <a:ahLst/>
              <a:cxnLst/>
              <a:rect l="l" t="t" r="r" b="b"/>
              <a:pathLst>
                <a:path w="123747" h="1567402">
                  <a:moveTo>
                    <a:pt x="61874" y="0"/>
                  </a:moveTo>
                  <a:lnTo>
                    <a:pt x="61874" y="0"/>
                  </a:lnTo>
                  <a:cubicBezTo>
                    <a:pt x="78283" y="0"/>
                    <a:pt x="94021" y="6519"/>
                    <a:pt x="105625" y="18122"/>
                  </a:cubicBezTo>
                  <a:cubicBezTo>
                    <a:pt x="117228" y="29726"/>
                    <a:pt x="123747" y="45464"/>
                    <a:pt x="123747" y="61874"/>
                  </a:cubicBezTo>
                  <a:lnTo>
                    <a:pt x="123747" y="1505528"/>
                  </a:lnTo>
                  <a:cubicBezTo>
                    <a:pt x="123747" y="1521938"/>
                    <a:pt x="117228" y="1537676"/>
                    <a:pt x="105625" y="1549279"/>
                  </a:cubicBezTo>
                  <a:cubicBezTo>
                    <a:pt x="94021" y="1560883"/>
                    <a:pt x="78283" y="1567402"/>
                    <a:pt x="61874" y="1567402"/>
                  </a:cubicBezTo>
                  <a:lnTo>
                    <a:pt x="61874" y="1567402"/>
                  </a:lnTo>
                  <a:cubicBezTo>
                    <a:pt x="45464" y="1567402"/>
                    <a:pt x="29726" y="1560883"/>
                    <a:pt x="18122" y="1549279"/>
                  </a:cubicBezTo>
                  <a:cubicBezTo>
                    <a:pt x="6519" y="1537676"/>
                    <a:pt x="0" y="1521938"/>
                    <a:pt x="0" y="1505528"/>
                  </a:cubicBezTo>
                  <a:lnTo>
                    <a:pt x="0" y="61874"/>
                  </a:lnTo>
                  <a:cubicBezTo>
                    <a:pt x="0" y="45464"/>
                    <a:pt x="6519" y="29726"/>
                    <a:pt x="18122" y="18122"/>
                  </a:cubicBezTo>
                  <a:cubicBezTo>
                    <a:pt x="29726" y="6519"/>
                    <a:pt x="45464" y="0"/>
                    <a:pt x="61874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0" y="-38100"/>
              <a:ext cx="123747" cy="1605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46088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68483" y="3645635"/>
            <a:ext cx="13435856" cy="1497865"/>
            <a:chOff x="0" y="0"/>
            <a:chExt cx="3538662" cy="394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38662" cy="394499"/>
            </a:xfrm>
            <a:custGeom>
              <a:avLst/>
              <a:gdLst/>
              <a:ahLst/>
              <a:cxnLst/>
              <a:rect l="l" t="t" r="r" b="b"/>
              <a:pathLst>
                <a:path w="3538662" h="394499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65113"/>
                  </a:lnTo>
                  <a:cubicBezTo>
                    <a:pt x="3538662" y="372906"/>
                    <a:pt x="3535566" y="380381"/>
                    <a:pt x="3530055" y="385892"/>
                  </a:cubicBezTo>
                  <a:cubicBezTo>
                    <a:pt x="3524543" y="391403"/>
                    <a:pt x="3517069" y="394499"/>
                    <a:pt x="3509275" y="394499"/>
                  </a:cubicBezTo>
                  <a:lnTo>
                    <a:pt x="29387" y="394499"/>
                  </a:lnTo>
                  <a:cubicBezTo>
                    <a:pt x="21593" y="394499"/>
                    <a:pt x="14118" y="391403"/>
                    <a:pt x="8607" y="385892"/>
                  </a:cubicBezTo>
                  <a:cubicBezTo>
                    <a:pt x="3096" y="380381"/>
                    <a:pt x="0" y="372906"/>
                    <a:pt x="0" y="365113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38662" cy="432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68483" y="5420784"/>
            <a:ext cx="13435856" cy="1375913"/>
            <a:chOff x="0" y="0"/>
            <a:chExt cx="3538662" cy="3623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38662" cy="362380"/>
            </a:xfrm>
            <a:custGeom>
              <a:avLst/>
              <a:gdLst/>
              <a:ahLst/>
              <a:cxnLst/>
              <a:rect l="l" t="t" r="r" b="b"/>
              <a:pathLst>
                <a:path w="3538662" h="362380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32994"/>
                  </a:lnTo>
                  <a:cubicBezTo>
                    <a:pt x="3538662" y="340787"/>
                    <a:pt x="3535566" y="348262"/>
                    <a:pt x="3530055" y="353773"/>
                  </a:cubicBezTo>
                  <a:cubicBezTo>
                    <a:pt x="3524543" y="359284"/>
                    <a:pt x="3517069" y="362380"/>
                    <a:pt x="3509275" y="362380"/>
                  </a:cubicBezTo>
                  <a:lnTo>
                    <a:pt x="29387" y="362380"/>
                  </a:lnTo>
                  <a:cubicBezTo>
                    <a:pt x="21593" y="362380"/>
                    <a:pt x="14118" y="359284"/>
                    <a:pt x="8607" y="353773"/>
                  </a:cubicBezTo>
                  <a:cubicBezTo>
                    <a:pt x="3096" y="348262"/>
                    <a:pt x="0" y="340787"/>
                    <a:pt x="0" y="332994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38662" cy="400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68483" y="7148110"/>
            <a:ext cx="13435856" cy="1345459"/>
            <a:chOff x="0" y="0"/>
            <a:chExt cx="3538662" cy="354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38662" cy="354360"/>
            </a:xfrm>
            <a:custGeom>
              <a:avLst/>
              <a:gdLst/>
              <a:ahLst/>
              <a:cxnLst/>
              <a:rect l="l" t="t" r="r" b="b"/>
              <a:pathLst>
                <a:path w="3538662" h="354360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24973"/>
                  </a:lnTo>
                  <a:cubicBezTo>
                    <a:pt x="3538662" y="332767"/>
                    <a:pt x="3535566" y="340241"/>
                    <a:pt x="3530055" y="345752"/>
                  </a:cubicBezTo>
                  <a:cubicBezTo>
                    <a:pt x="3524543" y="351264"/>
                    <a:pt x="3517069" y="354360"/>
                    <a:pt x="3509275" y="354360"/>
                  </a:cubicBezTo>
                  <a:lnTo>
                    <a:pt x="29387" y="354360"/>
                  </a:lnTo>
                  <a:cubicBezTo>
                    <a:pt x="21593" y="354360"/>
                    <a:pt x="14118" y="351264"/>
                    <a:pt x="8607" y="345752"/>
                  </a:cubicBezTo>
                  <a:cubicBezTo>
                    <a:pt x="3096" y="340241"/>
                    <a:pt x="0" y="332767"/>
                    <a:pt x="0" y="324973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38662" cy="392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41330" y="5070745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2"/>
                </a:lnTo>
                <a:lnTo>
                  <a:pt x="0" y="2075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2001863" y="3376745"/>
            <a:ext cx="650355" cy="1766755"/>
          </a:xfrm>
          <a:custGeom>
            <a:avLst/>
            <a:gdLst/>
            <a:ahLst/>
            <a:cxnLst/>
            <a:rect l="l" t="t" r="r" b="b"/>
            <a:pathLst>
              <a:path w="650355" h="1766755">
                <a:moveTo>
                  <a:pt x="0" y="0"/>
                </a:moveTo>
                <a:lnTo>
                  <a:pt x="650355" y="0"/>
                </a:lnTo>
                <a:lnTo>
                  <a:pt x="650355" y="1766755"/>
                </a:lnTo>
                <a:lnTo>
                  <a:pt x="0" y="1766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1499801" y="1740078"/>
            <a:ext cx="14888857" cy="75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 Bold"/>
              </a:rPr>
              <a:t>Aims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8828" y="3771070"/>
            <a:ext cx="12695166" cy="118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Test feasibility of using a low-cost device called a ‘mini buoy’ to determine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wave attenuation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provided by kelp forests.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38828" y="5485243"/>
            <a:ext cx="12695166" cy="118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Determine the amount of wave energy attenuated based on the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areal extent, density, and morphology of kelp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.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47339" y="7196748"/>
            <a:ext cx="12686655" cy="118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Investigate the development of novel techniques for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 restoring kelp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on exposed coastlines. 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703401" y="7248197"/>
            <a:ext cx="1212413" cy="1179196"/>
          </a:xfrm>
          <a:custGeom>
            <a:avLst/>
            <a:gdLst/>
            <a:ahLst/>
            <a:cxnLst/>
            <a:rect l="l" t="t" r="r" b="b"/>
            <a:pathLst>
              <a:path w="1212413" h="1179196">
                <a:moveTo>
                  <a:pt x="0" y="0"/>
                </a:moveTo>
                <a:lnTo>
                  <a:pt x="1212412" y="0"/>
                </a:lnTo>
                <a:lnTo>
                  <a:pt x="1212412" y="1179196"/>
                </a:lnTo>
                <a:lnTo>
                  <a:pt x="0" y="117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8414507" y="9363119"/>
            <a:ext cx="153213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Balke et al.,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4621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79694" y="7651804"/>
            <a:ext cx="2827687" cy="988590"/>
            <a:chOff x="0" y="0"/>
            <a:chExt cx="738373" cy="2581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8373" cy="258143"/>
            </a:xfrm>
            <a:custGeom>
              <a:avLst/>
              <a:gdLst/>
              <a:ahLst/>
              <a:cxnLst/>
              <a:rect l="l" t="t" r="r" b="b"/>
              <a:pathLst>
                <a:path w="738373" h="258143">
                  <a:moveTo>
                    <a:pt x="0" y="0"/>
                  </a:moveTo>
                  <a:lnTo>
                    <a:pt x="738373" y="0"/>
                  </a:lnTo>
                  <a:lnTo>
                    <a:pt x="738373" y="258143"/>
                  </a:lnTo>
                  <a:lnTo>
                    <a:pt x="0" y="258143"/>
                  </a:ln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738373" cy="267668"/>
            </a:xfrm>
            <a:prstGeom prst="rect">
              <a:avLst/>
            </a:prstGeom>
          </p:spPr>
          <p:txBody>
            <a:bodyPr lIns="17318" tIns="17318" rIns="17318" bIns="17318" rtlCol="0" anchor="ctr"/>
            <a:lstStyle/>
            <a:p>
              <a:pPr algn="ctr">
                <a:lnSpc>
                  <a:spcPts val="109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25066" y="7651804"/>
            <a:ext cx="2827687" cy="988590"/>
            <a:chOff x="0" y="0"/>
            <a:chExt cx="738373" cy="2581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8373" cy="258143"/>
            </a:xfrm>
            <a:custGeom>
              <a:avLst/>
              <a:gdLst/>
              <a:ahLst/>
              <a:cxnLst/>
              <a:rect l="l" t="t" r="r" b="b"/>
              <a:pathLst>
                <a:path w="738373" h="258143">
                  <a:moveTo>
                    <a:pt x="0" y="0"/>
                  </a:moveTo>
                  <a:lnTo>
                    <a:pt x="738373" y="0"/>
                  </a:lnTo>
                  <a:lnTo>
                    <a:pt x="738373" y="258143"/>
                  </a:lnTo>
                  <a:lnTo>
                    <a:pt x="0" y="258143"/>
                  </a:ln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738373" cy="267668"/>
            </a:xfrm>
            <a:prstGeom prst="rect">
              <a:avLst/>
            </a:prstGeom>
          </p:spPr>
          <p:txBody>
            <a:bodyPr lIns="17318" tIns="17318" rIns="17318" bIns="17318" rtlCol="0" anchor="ctr"/>
            <a:lstStyle/>
            <a:p>
              <a:pPr algn="ctr">
                <a:lnSpc>
                  <a:spcPts val="109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303602" y="6483408"/>
            <a:ext cx="2024754" cy="1832439"/>
          </a:xfrm>
          <a:custGeom>
            <a:avLst/>
            <a:gdLst/>
            <a:ahLst/>
            <a:cxnLst/>
            <a:rect l="l" t="t" r="r" b="b"/>
            <a:pathLst>
              <a:path w="2024754" h="1832439">
                <a:moveTo>
                  <a:pt x="0" y="0"/>
                </a:moveTo>
                <a:lnTo>
                  <a:pt x="2024754" y="0"/>
                </a:lnTo>
                <a:lnTo>
                  <a:pt x="2024754" y="1832439"/>
                </a:lnTo>
                <a:lnTo>
                  <a:pt x="0" y="1832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 rot="-2909621">
            <a:off x="13039674" y="6453839"/>
            <a:ext cx="868660" cy="304492"/>
            <a:chOff x="0" y="0"/>
            <a:chExt cx="287954" cy="1009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7954" cy="100937"/>
            </a:xfrm>
            <a:custGeom>
              <a:avLst/>
              <a:gdLst/>
              <a:ahLst/>
              <a:cxnLst/>
              <a:rect l="l" t="t" r="r" b="b"/>
              <a:pathLst>
                <a:path w="287954" h="100937">
                  <a:moveTo>
                    <a:pt x="50468" y="0"/>
                  </a:moveTo>
                  <a:lnTo>
                    <a:pt x="237486" y="0"/>
                  </a:lnTo>
                  <a:cubicBezTo>
                    <a:pt x="265358" y="0"/>
                    <a:pt x="287954" y="22595"/>
                    <a:pt x="287954" y="50468"/>
                  </a:cubicBezTo>
                  <a:lnTo>
                    <a:pt x="287954" y="50468"/>
                  </a:lnTo>
                  <a:cubicBezTo>
                    <a:pt x="287954" y="78341"/>
                    <a:pt x="265358" y="100937"/>
                    <a:pt x="237486" y="100937"/>
                  </a:cubicBezTo>
                  <a:lnTo>
                    <a:pt x="50468" y="100937"/>
                  </a:lnTo>
                  <a:cubicBezTo>
                    <a:pt x="22595" y="100937"/>
                    <a:pt x="0" y="78341"/>
                    <a:pt x="0" y="50468"/>
                  </a:cubicBezTo>
                  <a:lnTo>
                    <a:pt x="0" y="50468"/>
                  </a:lnTo>
                  <a:cubicBezTo>
                    <a:pt x="0" y="22595"/>
                    <a:pt x="22595" y="0"/>
                    <a:pt x="50468" y="0"/>
                  </a:cubicBezTo>
                  <a:close/>
                </a:path>
              </a:pathLst>
            </a:custGeom>
            <a:solidFill>
              <a:srgbClr val="7ED957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87954" cy="110462"/>
            </a:xfrm>
            <a:prstGeom prst="rect">
              <a:avLst/>
            </a:prstGeom>
          </p:spPr>
          <p:txBody>
            <a:bodyPr lIns="27460" tIns="27460" rIns="27460" bIns="27460" rtlCol="0" anchor="ctr"/>
            <a:lstStyle/>
            <a:p>
              <a:pPr algn="ctr">
                <a:lnSpc>
                  <a:spcPts val="7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890345">
            <a:off x="14851080" y="6668057"/>
            <a:ext cx="687109" cy="365163"/>
            <a:chOff x="0" y="0"/>
            <a:chExt cx="227771" cy="1210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771" cy="121049"/>
            </a:xfrm>
            <a:custGeom>
              <a:avLst/>
              <a:gdLst/>
              <a:ahLst/>
              <a:cxnLst/>
              <a:rect l="l" t="t" r="r" b="b"/>
              <a:pathLst>
                <a:path w="227771" h="121049">
                  <a:moveTo>
                    <a:pt x="60524" y="0"/>
                  </a:moveTo>
                  <a:lnTo>
                    <a:pt x="167247" y="0"/>
                  </a:lnTo>
                  <a:cubicBezTo>
                    <a:pt x="183299" y="0"/>
                    <a:pt x="198693" y="6377"/>
                    <a:pt x="210044" y="17727"/>
                  </a:cubicBezTo>
                  <a:cubicBezTo>
                    <a:pt x="221395" y="29078"/>
                    <a:pt x="227771" y="44472"/>
                    <a:pt x="227771" y="60524"/>
                  </a:cubicBezTo>
                  <a:lnTo>
                    <a:pt x="227771" y="60524"/>
                  </a:lnTo>
                  <a:cubicBezTo>
                    <a:pt x="227771" y="93951"/>
                    <a:pt x="200673" y="121049"/>
                    <a:pt x="167247" y="121049"/>
                  </a:cubicBezTo>
                  <a:lnTo>
                    <a:pt x="60524" y="121049"/>
                  </a:lnTo>
                  <a:cubicBezTo>
                    <a:pt x="44472" y="121049"/>
                    <a:pt x="29078" y="114672"/>
                    <a:pt x="17727" y="103322"/>
                  </a:cubicBezTo>
                  <a:cubicBezTo>
                    <a:pt x="6377" y="91971"/>
                    <a:pt x="0" y="76576"/>
                    <a:pt x="0" y="60524"/>
                  </a:cubicBezTo>
                  <a:lnTo>
                    <a:pt x="0" y="60524"/>
                  </a:lnTo>
                  <a:cubicBezTo>
                    <a:pt x="0" y="44472"/>
                    <a:pt x="6377" y="29078"/>
                    <a:pt x="17727" y="17727"/>
                  </a:cubicBezTo>
                  <a:cubicBezTo>
                    <a:pt x="29078" y="6377"/>
                    <a:pt x="44472" y="0"/>
                    <a:pt x="60524" y="0"/>
                  </a:cubicBezTo>
                  <a:close/>
                </a:path>
              </a:pathLst>
            </a:custGeom>
            <a:solidFill>
              <a:srgbClr val="FF914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27771" cy="130574"/>
            </a:xfrm>
            <a:prstGeom prst="rect">
              <a:avLst/>
            </a:prstGeom>
          </p:spPr>
          <p:txBody>
            <a:bodyPr lIns="27460" tIns="27460" rIns="27460" bIns="27460" rtlCol="0" anchor="ctr"/>
            <a:lstStyle/>
            <a:p>
              <a:pPr algn="ctr">
                <a:lnSpc>
                  <a:spcPts val="70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1871694">
            <a:off x="12406110" y="6611631"/>
            <a:ext cx="736175" cy="207969"/>
          </a:xfrm>
          <a:custGeom>
            <a:avLst/>
            <a:gdLst/>
            <a:ahLst/>
            <a:cxnLst/>
            <a:rect l="l" t="t" r="r" b="b"/>
            <a:pathLst>
              <a:path w="736175" h="207969">
                <a:moveTo>
                  <a:pt x="0" y="0"/>
                </a:moveTo>
                <a:lnTo>
                  <a:pt x="736175" y="0"/>
                </a:lnTo>
                <a:lnTo>
                  <a:pt x="736175" y="207970"/>
                </a:lnTo>
                <a:lnTo>
                  <a:pt x="0" y="207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14381426" y="4513183"/>
            <a:ext cx="1588297" cy="138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  <a:spcBef>
                <a:spcPct val="0"/>
              </a:spcBef>
            </a:pPr>
            <a:r>
              <a:rPr lang="en-US" sz="1984">
                <a:solidFill>
                  <a:srgbClr val="013964"/>
                </a:solidFill>
                <a:latin typeface="Canva Sans Bold"/>
              </a:rPr>
              <a:t>Bottom Pressure Recording (BPR)</a:t>
            </a:r>
          </a:p>
        </p:txBody>
      </p:sp>
      <p:sp>
        <p:nvSpPr>
          <p:cNvPr id="23" name="Freeform 23"/>
          <p:cNvSpPr/>
          <p:nvPr/>
        </p:nvSpPr>
        <p:spPr>
          <a:xfrm rot="5877388" flipV="1">
            <a:off x="15273414" y="6127749"/>
            <a:ext cx="736175" cy="207969"/>
          </a:xfrm>
          <a:custGeom>
            <a:avLst/>
            <a:gdLst/>
            <a:ahLst/>
            <a:cxnLst/>
            <a:rect l="l" t="t" r="r" b="b"/>
            <a:pathLst>
              <a:path w="736175" h="207969">
                <a:moveTo>
                  <a:pt x="0" y="207969"/>
                </a:moveTo>
                <a:lnTo>
                  <a:pt x="736175" y="207969"/>
                </a:lnTo>
                <a:lnTo>
                  <a:pt x="736175" y="0"/>
                </a:lnTo>
                <a:lnTo>
                  <a:pt x="0" y="0"/>
                </a:lnTo>
                <a:lnTo>
                  <a:pt x="0" y="2079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1871694">
            <a:off x="12566789" y="7828175"/>
            <a:ext cx="736175" cy="207969"/>
          </a:xfrm>
          <a:custGeom>
            <a:avLst/>
            <a:gdLst/>
            <a:ahLst/>
            <a:cxnLst/>
            <a:rect l="l" t="t" r="r" b="b"/>
            <a:pathLst>
              <a:path w="736175" h="207969">
                <a:moveTo>
                  <a:pt x="0" y="0"/>
                </a:moveTo>
                <a:lnTo>
                  <a:pt x="736175" y="0"/>
                </a:lnTo>
                <a:lnTo>
                  <a:pt x="736175" y="207969"/>
                </a:lnTo>
                <a:lnTo>
                  <a:pt x="0" y="207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1318022" y="5362216"/>
            <a:ext cx="2430793" cy="103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  <a:spcBef>
                <a:spcPct val="0"/>
              </a:spcBef>
            </a:pPr>
            <a:r>
              <a:rPr lang="en-US" sz="1984">
                <a:solidFill>
                  <a:srgbClr val="013964"/>
                </a:solidFill>
                <a:latin typeface="Canva Sans Bold"/>
              </a:rPr>
              <a:t>Acoustic doppler current profiler (ADCP)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81182" y="6994140"/>
            <a:ext cx="1568126" cy="68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  <a:spcBef>
                <a:spcPct val="0"/>
              </a:spcBef>
            </a:pPr>
            <a:r>
              <a:rPr lang="en-US" sz="1984">
                <a:solidFill>
                  <a:srgbClr val="013964"/>
                </a:solidFill>
                <a:latin typeface="Canva Sans Bold"/>
              </a:rPr>
              <a:t>Weighted frame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86515" y="8268222"/>
            <a:ext cx="1490697" cy="38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  <a:spcBef>
                <a:spcPct val="0"/>
              </a:spcBef>
            </a:pPr>
            <a:r>
              <a:rPr lang="en-US" sz="2232">
                <a:solidFill>
                  <a:srgbClr val="FFFFFF"/>
                </a:solidFill>
                <a:latin typeface="Canva Sans Bold"/>
              </a:rPr>
              <a:t>Seafloor 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14312773" y="2399768"/>
            <a:ext cx="3206" cy="445080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-9093838">
            <a:off x="14569918" y="1940574"/>
            <a:ext cx="736175" cy="207969"/>
          </a:xfrm>
          <a:custGeom>
            <a:avLst/>
            <a:gdLst/>
            <a:ahLst/>
            <a:cxnLst/>
            <a:rect l="l" t="t" r="r" b="b"/>
            <a:pathLst>
              <a:path w="736175" h="207969">
                <a:moveTo>
                  <a:pt x="0" y="0"/>
                </a:moveTo>
                <a:lnTo>
                  <a:pt x="736175" y="0"/>
                </a:lnTo>
                <a:lnTo>
                  <a:pt x="736175" y="207970"/>
                </a:lnTo>
                <a:lnTo>
                  <a:pt x="0" y="207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13979238" y="2334609"/>
            <a:ext cx="2430793" cy="68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</a:pPr>
            <a:r>
              <a:rPr lang="en-US" sz="1984">
                <a:solidFill>
                  <a:srgbClr val="013964"/>
                </a:solidFill>
                <a:latin typeface="Canva Sans Bold"/>
              </a:rPr>
              <a:t>Mini</a:t>
            </a:r>
          </a:p>
          <a:p>
            <a:pPr algn="ctr">
              <a:lnSpc>
                <a:spcPts val="2778"/>
              </a:lnSpc>
              <a:spcBef>
                <a:spcPct val="0"/>
              </a:spcBef>
            </a:pPr>
            <a:r>
              <a:rPr lang="en-US" sz="1984">
                <a:solidFill>
                  <a:srgbClr val="013964"/>
                </a:solidFill>
                <a:latin typeface="Canva Sans Bold"/>
              </a:rPr>
              <a:t>buoy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4179886" y="1509146"/>
            <a:ext cx="272185" cy="72394"/>
            <a:chOff x="0" y="0"/>
            <a:chExt cx="93792" cy="2494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3792" cy="24946"/>
            </a:xfrm>
            <a:custGeom>
              <a:avLst/>
              <a:gdLst/>
              <a:ahLst/>
              <a:cxnLst/>
              <a:rect l="l" t="t" r="r" b="b"/>
              <a:pathLst>
                <a:path w="93792" h="24946">
                  <a:moveTo>
                    <a:pt x="0" y="0"/>
                  </a:moveTo>
                  <a:lnTo>
                    <a:pt x="93792" y="0"/>
                  </a:lnTo>
                  <a:lnTo>
                    <a:pt x="93792" y="24946"/>
                  </a:lnTo>
                  <a:lnTo>
                    <a:pt x="0" y="24946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93792" cy="24946"/>
            </a:xfrm>
            <a:prstGeom prst="rect">
              <a:avLst/>
            </a:prstGeom>
          </p:spPr>
          <p:txBody>
            <a:bodyPr lIns="8381" tIns="8381" rIns="8381" bIns="8381" rtlCol="0" anchor="ctr"/>
            <a:lstStyle/>
            <a:p>
              <a:pPr algn="ctr">
                <a:lnSpc>
                  <a:spcPts val="286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2700000">
            <a:off x="13913300" y="1525958"/>
            <a:ext cx="805358" cy="798036"/>
          </a:xfrm>
          <a:custGeom>
            <a:avLst/>
            <a:gdLst/>
            <a:ahLst/>
            <a:cxnLst/>
            <a:rect l="l" t="t" r="r" b="b"/>
            <a:pathLst>
              <a:path w="805358" h="798036">
                <a:moveTo>
                  <a:pt x="0" y="0"/>
                </a:moveTo>
                <a:lnTo>
                  <a:pt x="805358" y="0"/>
                </a:lnTo>
                <a:lnTo>
                  <a:pt x="805358" y="798036"/>
                </a:lnTo>
                <a:lnTo>
                  <a:pt x="0" y="7980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13966232" y="1910597"/>
            <a:ext cx="699493" cy="161836"/>
            <a:chOff x="0" y="0"/>
            <a:chExt cx="241038" cy="5576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1038" cy="55767"/>
            </a:xfrm>
            <a:custGeom>
              <a:avLst/>
              <a:gdLst/>
              <a:ahLst/>
              <a:cxnLst/>
              <a:rect l="l" t="t" r="r" b="b"/>
              <a:pathLst>
                <a:path w="241038" h="55767">
                  <a:moveTo>
                    <a:pt x="0" y="0"/>
                  </a:moveTo>
                  <a:lnTo>
                    <a:pt x="241038" y="0"/>
                  </a:lnTo>
                  <a:lnTo>
                    <a:pt x="241038" y="55767"/>
                  </a:lnTo>
                  <a:lnTo>
                    <a:pt x="0" y="55767"/>
                  </a:lnTo>
                  <a:close/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241038" cy="55767"/>
            </a:xfrm>
            <a:prstGeom prst="rect">
              <a:avLst/>
            </a:prstGeom>
          </p:spPr>
          <p:txBody>
            <a:bodyPr lIns="8381" tIns="8381" rIns="8381" bIns="8381" rtlCol="0" anchor="ctr"/>
            <a:lstStyle/>
            <a:p>
              <a:pPr algn="ctr">
                <a:lnSpc>
                  <a:spcPts val="2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685497" y="4159883"/>
            <a:ext cx="5865871" cy="2555733"/>
            <a:chOff x="0" y="0"/>
            <a:chExt cx="7821161" cy="3407645"/>
          </a:xfrm>
        </p:grpSpPr>
        <p:grpSp>
          <p:nvGrpSpPr>
            <p:cNvPr id="39" name="Group 39"/>
            <p:cNvGrpSpPr/>
            <p:nvPr/>
          </p:nvGrpSpPr>
          <p:grpSpPr>
            <a:xfrm>
              <a:off x="3233168" y="454012"/>
              <a:ext cx="818075" cy="217587"/>
              <a:chOff x="0" y="0"/>
              <a:chExt cx="93792" cy="2494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93792" cy="24946"/>
              </a:xfrm>
              <a:prstGeom prst="rect">
                <a:avLst/>
              </a:prstGeom>
            </p:spPr>
            <p:txBody>
              <a:bodyPr lIns="29923" tIns="29923" rIns="29923" bIns="29923" rtlCol="0" anchor="ctr"/>
              <a:lstStyle/>
              <a:p>
                <a:pPr algn="ctr">
                  <a:lnSpc>
                    <a:spcPts val="286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-2700000">
              <a:off x="2431920" y="504539"/>
              <a:ext cx="2420571" cy="2398566"/>
            </a:xfrm>
            <a:custGeom>
              <a:avLst/>
              <a:gdLst/>
              <a:ahLst/>
              <a:cxnLst/>
              <a:rect l="l" t="t" r="r" b="b"/>
              <a:pathLst>
                <a:path w="2420571" h="2398566">
                  <a:moveTo>
                    <a:pt x="0" y="0"/>
                  </a:moveTo>
                  <a:lnTo>
                    <a:pt x="2420571" y="0"/>
                  </a:lnTo>
                  <a:lnTo>
                    <a:pt x="2420571" y="2398566"/>
                  </a:lnTo>
                  <a:lnTo>
                    <a:pt x="0" y="2398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" name="Group 43"/>
            <p:cNvGrpSpPr/>
            <p:nvPr/>
          </p:nvGrpSpPr>
          <p:grpSpPr>
            <a:xfrm rot="-5400000">
              <a:off x="2591012" y="1660605"/>
              <a:ext cx="2102387" cy="486411"/>
              <a:chOff x="0" y="0"/>
              <a:chExt cx="241038" cy="5576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0"/>
                <a:ext cx="241038" cy="55767"/>
              </a:xfrm>
              <a:prstGeom prst="rect">
                <a:avLst/>
              </a:prstGeom>
            </p:spPr>
            <p:txBody>
              <a:bodyPr lIns="29923" tIns="29923" rIns="29923" bIns="29923" rtlCol="0" anchor="ctr"/>
              <a:lstStyle/>
              <a:p>
                <a:pPr algn="ctr">
                  <a:lnSpc>
                    <a:spcPts val="28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1843971" y="240185"/>
              <a:ext cx="1163321" cy="3167459"/>
            </a:xfrm>
            <a:custGeom>
              <a:avLst/>
              <a:gdLst/>
              <a:ahLst/>
              <a:cxnLst/>
              <a:rect l="l" t="t" r="r" b="b"/>
              <a:pathLst>
                <a:path w="1163321" h="3167459">
                  <a:moveTo>
                    <a:pt x="0" y="0"/>
                  </a:moveTo>
                  <a:lnTo>
                    <a:pt x="1163321" y="0"/>
                  </a:lnTo>
                  <a:lnTo>
                    <a:pt x="1163321" y="3167460"/>
                  </a:lnTo>
                  <a:lnTo>
                    <a:pt x="0" y="316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62150"/>
              <a:ext cx="1938383" cy="11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>
                  <a:solidFill>
                    <a:srgbClr val="013964"/>
                  </a:solidFill>
                  <a:latin typeface="Canva Sans Bold"/>
                </a:rPr>
                <a:t>Falcon tube</a:t>
              </a:r>
            </a:p>
          </p:txBody>
        </p:sp>
        <p:sp>
          <p:nvSpPr>
            <p:cNvPr id="48" name="AutoShape 48"/>
            <p:cNvSpPr/>
            <p:nvPr/>
          </p:nvSpPr>
          <p:spPr>
            <a:xfrm flipH="1" flipV="1">
              <a:off x="3899409" y="1848476"/>
              <a:ext cx="748211" cy="0"/>
            </a:xfrm>
            <a:prstGeom prst="line">
              <a:avLst/>
            </a:prstGeom>
            <a:ln w="11225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704566" y="1062150"/>
              <a:ext cx="3116595" cy="11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</a:pPr>
              <a:r>
                <a:rPr lang="en-US" sz="2525">
                  <a:solidFill>
                    <a:srgbClr val="013964"/>
                  </a:solidFill>
                  <a:latin typeface="Canva Sans Bold"/>
                </a:rPr>
                <a:t>Acceleration </a:t>
              </a:r>
            </a:p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>
                  <a:solidFill>
                    <a:srgbClr val="013964"/>
                  </a:solidFill>
                  <a:latin typeface="Canva Sans Bold"/>
                </a:rPr>
                <a:t>data logger</a:t>
              </a:r>
            </a:p>
          </p:txBody>
        </p:sp>
      </p:grpSp>
      <p:sp>
        <p:nvSpPr>
          <p:cNvPr id="50" name="AutoShape 50"/>
          <p:cNvSpPr/>
          <p:nvPr/>
        </p:nvSpPr>
        <p:spPr>
          <a:xfrm flipH="1">
            <a:off x="5618433" y="2618445"/>
            <a:ext cx="8245594" cy="1541438"/>
          </a:xfrm>
          <a:prstGeom prst="line">
            <a:avLst/>
          </a:prstGeom>
          <a:ln w="85725" cap="flat">
            <a:solidFill>
              <a:srgbClr val="01396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8404982" y="9229725"/>
            <a:ext cx="153213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Balke et al., 2021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21174" y="1736863"/>
            <a:ext cx="15102304" cy="75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 Bold"/>
              </a:rPr>
              <a:t>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4621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05741" y="1389977"/>
            <a:ext cx="13076517" cy="7507047"/>
            <a:chOff x="0" y="0"/>
            <a:chExt cx="17435356" cy="10009396"/>
          </a:xfrm>
        </p:grpSpPr>
        <p:sp>
          <p:nvSpPr>
            <p:cNvPr id="9" name="Freeform 9"/>
            <p:cNvSpPr/>
            <p:nvPr/>
          </p:nvSpPr>
          <p:spPr>
            <a:xfrm>
              <a:off x="74552" y="166148"/>
              <a:ext cx="17360804" cy="8665921"/>
            </a:xfrm>
            <a:custGeom>
              <a:avLst/>
              <a:gdLst/>
              <a:ahLst/>
              <a:cxnLst/>
              <a:rect l="l" t="t" r="r" b="b"/>
              <a:pathLst>
                <a:path w="17360804" h="8665921">
                  <a:moveTo>
                    <a:pt x="0" y="0"/>
                  </a:moveTo>
                  <a:lnTo>
                    <a:pt x="17360804" y="0"/>
                  </a:lnTo>
                  <a:lnTo>
                    <a:pt x="17360804" y="8665921"/>
                  </a:lnTo>
                  <a:lnTo>
                    <a:pt x="0" y="8665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78" t="-535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70" y="1115762"/>
              <a:ext cx="17418086" cy="8893634"/>
            </a:xfrm>
            <a:custGeom>
              <a:avLst/>
              <a:gdLst/>
              <a:ahLst/>
              <a:cxnLst/>
              <a:rect l="l" t="t" r="r" b="b"/>
              <a:pathLst>
                <a:path w="17418086" h="8893634">
                  <a:moveTo>
                    <a:pt x="0" y="0"/>
                  </a:moveTo>
                  <a:lnTo>
                    <a:pt x="17418086" y="0"/>
                  </a:lnTo>
                  <a:lnTo>
                    <a:pt x="17418086" y="8893633"/>
                  </a:lnTo>
                  <a:lnTo>
                    <a:pt x="0" y="8893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690" t="-200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7023" y="0"/>
              <a:ext cx="6200049" cy="2010299"/>
            </a:xfrm>
            <a:custGeom>
              <a:avLst/>
              <a:gdLst/>
              <a:ahLst/>
              <a:cxnLst/>
              <a:rect l="l" t="t" r="r" b="b"/>
              <a:pathLst>
                <a:path w="6200049" h="2010299">
                  <a:moveTo>
                    <a:pt x="0" y="0"/>
                  </a:moveTo>
                  <a:lnTo>
                    <a:pt x="6200049" y="0"/>
                  </a:lnTo>
                  <a:lnTo>
                    <a:pt x="6200049" y="2010299"/>
                  </a:lnTo>
                  <a:lnTo>
                    <a:pt x="0" y="2010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88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135141" y="752981"/>
              <a:ext cx="5015743" cy="1367930"/>
            </a:xfrm>
            <a:custGeom>
              <a:avLst/>
              <a:gdLst/>
              <a:ahLst/>
              <a:cxnLst/>
              <a:rect l="l" t="t" r="r" b="b"/>
              <a:pathLst>
                <a:path w="5015743" h="1367930">
                  <a:moveTo>
                    <a:pt x="0" y="0"/>
                  </a:moveTo>
                  <a:lnTo>
                    <a:pt x="5015743" y="0"/>
                  </a:lnTo>
                  <a:lnTo>
                    <a:pt x="5015743" y="1367930"/>
                  </a:lnTo>
                  <a:lnTo>
                    <a:pt x="0" y="1367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5411104"/>
              <a:ext cx="17418086" cy="4426051"/>
            </a:xfrm>
            <a:custGeom>
              <a:avLst/>
              <a:gdLst/>
              <a:ahLst/>
              <a:cxnLst/>
              <a:rect l="l" t="t" r="r" b="b"/>
              <a:pathLst>
                <a:path w="17418086" h="4426051">
                  <a:moveTo>
                    <a:pt x="0" y="0"/>
                  </a:moveTo>
                  <a:lnTo>
                    <a:pt x="17418086" y="0"/>
                  </a:lnTo>
                  <a:lnTo>
                    <a:pt x="17418086" y="4426051"/>
                  </a:lnTo>
                  <a:lnTo>
                    <a:pt x="0" y="4426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3014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9945288" y="5719949"/>
              <a:ext cx="5588475" cy="4059117"/>
            </a:xfrm>
            <a:custGeom>
              <a:avLst/>
              <a:gdLst/>
              <a:ahLst/>
              <a:cxnLst/>
              <a:rect l="l" t="t" r="r" b="b"/>
              <a:pathLst>
                <a:path w="5588475" h="4059117">
                  <a:moveTo>
                    <a:pt x="0" y="0"/>
                  </a:moveTo>
                  <a:lnTo>
                    <a:pt x="5588474" y="0"/>
                  </a:lnTo>
                  <a:lnTo>
                    <a:pt x="5588474" y="4059116"/>
                  </a:lnTo>
                  <a:lnTo>
                    <a:pt x="0" y="4059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69460" t="-38222" r="-3412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023825" y="4734965"/>
              <a:ext cx="4347957" cy="4167304"/>
            </a:xfrm>
            <a:custGeom>
              <a:avLst/>
              <a:gdLst/>
              <a:ahLst/>
              <a:cxnLst/>
              <a:rect l="l" t="t" r="r" b="b"/>
              <a:pathLst>
                <a:path w="4347957" h="4167304">
                  <a:moveTo>
                    <a:pt x="0" y="0"/>
                  </a:moveTo>
                  <a:lnTo>
                    <a:pt x="4347956" y="0"/>
                  </a:lnTo>
                  <a:lnTo>
                    <a:pt x="4347956" y="4167303"/>
                  </a:lnTo>
                  <a:lnTo>
                    <a:pt x="0" y="4167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23614" t="-38222" r="-769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425622" y="6016524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2"/>
                  </a:lnTo>
                  <a:lnTo>
                    <a:pt x="0" y="59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023825" y="5719949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3" y="0"/>
                  </a:lnTo>
                  <a:lnTo>
                    <a:pt x="1052153" y="593151"/>
                  </a:lnTo>
                  <a:lnTo>
                    <a:pt x="0" y="59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 rot="345221">
              <a:off x="12500015" y="1989793"/>
              <a:ext cx="3007676" cy="4660542"/>
            </a:xfrm>
            <a:custGeom>
              <a:avLst/>
              <a:gdLst/>
              <a:ahLst/>
              <a:cxnLst/>
              <a:rect l="l" t="t" r="r" b="b"/>
              <a:pathLst>
                <a:path w="3007676" h="4660542">
                  <a:moveTo>
                    <a:pt x="0" y="0"/>
                  </a:moveTo>
                  <a:lnTo>
                    <a:pt x="3007675" y="0"/>
                  </a:lnTo>
                  <a:lnTo>
                    <a:pt x="3007675" y="4660542"/>
                  </a:lnTo>
                  <a:lnTo>
                    <a:pt x="0" y="4660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254633" y="3339073"/>
              <a:ext cx="1083895" cy="3450286"/>
            </a:xfrm>
            <a:custGeom>
              <a:avLst/>
              <a:gdLst/>
              <a:ahLst/>
              <a:cxnLst/>
              <a:rect l="l" t="t" r="r" b="b"/>
              <a:pathLst>
                <a:path w="1083895" h="3450286">
                  <a:moveTo>
                    <a:pt x="0" y="0"/>
                  </a:moveTo>
                  <a:lnTo>
                    <a:pt x="1083894" y="0"/>
                  </a:lnTo>
                  <a:lnTo>
                    <a:pt x="1083894" y="3450285"/>
                  </a:lnTo>
                  <a:lnTo>
                    <a:pt x="0" y="3450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 rot="345221" flipH="1">
              <a:off x="13026092" y="2626333"/>
              <a:ext cx="3007676" cy="4660542"/>
            </a:xfrm>
            <a:custGeom>
              <a:avLst/>
              <a:gdLst/>
              <a:ahLst/>
              <a:cxnLst/>
              <a:rect l="l" t="t" r="r" b="b"/>
              <a:pathLst>
                <a:path w="3007676" h="4660542">
                  <a:moveTo>
                    <a:pt x="3007675" y="0"/>
                  </a:moveTo>
                  <a:lnTo>
                    <a:pt x="0" y="0"/>
                  </a:lnTo>
                  <a:lnTo>
                    <a:pt x="0" y="4660542"/>
                  </a:lnTo>
                  <a:lnTo>
                    <a:pt x="3007675" y="4660542"/>
                  </a:lnTo>
                  <a:lnTo>
                    <a:pt x="3007675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7270" y="997583"/>
              <a:ext cx="6200049" cy="2010299"/>
            </a:xfrm>
            <a:custGeom>
              <a:avLst/>
              <a:gdLst/>
              <a:ahLst/>
              <a:cxnLst/>
              <a:rect l="l" t="t" r="r" b="b"/>
              <a:pathLst>
                <a:path w="6200049" h="2010299">
                  <a:moveTo>
                    <a:pt x="0" y="0"/>
                  </a:moveTo>
                  <a:lnTo>
                    <a:pt x="6200049" y="0"/>
                  </a:lnTo>
                  <a:lnTo>
                    <a:pt x="6200049" y="2010300"/>
                  </a:lnTo>
                  <a:lnTo>
                    <a:pt x="0" y="2010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888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042030" y="1756914"/>
              <a:ext cx="5015743" cy="1367930"/>
            </a:xfrm>
            <a:custGeom>
              <a:avLst/>
              <a:gdLst/>
              <a:ahLst/>
              <a:cxnLst/>
              <a:rect l="l" t="t" r="r" b="b"/>
              <a:pathLst>
                <a:path w="5015743" h="1367930">
                  <a:moveTo>
                    <a:pt x="0" y="0"/>
                  </a:moveTo>
                  <a:lnTo>
                    <a:pt x="5015743" y="0"/>
                  </a:lnTo>
                  <a:lnTo>
                    <a:pt x="5015743" y="1367930"/>
                  </a:lnTo>
                  <a:lnTo>
                    <a:pt x="0" y="1367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2009962" y="4517336"/>
              <a:ext cx="2003405" cy="3245"/>
            </a:xfrm>
            <a:prstGeom prst="line">
              <a:avLst/>
            </a:prstGeom>
            <a:ln w="144598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4"/>
            <p:cNvSpPr/>
            <p:nvPr/>
          </p:nvSpPr>
          <p:spPr>
            <a:xfrm flipH="1">
              <a:off x="523201" y="9272276"/>
              <a:ext cx="2003408" cy="0"/>
            </a:xfrm>
            <a:prstGeom prst="line">
              <a:avLst/>
            </a:prstGeom>
            <a:ln w="144598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989856" y="6740368"/>
              <a:ext cx="5348033" cy="3020544"/>
            </a:xfrm>
            <a:custGeom>
              <a:avLst/>
              <a:gdLst/>
              <a:ahLst/>
              <a:cxnLst/>
              <a:rect l="l" t="t" r="r" b="b"/>
              <a:pathLst>
                <a:path w="5348033" h="3020544">
                  <a:moveTo>
                    <a:pt x="0" y="0"/>
                  </a:moveTo>
                  <a:lnTo>
                    <a:pt x="5348034" y="0"/>
                  </a:lnTo>
                  <a:lnTo>
                    <a:pt x="5348034" y="3020544"/>
                  </a:lnTo>
                  <a:lnTo>
                    <a:pt x="0" y="3020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67365" t="-48546" r="-32468" b="-2701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utoShape 26"/>
            <p:cNvSpPr/>
            <p:nvPr/>
          </p:nvSpPr>
          <p:spPr>
            <a:xfrm flipV="1">
              <a:off x="14808790" y="9270654"/>
              <a:ext cx="2003405" cy="3245"/>
            </a:xfrm>
            <a:prstGeom prst="line">
              <a:avLst/>
            </a:prstGeom>
            <a:ln w="144598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176921" y="8150505"/>
              <a:ext cx="2885784" cy="8472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13"/>
                </a:lnSpc>
                <a:spcBef>
                  <a:spcPct val="0"/>
                </a:spcBef>
              </a:pPr>
              <a:r>
                <a:rPr lang="en-US" sz="3795" dirty="0">
                  <a:solidFill>
                    <a:srgbClr val="FFFFFF"/>
                  </a:solidFill>
                  <a:latin typeface="Canva Sans Bold"/>
                </a:rPr>
                <a:t>Onshore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6154957" y="7452931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2"/>
                  </a:lnTo>
                  <a:lnTo>
                    <a:pt x="0" y="59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251098" y="4209723"/>
              <a:ext cx="1083895" cy="3450286"/>
            </a:xfrm>
            <a:custGeom>
              <a:avLst/>
              <a:gdLst/>
              <a:ahLst/>
              <a:cxnLst/>
              <a:rect l="l" t="t" r="r" b="b"/>
              <a:pathLst>
                <a:path w="1083895" h="3450286">
                  <a:moveTo>
                    <a:pt x="0" y="0"/>
                  </a:moveTo>
                  <a:lnTo>
                    <a:pt x="1083895" y="0"/>
                  </a:lnTo>
                  <a:lnTo>
                    <a:pt x="1083895" y="3450286"/>
                  </a:lnTo>
                  <a:lnTo>
                    <a:pt x="0" y="345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1283136" y="6225465"/>
              <a:ext cx="1388380" cy="782699"/>
            </a:xfrm>
            <a:custGeom>
              <a:avLst/>
              <a:gdLst/>
              <a:ahLst/>
              <a:cxnLst/>
              <a:rect l="l" t="t" r="r" b="b"/>
              <a:pathLst>
                <a:path w="1388380" h="782699">
                  <a:moveTo>
                    <a:pt x="0" y="0"/>
                  </a:moveTo>
                  <a:lnTo>
                    <a:pt x="1388380" y="0"/>
                  </a:lnTo>
                  <a:lnTo>
                    <a:pt x="1388380" y="782699"/>
                  </a:lnTo>
                  <a:lnTo>
                    <a:pt x="0" y="782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0518407" y="6789358"/>
              <a:ext cx="836466" cy="471558"/>
            </a:xfrm>
            <a:custGeom>
              <a:avLst/>
              <a:gdLst/>
              <a:ahLst/>
              <a:cxnLst/>
              <a:rect l="l" t="t" r="r" b="b"/>
              <a:pathLst>
                <a:path w="836466" h="471558">
                  <a:moveTo>
                    <a:pt x="0" y="0"/>
                  </a:moveTo>
                  <a:lnTo>
                    <a:pt x="836466" y="0"/>
                  </a:lnTo>
                  <a:lnTo>
                    <a:pt x="836466" y="471558"/>
                  </a:lnTo>
                  <a:lnTo>
                    <a:pt x="0" y="471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9371310" y="7025137"/>
              <a:ext cx="836466" cy="471558"/>
            </a:xfrm>
            <a:custGeom>
              <a:avLst/>
              <a:gdLst/>
              <a:ahLst/>
              <a:cxnLst/>
              <a:rect l="l" t="t" r="r" b="b"/>
              <a:pathLst>
                <a:path w="836466" h="471558">
                  <a:moveTo>
                    <a:pt x="0" y="0"/>
                  </a:moveTo>
                  <a:lnTo>
                    <a:pt x="836466" y="0"/>
                  </a:lnTo>
                  <a:lnTo>
                    <a:pt x="836466" y="471558"/>
                  </a:lnTo>
                  <a:lnTo>
                    <a:pt x="0" y="471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9492849" y="7542157"/>
              <a:ext cx="2156453" cy="1215701"/>
            </a:xfrm>
            <a:custGeom>
              <a:avLst/>
              <a:gdLst/>
              <a:ahLst/>
              <a:cxnLst/>
              <a:rect l="l" t="t" r="r" b="b"/>
              <a:pathLst>
                <a:path w="2156453" h="1215701">
                  <a:moveTo>
                    <a:pt x="0" y="0"/>
                  </a:moveTo>
                  <a:lnTo>
                    <a:pt x="2156453" y="0"/>
                  </a:lnTo>
                  <a:lnTo>
                    <a:pt x="2156453" y="1215701"/>
                  </a:lnTo>
                  <a:lnTo>
                    <a:pt x="0" y="1215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0555104" y="6693972"/>
              <a:ext cx="1299353" cy="1175937"/>
            </a:xfrm>
            <a:custGeom>
              <a:avLst/>
              <a:gdLst/>
              <a:ahLst/>
              <a:cxnLst/>
              <a:rect l="l" t="t" r="r" b="b"/>
              <a:pathLst>
                <a:path w="1299353" h="1175937">
                  <a:moveTo>
                    <a:pt x="0" y="0"/>
                  </a:moveTo>
                  <a:lnTo>
                    <a:pt x="1299353" y="0"/>
                  </a:lnTo>
                  <a:lnTo>
                    <a:pt x="1299353" y="1175937"/>
                  </a:lnTo>
                  <a:lnTo>
                    <a:pt x="0" y="117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 flipV="1">
              <a:off x="11223409" y="1873977"/>
              <a:ext cx="18011" cy="4969513"/>
            </a:xfrm>
            <a:prstGeom prst="line">
              <a:avLst/>
            </a:prstGeom>
            <a:ln w="2224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 rot="-2700000">
              <a:off x="10972797" y="1293560"/>
              <a:ext cx="537246" cy="532362"/>
            </a:xfrm>
            <a:custGeom>
              <a:avLst/>
              <a:gdLst/>
              <a:ahLst/>
              <a:cxnLst/>
              <a:rect l="l" t="t" r="r" b="b"/>
              <a:pathLst>
                <a:path w="537246" h="532362">
                  <a:moveTo>
                    <a:pt x="0" y="0"/>
                  </a:moveTo>
                  <a:lnTo>
                    <a:pt x="537246" y="0"/>
                  </a:lnTo>
                  <a:lnTo>
                    <a:pt x="537246" y="532362"/>
                  </a:lnTo>
                  <a:lnTo>
                    <a:pt x="0" y="532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1150634" y="1282346"/>
              <a:ext cx="181572" cy="48293"/>
              <a:chOff x="0" y="0"/>
              <a:chExt cx="93792" cy="249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5090" tIns="15090" rIns="15090" bIns="15090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-5400000">
              <a:off x="11008107" y="1550149"/>
              <a:ext cx="466625" cy="107959"/>
              <a:chOff x="0" y="0"/>
              <a:chExt cx="241038" cy="5576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5090" tIns="15090" rIns="15090" bIns="15090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11827269" y="7122983"/>
              <a:ext cx="1388380" cy="782699"/>
            </a:xfrm>
            <a:custGeom>
              <a:avLst/>
              <a:gdLst/>
              <a:ahLst/>
              <a:cxnLst/>
              <a:rect l="l" t="t" r="r" b="b"/>
              <a:pathLst>
                <a:path w="1388380" h="782699">
                  <a:moveTo>
                    <a:pt x="0" y="0"/>
                  </a:moveTo>
                  <a:lnTo>
                    <a:pt x="1388380" y="0"/>
                  </a:lnTo>
                  <a:lnTo>
                    <a:pt x="1388380" y="782699"/>
                  </a:lnTo>
                  <a:lnTo>
                    <a:pt x="0" y="782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12590859" y="6740368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3" y="0"/>
                  </a:lnTo>
                  <a:lnTo>
                    <a:pt x="1052153" y="593151"/>
                  </a:lnTo>
                  <a:lnTo>
                    <a:pt x="0" y="59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8556908" y="7191893"/>
              <a:ext cx="1388380" cy="782699"/>
            </a:xfrm>
            <a:custGeom>
              <a:avLst/>
              <a:gdLst/>
              <a:ahLst/>
              <a:cxnLst/>
              <a:rect l="l" t="t" r="r" b="b"/>
              <a:pathLst>
                <a:path w="1388380" h="782699">
                  <a:moveTo>
                    <a:pt x="0" y="0"/>
                  </a:moveTo>
                  <a:lnTo>
                    <a:pt x="1388380" y="0"/>
                  </a:lnTo>
                  <a:lnTo>
                    <a:pt x="1388380" y="782699"/>
                  </a:lnTo>
                  <a:lnTo>
                    <a:pt x="0" y="782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8647165" y="5423373"/>
              <a:ext cx="778947" cy="2479566"/>
            </a:xfrm>
            <a:custGeom>
              <a:avLst/>
              <a:gdLst/>
              <a:ahLst/>
              <a:cxnLst/>
              <a:rect l="l" t="t" r="r" b="b"/>
              <a:pathLst>
                <a:path w="778947" h="2479566">
                  <a:moveTo>
                    <a:pt x="0" y="0"/>
                  </a:moveTo>
                  <a:lnTo>
                    <a:pt x="778947" y="0"/>
                  </a:lnTo>
                  <a:lnTo>
                    <a:pt x="778947" y="2479566"/>
                  </a:lnTo>
                  <a:lnTo>
                    <a:pt x="0" y="2479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6989856" y="4661530"/>
              <a:ext cx="2091858" cy="3538826"/>
            </a:xfrm>
            <a:custGeom>
              <a:avLst/>
              <a:gdLst/>
              <a:ahLst/>
              <a:cxnLst/>
              <a:rect l="l" t="t" r="r" b="b"/>
              <a:pathLst>
                <a:path w="2091858" h="3538826">
                  <a:moveTo>
                    <a:pt x="0" y="0"/>
                  </a:moveTo>
                  <a:lnTo>
                    <a:pt x="2091858" y="0"/>
                  </a:lnTo>
                  <a:lnTo>
                    <a:pt x="2091858" y="3538827"/>
                  </a:lnTo>
                  <a:lnTo>
                    <a:pt x="0" y="3538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795738" y="4416290"/>
              <a:ext cx="2769669" cy="4685489"/>
            </a:xfrm>
            <a:custGeom>
              <a:avLst/>
              <a:gdLst/>
              <a:ahLst/>
              <a:cxnLst/>
              <a:rect l="l" t="t" r="r" b="b"/>
              <a:pathLst>
                <a:path w="2769669" h="4685489">
                  <a:moveTo>
                    <a:pt x="0" y="0"/>
                  </a:moveTo>
                  <a:lnTo>
                    <a:pt x="2769668" y="0"/>
                  </a:lnTo>
                  <a:lnTo>
                    <a:pt x="2769668" y="4685490"/>
                  </a:lnTo>
                  <a:lnTo>
                    <a:pt x="0" y="468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2085062" y="4416290"/>
              <a:ext cx="2091858" cy="3538826"/>
            </a:xfrm>
            <a:custGeom>
              <a:avLst/>
              <a:gdLst/>
              <a:ahLst/>
              <a:cxnLst/>
              <a:rect l="l" t="t" r="r" b="b"/>
              <a:pathLst>
                <a:path w="2091858" h="3538826">
                  <a:moveTo>
                    <a:pt x="0" y="0"/>
                  </a:moveTo>
                  <a:lnTo>
                    <a:pt x="2091857" y="0"/>
                  </a:lnTo>
                  <a:lnTo>
                    <a:pt x="2091857" y="3538827"/>
                  </a:lnTo>
                  <a:lnTo>
                    <a:pt x="0" y="3538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2590859" y="4261423"/>
              <a:ext cx="1080264" cy="3450286"/>
            </a:xfrm>
            <a:custGeom>
              <a:avLst/>
              <a:gdLst/>
              <a:ahLst/>
              <a:cxnLst/>
              <a:rect l="l" t="t" r="r" b="b"/>
              <a:pathLst>
                <a:path w="1080264" h="3450286">
                  <a:moveTo>
                    <a:pt x="0" y="0"/>
                  </a:moveTo>
                  <a:lnTo>
                    <a:pt x="1080264" y="0"/>
                  </a:lnTo>
                  <a:lnTo>
                    <a:pt x="1080264" y="3450286"/>
                  </a:lnTo>
                  <a:lnTo>
                    <a:pt x="0" y="345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 rot="345221">
              <a:off x="13677916" y="2168837"/>
              <a:ext cx="3007676" cy="4660542"/>
            </a:xfrm>
            <a:custGeom>
              <a:avLst/>
              <a:gdLst/>
              <a:ahLst/>
              <a:cxnLst/>
              <a:rect l="l" t="t" r="r" b="b"/>
              <a:pathLst>
                <a:path w="3007676" h="4660542">
                  <a:moveTo>
                    <a:pt x="0" y="0"/>
                  </a:moveTo>
                  <a:lnTo>
                    <a:pt x="3007676" y="0"/>
                  </a:lnTo>
                  <a:lnTo>
                    <a:pt x="3007676" y="4660542"/>
                  </a:lnTo>
                  <a:lnTo>
                    <a:pt x="0" y="4660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3371483" y="6603884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2"/>
                  </a:lnTo>
                  <a:lnTo>
                    <a:pt x="0" y="59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3494060" y="7070600"/>
              <a:ext cx="836466" cy="471558"/>
            </a:xfrm>
            <a:custGeom>
              <a:avLst/>
              <a:gdLst/>
              <a:ahLst/>
              <a:cxnLst/>
              <a:rect l="l" t="t" r="r" b="b"/>
              <a:pathLst>
                <a:path w="836466" h="471558">
                  <a:moveTo>
                    <a:pt x="0" y="0"/>
                  </a:moveTo>
                  <a:lnTo>
                    <a:pt x="836466" y="0"/>
                  </a:lnTo>
                  <a:lnTo>
                    <a:pt x="836466" y="471557"/>
                  </a:lnTo>
                  <a:lnTo>
                    <a:pt x="0" y="471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 rot="345221" flipH="1">
              <a:off x="10969209" y="3741441"/>
              <a:ext cx="2737361" cy="4241676"/>
            </a:xfrm>
            <a:custGeom>
              <a:avLst/>
              <a:gdLst/>
              <a:ahLst/>
              <a:cxnLst/>
              <a:rect l="l" t="t" r="r" b="b"/>
              <a:pathLst>
                <a:path w="2737361" h="4241676">
                  <a:moveTo>
                    <a:pt x="2737361" y="0"/>
                  </a:moveTo>
                  <a:lnTo>
                    <a:pt x="0" y="0"/>
                  </a:lnTo>
                  <a:lnTo>
                    <a:pt x="0" y="4241676"/>
                  </a:lnTo>
                  <a:lnTo>
                    <a:pt x="2737361" y="4241676"/>
                  </a:lnTo>
                  <a:lnTo>
                    <a:pt x="2737361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332207" y="160951"/>
              <a:ext cx="5865531" cy="8472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13"/>
                </a:lnSpc>
                <a:spcBef>
                  <a:spcPct val="0"/>
                </a:spcBef>
              </a:pPr>
              <a:r>
                <a:rPr lang="en-US" sz="3795" dirty="0">
                  <a:solidFill>
                    <a:srgbClr val="000000"/>
                  </a:solidFill>
                  <a:latin typeface="Canva Sans Bold"/>
                </a:rPr>
                <a:t>Wave attenuation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8295" y="4840679"/>
              <a:ext cx="5720872" cy="836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3"/>
                </a:lnSpc>
                <a:spcBef>
                  <a:spcPct val="0"/>
                </a:spcBef>
              </a:pPr>
              <a:r>
                <a:rPr lang="en-US" sz="3795" dirty="0">
                  <a:solidFill>
                    <a:srgbClr val="FFFFFF"/>
                  </a:solidFill>
                  <a:latin typeface="Canva Sans Bold"/>
                </a:rPr>
                <a:t>Wave propagation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86787" y="8124157"/>
              <a:ext cx="2981569" cy="8472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13"/>
                </a:lnSpc>
                <a:spcBef>
                  <a:spcPct val="0"/>
                </a:spcBef>
              </a:pPr>
              <a:r>
                <a:rPr lang="en-US" sz="3795" dirty="0">
                  <a:solidFill>
                    <a:srgbClr val="FFFFFF"/>
                  </a:solidFill>
                  <a:latin typeface="Canva Sans Bold"/>
                </a:rPr>
                <a:t>Offshore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6154957" y="661884"/>
              <a:ext cx="5015743" cy="1367930"/>
            </a:xfrm>
            <a:custGeom>
              <a:avLst/>
              <a:gdLst/>
              <a:ahLst/>
              <a:cxnLst/>
              <a:rect l="l" t="t" r="r" b="b"/>
              <a:pathLst>
                <a:path w="5015743" h="1367930">
                  <a:moveTo>
                    <a:pt x="0" y="0"/>
                  </a:moveTo>
                  <a:lnTo>
                    <a:pt x="5015743" y="0"/>
                  </a:lnTo>
                  <a:lnTo>
                    <a:pt x="5015743" y="1367930"/>
                  </a:lnTo>
                  <a:lnTo>
                    <a:pt x="0" y="1367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6099221" y="1639953"/>
              <a:ext cx="5015743" cy="1367930"/>
            </a:xfrm>
            <a:custGeom>
              <a:avLst/>
              <a:gdLst/>
              <a:ahLst/>
              <a:cxnLst/>
              <a:rect l="l" t="t" r="r" b="b"/>
              <a:pathLst>
                <a:path w="5015743" h="1367930">
                  <a:moveTo>
                    <a:pt x="0" y="0"/>
                  </a:moveTo>
                  <a:lnTo>
                    <a:pt x="5015743" y="0"/>
                  </a:lnTo>
                  <a:lnTo>
                    <a:pt x="5015743" y="1367930"/>
                  </a:lnTo>
                  <a:lnTo>
                    <a:pt x="0" y="1367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7872351" y="7624130"/>
              <a:ext cx="1308221" cy="737361"/>
            </a:xfrm>
            <a:custGeom>
              <a:avLst/>
              <a:gdLst/>
              <a:ahLst/>
              <a:cxnLst/>
              <a:rect l="l" t="t" r="r" b="b"/>
              <a:pathLst>
                <a:path w="1308221" h="737361">
                  <a:moveTo>
                    <a:pt x="0" y="0"/>
                  </a:moveTo>
                  <a:lnTo>
                    <a:pt x="1308221" y="0"/>
                  </a:lnTo>
                  <a:lnTo>
                    <a:pt x="1308221" y="737360"/>
                  </a:lnTo>
                  <a:lnTo>
                    <a:pt x="0" y="737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10936640" y="2477736"/>
              <a:ext cx="2928814" cy="4957737"/>
            </a:xfrm>
            <a:custGeom>
              <a:avLst/>
              <a:gdLst/>
              <a:ahLst/>
              <a:cxnLst/>
              <a:rect l="l" t="t" r="r" b="b"/>
              <a:pathLst>
                <a:path w="2928814" h="4957737">
                  <a:moveTo>
                    <a:pt x="0" y="0"/>
                  </a:moveTo>
                  <a:lnTo>
                    <a:pt x="2928814" y="0"/>
                  </a:lnTo>
                  <a:lnTo>
                    <a:pt x="2928814" y="4957736"/>
                  </a:lnTo>
                  <a:lnTo>
                    <a:pt x="0" y="495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9180572" y="7132548"/>
              <a:ext cx="1308221" cy="737361"/>
            </a:xfrm>
            <a:custGeom>
              <a:avLst/>
              <a:gdLst/>
              <a:ahLst/>
              <a:cxnLst/>
              <a:rect l="l" t="t" r="r" b="b"/>
              <a:pathLst>
                <a:path w="1308221" h="737361">
                  <a:moveTo>
                    <a:pt x="0" y="0"/>
                  </a:moveTo>
                  <a:lnTo>
                    <a:pt x="1308220" y="0"/>
                  </a:lnTo>
                  <a:lnTo>
                    <a:pt x="1308220" y="737361"/>
                  </a:lnTo>
                  <a:lnTo>
                    <a:pt x="0" y="737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7107757" y="7168321"/>
              <a:ext cx="1308221" cy="737361"/>
            </a:xfrm>
            <a:custGeom>
              <a:avLst/>
              <a:gdLst/>
              <a:ahLst/>
              <a:cxnLst/>
              <a:rect l="l" t="t" r="r" b="b"/>
              <a:pathLst>
                <a:path w="1308221" h="737361">
                  <a:moveTo>
                    <a:pt x="0" y="0"/>
                  </a:moveTo>
                  <a:lnTo>
                    <a:pt x="1308221" y="0"/>
                  </a:lnTo>
                  <a:lnTo>
                    <a:pt x="1308221" y="737361"/>
                  </a:lnTo>
                  <a:lnTo>
                    <a:pt x="0" y="737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5711274" y="4796126"/>
              <a:ext cx="2151167" cy="3641377"/>
            </a:xfrm>
            <a:custGeom>
              <a:avLst/>
              <a:gdLst/>
              <a:ahLst/>
              <a:cxnLst/>
              <a:rect l="l" t="t" r="r" b="b"/>
              <a:pathLst>
                <a:path w="2151167" h="3641377">
                  <a:moveTo>
                    <a:pt x="0" y="0"/>
                  </a:moveTo>
                  <a:lnTo>
                    <a:pt x="2151167" y="0"/>
                  </a:lnTo>
                  <a:lnTo>
                    <a:pt x="2151167" y="3641377"/>
                  </a:lnTo>
                  <a:lnTo>
                    <a:pt x="0" y="3641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9626324" y="4503575"/>
              <a:ext cx="1381833" cy="4398693"/>
            </a:xfrm>
            <a:custGeom>
              <a:avLst/>
              <a:gdLst/>
              <a:ahLst/>
              <a:cxnLst/>
              <a:rect l="l" t="t" r="r" b="b"/>
              <a:pathLst>
                <a:path w="1381833" h="4398693">
                  <a:moveTo>
                    <a:pt x="0" y="0"/>
                  </a:moveTo>
                  <a:lnTo>
                    <a:pt x="1381833" y="0"/>
                  </a:lnTo>
                  <a:lnTo>
                    <a:pt x="1381833" y="4398693"/>
                  </a:lnTo>
                  <a:lnTo>
                    <a:pt x="0" y="4398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4498089" y="7056947"/>
              <a:ext cx="1426904" cy="1291374"/>
            </a:xfrm>
            <a:custGeom>
              <a:avLst/>
              <a:gdLst/>
              <a:ahLst/>
              <a:cxnLst/>
              <a:rect l="l" t="t" r="r" b="b"/>
              <a:pathLst>
                <a:path w="1426904" h="1291374">
                  <a:moveTo>
                    <a:pt x="0" y="0"/>
                  </a:moveTo>
                  <a:lnTo>
                    <a:pt x="1426904" y="0"/>
                  </a:lnTo>
                  <a:lnTo>
                    <a:pt x="1426904" y="1291374"/>
                  </a:lnTo>
                  <a:lnTo>
                    <a:pt x="0" y="1291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AutoShape 67"/>
            <p:cNvSpPr/>
            <p:nvPr/>
          </p:nvSpPr>
          <p:spPr>
            <a:xfrm flipV="1">
              <a:off x="5231998" y="1763796"/>
              <a:ext cx="19779" cy="5457347"/>
            </a:xfrm>
            <a:prstGeom prst="line">
              <a:avLst/>
            </a:prstGeom>
            <a:ln w="2224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8"/>
            <p:cNvSpPr/>
            <p:nvPr/>
          </p:nvSpPr>
          <p:spPr>
            <a:xfrm rot="-2700000">
              <a:off x="4956784" y="1126403"/>
              <a:ext cx="589984" cy="584621"/>
            </a:xfrm>
            <a:custGeom>
              <a:avLst/>
              <a:gdLst/>
              <a:ahLst/>
              <a:cxnLst/>
              <a:rect l="l" t="t" r="r" b="b"/>
              <a:pathLst>
                <a:path w="589984" h="584621">
                  <a:moveTo>
                    <a:pt x="0" y="0"/>
                  </a:moveTo>
                  <a:lnTo>
                    <a:pt x="589985" y="0"/>
                  </a:lnTo>
                  <a:lnTo>
                    <a:pt x="589985" y="584621"/>
                  </a:lnTo>
                  <a:lnTo>
                    <a:pt x="0" y="584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5152079" y="1114087"/>
              <a:ext cx="199396" cy="53034"/>
              <a:chOff x="0" y="0"/>
              <a:chExt cx="93792" cy="2494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6572" tIns="16572" rIns="16572" bIns="16572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 rot="-5400000">
              <a:off x="4995561" y="1408179"/>
              <a:ext cx="512431" cy="118557"/>
              <a:chOff x="0" y="0"/>
              <a:chExt cx="241038" cy="55767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6572" tIns="16572" rIns="16572" bIns="16572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5" name="Freeform 75"/>
            <p:cNvSpPr/>
            <p:nvPr/>
          </p:nvSpPr>
          <p:spPr>
            <a:xfrm>
              <a:off x="6490711" y="7831164"/>
              <a:ext cx="1829426" cy="1031339"/>
            </a:xfrm>
            <a:custGeom>
              <a:avLst/>
              <a:gdLst/>
              <a:ahLst/>
              <a:cxnLst/>
              <a:rect l="l" t="t" r="r" b="b"/>
              <a:pathLst>
                <a:path w="1829426" h="1031339">
                  <a:moveTo>
                    <a:pt x="0" y="0"/>
                  </a:moveTo>
                  <a:lnTo>
                    <a:pt x="1829426" y="0"/>
                  </a:lnTo>
                  <a:lnTo>
                    <a:pt x="1829426" y="1031339"/>
                  </a:lnTo>
                  <a:lnTo>
                    <a:pt x="0" y="1031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5872792" y="4171473"/>
              <a:ext cx="2962970" cy="5015554"/>
            </a:xfrm>
            <a:custGeom>
              <a:avLst/>
              <a:gdLst/>
              <a:ahLst/>
              <a:cxnLst/>
              <a:rect l="l" t="t" r="r" b="b"/>
              <a:pathLst>
                <a:path w="2962970" h="5015554">
                  <a:moveTo>
                    <a:pt x="0" y="0"/>
                  </a:moveTo>
                  <a:lnTo>
                    <a:pt x="2962970" y="0"/>
                  </a:lnTo>
                  <a:lnTo>
                    <a:pt x="2962970" y="5015554"/>
                  </a:lnTo>
                  <a:lnTo>
                    <a:pt x="0" y="5015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7141706" y="4837597"/>
              <a:ext cx="1381833" cy="4398693"/>
            </a:xfrm>
            <a:custGeom>
              <a:avLst/>
              <a:gdLst/>
              <a:ahLst/>
              <a:cxnLst/>
              <a:rect l="l" t="t" r="r" b="b"/>
              <a:pathLst>
                <a:path w="1381833" h="4398693">
                  <a:moveTo>
                    <a:pt x="0" y="0"/>
                  </a:moveTo>
                  <a:lnTo>
                    <a:pt x="1381833" y="0"/>
                  </a:lnTo>
                  <a:lnTo>
                    <a:pt x="1381833" y="4398693"/>
                  </a:lnTo>
                  <a:lnTo>
                    <a:pt x="0" y="4398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16001908" y="1181578"/>
              <a:ext cx="814815" cy="848236"/>
            </a:xfrm>
            <a:custGeom>
              <a:avLst/>
              <a:gdLst/>
              <a:ahLst/>
              <a:cxnLst/>
              <a:rect l="l" t="t" r="r" b="b"/>
              <a:pathLst>
                <a:path w="814815" h="848236">
                  <a:moveTo>
                    <a:pt x="0" y="0"/>
                  </a:moveTo>
                  <a:lnTo>
                    <a:pt x="814815" y="0"/>
                  </a:lnTo>
                  <a:lnTo>
                    <a:pt x="814815" y="848236"/>
                  </a:lnTo>
                  <a:lnTo>
                    <a:pt x="0" y="84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2817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474088" y="5174905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2"/>
                  </a:lnTo>
                  <a:lnTo>
                    <a:pt x="0" y="59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3587171" y="6134368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1"/>
                  </a:lnTo>
                  <a:lnTo>
                    <a:pt x="0" y="59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14615885" y="5768057"/>
              <a:ext cx="1052154" cy="593152"/>
            </a:xfrm>
            <a:custGeom>
              <a:avLst/>
              <a:gdLst/>
              <a:ahLst/>
              <a:cxnLst/>
              <a:rect l="l" t="t" r="r" b="b"/>
              <a:pathLst>
                <a:path w="1052154" h="593152">
                  <a:moveTo>
                    <a:pt x="0" y="0"/>
                  </a:moveTo>
                  <a:lnTo>
                    <a:pt x="1052154" y="0"/>
                  </a:lnTo>
                  <a:lnTo>
                    <a:pt x="1052154" y="593152"/>
                  </a:lnTo>
                  <a:lnTo>
                    <a:pt x="0" y="593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16812312" y="1181578"/>
              <a:ext cx="525289" cy="848236"/>
            </a:xfrm>
            <a:custGeom>
              <a:avLst/>
              <a:gdLst/>
              <a:ahLst/>
              <a:cxnLst/>
              <a:rect l="l" t="t" r="r" b="b"/>
              <a:pathLst>
                <a:path w="525289" h="848236">
                  <a:moveTo>
                    <a:pt x="0" y="0"/>
                  </a:moveTo>
                  <a:lnTo>
                    <a:pt x="525290" y="0"/>
                  </a:lnTo>
                  <a:lnTo>
                    <a:pt x="525290" y="848236"/>
                  </a:lnTo>
                  <a:lnTo>
                    <a:pt x="0" y="84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49209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5907685" y="2186728"/>
              <a:ext cx="814815" cy="848236"/>
            </a:xfrm>
            <a:custGeom>
              <a:avLst/>
              <a:gdLst/>
              <a:ahLst/>
              <a:cxnLst/>
              <a:rect l="l" t="t" r="r" b="b"/>
              <a:pathLst>
                <a:path w="814815" h="848236">
                  <a:moveTo>
                    <a:pt x="0" y="0"/>
                  </a:moveTo>
                  <a:lnTo>
                    <a:pt x="814814" y="0"/>
                  </a:lnTo>
                  <a:lnTo>
                    <a:pt x="814814" y="848236"/>
                  </a:lnTo>
                  <a:lnTo>
                    <a:pt x="0" y="84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2817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16722499" y="2186728"/>
              <a:ext cx="528618" cy="848236"/>
            </a:xfrm>
            <a:custGeom>
              <a:avLst/>
              <a:gdLst/>
              <a:ahLst/>
              <a:cxnLst/>
              <a:rect l="l" t="t" r="r" b="b"/>
              <a:pathLst>
                <a:path w="528618" h="848236">
                  <a:moveTo>
                    <a:pt x="0" y="0"/>
                  </a:moveTo>
                  <a:lnTo>
                    <a:pt x="528618" y="0"/>
                  </a:lnTo>
                  <a:lnTo>
                    <a:pt x="528618" y="848236"/>
                  </a:lnTo>
                  <a:lnTo>
                    <a:pt x="0" y="84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48836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4798769" y="6185703"/>
              <a:ext cx="1388380" cy="782699"/>
            </a:xfrm>
            <a:custGeom>
              <a:avLst/>
              <a:gdLst/>
              <a:ahLst/>
              <a:cxnLst/>
              <a:rect l="l" t="t" r="r" b="b"/>
              <a:pathLst>
                <a:path w="1388380" h="782699">
                  <a:moveTo>
                    <a:pt x="0" y="0"/>
                  </a:moveTo>
                  <a:lnTo>
                    <a:pt x="1388380" y="0"/>
                  </a:lnTo>
                  <a:lnTo>
                    <a:pt x="1388380" y="782700"/>
                  </a:lnTo>
                  <a:lnTo>
                    <a:pt x="0" y="782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14145382" y="6679250"/>
              <a:ext cx="1388380" cy="782699"/>
            </a:xfrm>
            <a:custGeom>
              <a:avLst/>
              <a:gdLst/>
              <a:ahLst/>
              <a:cxnLst/>
              <a:rect l="l" t="t" r="r" b="b"/>
              <a:pathLst>
                <a:path w="1388380" h="782699">
                  <a:moveTo>
                    <a:pt x="0" y="0"/>
                  </a:moveTo>
                  <a:lnTo>
                    <a:pt x="1388380" y="0"/>
                  </a:lnTo>
                  <a:lnTo>
                    <a:pt x="1388380" y="782699"/>
                  </a:lnTo>
                  <a:lnTo>
                    <a:pt x="0" y="782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7"/>
            <p:cNvSpPr/>
            <p:nvPr/>
          </p:nvSpPr>
          <p:spPr>
            <a:xfrm rot="345221" flipH="1">
              <a:off x="12714501" y="3232307"/>
              <a:ext cx="3007676" cy="4660542"/>
            </a:xfrm>
            <a:custGeom>
              <a:avLst/>
              <a:gdLst/>
              <a:ahLst/>
              <a:cxnLst/>
              <a:rect l="l" t="t" r="r" b="b"/>
              <a:pathLst>
                <a:path w="3007676" h="4660542">
                  <a:moveTo>
                    <a:pt x="3007676" y="0"/>
                  </a:moveTo>
                  <a:lnTo>
                    <a:pt x="0" y="0"/>
                  </a:lnTo>
                  <a:lnTo>
                    <a:pt x="0" y="4660542"/>
                  </a:lnTo>
                  <a:lnTo>
                    <a:pt x="3007676" y="4660542"/>
                  </a:lnTo>
                  <a:lnTo>
                    <a:pt x="3007676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16107222" y="5880782"/>
              <a:ext cx="1126694" cy="1019678"/>
            </a:xfrm>
            <a:custGeom>
              <a:avLst/>
              <a:gdLst/>
              <a:ahLst/>
              <a:cxnLst/>
              <a:rect l="l" t="t" r="r" b="b"/>
              <a:pathLst>
                <a:path w="1126694" h="1019678">
                  <a:moveTo>
                    <a:pt x="0" y="0"/>
                  </a:moveTo>
                  <a:lnTo>
                    <a:pt x="1126694" y="0"/>
                  </a:lnTo>
                  <a:lnTo>
                    <a:pt x="1126694" y="1019678"/>
                  </a:lnTo>
                  <a:lnTo>
                    <a:pt x="0" y="101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AutoShape 89"/>
            <p:cNvSpPr/>
            <p:nvPr/>
          </p:nvSpPr>
          <p:spPr>
            <a:xfrm flipV="1">
              <a:off x="16686722" y="1701271"/>
              <a:ext cx="15617" cy="4309161"/>
            </a:xfrm>
            <a:prstGeom prst="line">
              <a:avLst/>
            </a:prstGeom>
            <a:ln w="2224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0"/>
            <p:cNvSpPr/>
            <p:nvPr/>
          </p:nvSpPr>
          <p:spPr>
            <a:xfrm rot="-2700000">
              <a:off x="16469411" y="1197980"/>
              <a:ext cx="465856" cy="461621"/>
            </a:xfrm>
            <a:custGeom>
              <a:avLst/>
              <a:gdLst/>
              <a:ahLst/>
              <a:cxnLst/>
              <a:rect l="l" t="t" r="r" b="b"/>
              <a:pathLst>
                <a:path w="465856" h="461621">
                  <a:moveTo>
                    <a:pt x="0" y="0"/>
                  </a:moveTo>
                  <a:lnTo>
                    <a:pt x="465857" y="0"/>
                  </a:lnTo>
                  <a:lnTo>
                    <a:pt x="465857" y="461621"/>
                  </a:lnTo>
                  <a:lnTo>
                    <a:pt x="0" y="461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623617" y="1188256"/>
              <a:ext cx="157444" cy="41876"/>
              <a:chOff x="0" y="0"/>
              <a:chExt cx="93792" cy="24946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93792" cy="24946"/>
              </a:xfrm>
              <a:custGeom>
                <a:avLst/>
                <a:gdLst/>
                <a:ahLst/>
                <a:cxnLst/>
                <a:rect l="l" t="t" r="r" b="b"/>
                <a:pathLst>
                  <a:path w="93792" h="24946">
                    <a:moveTo>
                      <a:pt x="0" y="0"/>
                    </a:moveTo>
                    <a:lnTo>
                      <a:pt x="93792" y="0"/>
                    </a:lnTo>
                    <a:lnTo>
                      <a:pt x="93792" y="24946"/>
                    </a:lnTo>
                    <a:lnTo>
                      <a:pt x="0" y="2494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19050"/>
                <a:ext cx="93792" cy="43996"/>
              </a:xfrm>
              <a:prstGeom prst="rect">
                <a:avLst/>
              </a:prstGeom>
            </p:spPr>
            <p:txBody>
              <a:bodyPr lIns="13085" tIns="13085" rIns="13085" bIns="13085" rtlCol="0" anchor="ctr"/>
              <a:lstStyle/>
              <a:p>
                <a:pPr algn="ctr">
                  <a:lnSpc>
                    <a:spcPts val="1652"/>
                  </a:lnSpc>
                </a:pPr>
                <a:endParaRPr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 rot="-5400000">
              <a:off x="16500030" y="1420473"/>
              <a:ext cx="404619" cy="93613"/>
              <a:chOff x="0" y="0"/>
              <a:chExt cx="241038" cy="55767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241038" cy="55767"/>
              </a:xfrm>
              <a:custGeom>
                <a:avLst/>
                <a:gdLst/>
                <a:ahLst/>
                <a:cxnLst/>
                <a:rect l="l" t="t" r="r" b="b"/>
                <a:pathLst>
                  <a:path w="241038" h="55767">
                    <a:moveTo>
                      <a:pt x="0" y="0"/>
                    </a:moveTo>
                    <a:lnTo>
                      <a:pt x="241038" y="0"/>
                    </a:lnTo>
                    <a:lnTo>
                      <a:pt x="241038" y="55767"/>
                    </a:lnTo>
                    <a:lnTo>
                      <a:pt x="0" y="5576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19050"/>
                <a:ext cx="241038" cy="74817"/>
              </a:xfrm>
              <a:prstGeom prst="rect">
                <a:avLst/>
              </a:prstGeom>
            </p:spPr>
            <p:txBody>
              <a:bodyPr lIns="13085" tIns="13085" rIns="13085" bIns="13085" rtlCol="0" anchor="ctr"/>
              <a:lstStyle/>
              <a:p>
                <a:pPr algn="ctr">
                  <a:lnSpc>
                    <a:spcPts val="165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6" y="-448572"/>
            <a:ext cx="18323050" cy="10735572"/>
          </a:xfrm>
          <a:custGeom>
            <a:avLst/>
            <a:gdLst/>
            <a:ahLst/>
            <a:cxnLst/>
            <a:rect l="l" t="t" r="r" b="b"/>
            <a:pathLst>
              <a:path w="18323050" h="10735572">
                <a:moveTo>
                  <a:pt x="0" y="0"/>
                </a:moveTo>
                <a:lnTo>
                  <a:pt x="18323050" y="0"/>
                </a:lnTo>
                <a:lnTo>
                  <a:pt x="18323050" y="10735572"/>
                </a:lnTo>
                <a:lnTo>
                  <a:pt x="0" y="10735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99571" y="1103391"/>
            <a:ext cx="14888857" cy="7936200"/>
          </a:xfrm>
          <a:custGeom>
            <a:avLst/>
            <a:gdLst/>
            <a:ahLst/>
            <a:cxnLst/>
            <a:rect l="l" t="t" r="r" b="b"/>
            <a:pathLst>
              <a:path w="14888857" h="7936200">
                <a:moveTo>
                  <a:pt x="0" y="0"/>
                </a:moveTo>
                <a:lnTo>
                  <a:pt x="14888857" y="0"/>
                </a:lnTo>
                <a:lnTo>
                  <a:pt x="14888857" y="7936200"/>
                </a:lnTo>
                <a:lnTo>
                  <a:pt x="0" y="7936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73011" y="3686502"/>
            <a:ext cx="2374824" cy="7559611"/>
            <a:chOff x="0" y="0"/>
            <a:chExt cx="3166432" cy="10079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66491" cy="10079482"/>
            </a:xfrm>
            <a:custGeom>
              <a:avLst/>
              <a:gdLst/>
              <a:ahLst/>
              <a:cxnLst/>
              <a:rect l="l" t="t" r="r" b="b"/>
              <a:pathLst>
                <a:path w="3166491" h="10079482">
                  <a:moveTo>
                    <a:pt x="0" y="0"/>
                  </a:moveTo>
                  <a:lnTo>
                    <a:pt x="3166491" y="0"/>
                  </a:lnTo>
                  <a:lnTo>
                    <a:pt x="3166491" y="10079482"/>
                  </a:lnTo>
                  <a:lnTo>
                    <a:pt x="0" y="10079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" r="-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59477" y="3686502"/>
            <a:ext cx="2374824" cy="7559611"/>
            <a:chOff x="0" y="0"/>
            <a:chExt cx="3166432" cy="100794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66491" cy="10079482"/>
            </a:xfrm>
            <a:custGeom>
              <a:avLst/>
              <a:gdLst/>
              <a:ahLst/>
              <a:cxnLst/>
              <a:rect l="l" t="t" r="r" b="b"/>
              <a:pathLst>
                <a:path w="3166491" h="10079482">
                  <a:moveTo>
                    <a:pt x="0" y="0"/>
                  </a:moveTo>
                  <a:lnTo>
                    <a:pt x="3166491" y="0"/>
                  </a:lnTo>
                  <a:lnTo>
                    <a:pt x="3166491" y="10079482"/>
                  </a:lnTo>
                  <a:lnTo>
                    <a:pt x="0" y="10079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" r="-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52952" y="3117188"/>
            <a:ext cx="3902057" cy="39020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9162641" y="5143500"/>
            <a:ext cx="2677752" cy="0"/>
          </a:xfrm>
          <a:prstGeom prst="line">
            <a:avLst/>
          </a:prstGeom>
          <a:ln w="295275" cap="flat">
            <a:solidFill>
              <a:srgbClr val="01396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94721" y="1601388"/>
            <a:ext cx="7467995" cy="6933658"/>
          </a:xfrm>
          <a:custGeom>
            <a:avLst/>
            <a:gdLst/>
            <a:ahLst/>
            <a:cxnLst/>
            <a:rect l="l" t="t" r="r" b="b"/>
            <a:pathLst>
              <a:path w="7467995" h="6933658">
                <a:moveTo>
                  <a:pt x="0" y="0"/>
                </a:moveTo>
                <a:lnTo>
                  <a:pt x="7467995" y="0"/>
                </a:lnTo>
                <a:lnTo>
                  <a:pt x="7467995" y="6933657"/>
                </a:lnTo>
                <a:lnTo>
                  <a:pt x="0" y="69336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01813" y="5438257"/>
            <a:ext cx="3006572" cy="163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PhD 2- Hydrodynamic modelling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2874" y="5438257"/>
            <a:ext cx="2354513" cy="158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PhD 3-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In-situ experiments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83342" y="2792304"/>
            <a:ext cx="3490753" cy="110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PhD 1- Remote sensing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27064" y="4223847"/>
            <a:ext cx="3553834" cy="163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Nature based toolkit for coastal protection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6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3941" y="1749863"/>
            <a:ext cx="11869888" cy="7117456"/>
            <a:chOff x="0" y="0"/>
            <a:chExt cx="3126226" cy="18745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26226" cy="1874556"/>
            </a:xfrm>
            <a:custGeom>
              <a:avLst/>
              <a:gdLst/>
              <a:ahLst/>
              <a:cxnLst/>
              <a:rect l="l" t="t" r="r" b="b"/>
              <a:pathLst>
                <a:path w="3126226" h="1874556">
                  <a:moveTo>
                    <a:pt x="32612" y="0"/>
                  </a:moveTo>
                  <a:lnTo>
                    <a:pt x="3093614" y="0"/>
                  </a:lnTo>
                  <a:cubicBezTo>
                    <a:pt x="3102263" y="0"/>
                    <a:pt x="3110558" y="3436"/>
                    <a:pt x="3116674" y="9552"/>
                  </a:cubicBezTo>
                  <a:cubicBezTo>
                    <a:pt x="3122790" y="15668"/>
                    <a:pt x="3126226" y="23962"/>
                    <a:pt x="3126226" y="32612"/>
                  </a:cubicBezTo>
                  <a:lnTo>
                    <a:pt x="3126226" y="1841945"/>
                  </a:lnTo>
                  <a:cubicBezTo>
                    <a:pt x="3126226" y="1850594"/>
                    <a:pt x="3122790" y="1858889"/>
                    <a:pt x="3116674" y="1865005"/>
                  </a:cubicBezTo>
                  <a:cubicBezTo>
                    <a:pt x="3110558" y="1871120"/>
                    <a:pt x="3102263" y="1874556"/>
                    <a:pt x="3093614" y="1874556"/>
                  </a:cubicBezTo>
                  <a:lnTo>
                    <a:pt x="32612" y="1874556"/>
                  </a:lnTo>
                  <a:cubicBezTo>
                    <a:pt x="23962" y="1874556"/>
                    <a:pt x="15668" y="1871120"/>
                    <a:pt x="9552" y="1865005"/>
                  </a:cubicBezTo>
                  <a:cubicBezTo>
                    <a:pt x="3436" y="1858889"/>
                    <a:pt x="0" y="1850594"/>
                    <a:pt x="0" y="1841945"/>
                  </a:cubicBezTo>
                  <a:lnTo>
                    <a:pt x="0" y="32612"/>
                  </a:lnTo>
                  <a:cubicBezTo>
                    <a:pt x="0" y="23962"/>
                    <a:pt x="3436" y="15668"/>
                    <a:pt x="9552" y="9552"/>
                  </a:cubicBezTo>
                  <a:cubicBezTo>
                    <a:pt x="15668" y="3436"/>
                    <a:pt x="23962" y="0"/>
                    <a:pt x="32612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26226" cy="191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36111" y="5308591"/>
            <a:ext cx="8531956" cy="3041498"/>
            <a:chOff x="0" y="0"/>
            <a:chExt cx="11375942" cy="4055331"/>
          </a:xfrm>
        </p:grpSpPr>
        <p:sp>
          <p:nvSpPr>
            <p:cNvPr id="9" name="TextBox 9"/>
            <p:cNvSpPr txBox="1"/>
            <p:nvPr/>
          </p:nvSpPr>
          <p:spPr>
            <a:xfrm>
              <a:off x="2848289" y="193331"/>
              <a:ext cx="8527653" cy="3511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</a:rPr>
                <a:t>r.mastin-wynne@newcastle.ac.uk</a:t>
              </a: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endParaRPr lang="en-US" sz="3000">
                <a:solidFill>
                  <a:srgbClr val="000000"/>
                </a:solidFill>
                <a:latin typeface="Canva Sans"/>
              </a:endParaRP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</a:rPr>
                <a:t>j.duffy4@newcastle.ac.uk</a:t>
              </a: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endParaRPr lang="en-US" sz="3000">
                <a:solidFill>
                  <a:srgbClr val="000000"/>
                </a:solidFill>
                <a:latin typeface="Canva Sans"/>
              </a:endParaRP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</a:rPr>
                <a:t>a.wickenden2@newcastle.ac.uk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387647" cy="910801"/>
            </a:xfrm>
            <a:custGeom>
              <a:avLst/>
              <a:gdLst/>
              <a:ahLst/>
              <a:cxnLst/>
              <a:rect l="l" t="t" r="r" b="b"/>
              <a:pathLst>
                <a:path w="1387647" h="910801">
                  <a:moveTo>
                    <a:pt x="0" y="0"/>
                  </a:moveTo>
                  <a:lnTo>
                    <a:pt x="1387647" y="0"/>
                  </a:lnTo>
                  <a:lnTo>
                    <a:pt x="1387647" y="910801"/>
                  </a:lnTo>
                  <a:lnTo>
                    <a:pt x="0" y="91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573329"/>
              <a:ext cx="1387647" cy="910801"/>
            </a:xfrm>
            <a:custGeom>
              <a:avLst/>
              <a:gdLst/>
              <a:ahLst/>
              <a:cxnLst/>
              <a:rect l="l" t="t" r="r" b="b"/>
              <a:pathLst>
                <a:path w="1387647" h="910801">
                  <a:moveTo>
                    <a:pt x="0" y="0"/>
                  </a:moveTo>
                  <a:lnTo>
                    <a:pt x="1387647" y="0"/>
                  </a:lnTo>
                  <a:lnTo>
                    <a:pt x="1387647" y="910801"/>
                  </a:lnTo>
                  <a:lnTo>
                    <a:pt x="0" y="91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3144530"/>
              <a:ext cx="1387647" cy="910801"/>
            </a:xfrm>
            <a:custGeom>
              <a:avLst/>
              <a:gdLst/>
              <a:ahLst/>
              <a:cxnLst/>
              <a:rect l="l" t="t" r="r" b="b"/>
              <a:pathLst>
                <a:path w="1387647" h="910801">
                  <a:moveTo>
                    <a:pt x="0" y="0"/>
                  </a:moveTo>
                  <a:lnTo>
                    <a:pt x="1387647" y="0"/>
                  </a:lnTo>
                  <a:lnTo>
                    <a:pt x="1387647" y="910801"/>
                  </a:lnTo>
                  <a:lnTo>
                    <a:pt x="0" y="910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47987" y="4350774"/>
            <a:ext cx="2185168" cy="5936226"/>
          </a:xfrm>
          <a:custGeom>
            <a:avLst/>
            <a:gdLst/>
            <a:ahLst/>
            <a:cxnLst/>
            <a:rect l="l" t="t" r="r" b="b"/>
            <a:pathLst>
              <a:path w="2185168" h="5936226">
                <a:moveTo>
                  <a:pt x="0" y="0"/>
                </a:moveTo>
                <a:lnTo>
                  <a:pt x="2185168" y="0"/>
                </a:lnTo>
                <a:lnTo>
                  <a:pt x="2185168" y="5936226"/>
                </a:lnTo>
                <a:lnTo>
                  <a:pt x="0" y="593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083585" y="3249135"/>
            <a:ext cx="16230600" cy="273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13964"/>
                </a:solidFill>
                <a:latin typeface="Canva Sans Bold"/>
              </a:rPr>
              <a:t>Thank you for listening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13964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13964"/>
              </a:solidFill>
              <a:latin typeface="Canva Sans Bold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15667229" y="4350774"/>
            <a:ext cx="2185168" cy="5936226"/>
          </a:xfrm>
          <a:custGeom>
            <a:avLst/>
            <a:gdLst/>
            <a:ahLst/>
            <a:cxnLst/>
            <a:rect l="l" t="t" r="r" b="b"/>
            <a:pathLst>
              <a:path w="2185168" h="5936226">
                <a:moveTo>
                  <a:pt x="2185168" y="0"/>
                </a:moveTo>
                <a:lnTo>
                  <a:pt x="0" y="0"/>
                </a:lnTo>
                <a:lnTo>
                  <a:pt x="0" y="5936226"/>
                </a:lnTo>
                <a:lnTo>
                  <a:pt x="2185168" y="5936226"/>
                </a:lnTo>
                <a:lnTo>
                  <a:pt x="2185168" y="0"/>
                </a:lnTo>
                <a:close/>
              </a:path>
            </a:pathLst>
          </a:custGeom>
          <a:blipFill>
            <a:blip r:embed="rId4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1181131"/>
            <a:chOff x="0" y="0"/>
            <a:chExt cx="4274726" cy="311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311080"/>
            </a:xfrm>
            <a:custGeom>
              <a:avLst/>
              <a:gdLst/>
              <a:ahLst/>
              <a:cxnLst/>
              <a:rect l="l" t="t" r="r" b="b"/>
              <a:pathLst>
                <a:path w="4274726" h="311080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87230"/>
                  </a:lnTo>
                  <a:cubicBezTo>
                    <a:pt x="4274726" y="293555"/>
                    <a:pt x="4272213" y="299622"/>
                    <a:pt x="4267741" y="304094"/>
                  </a:cubicBezTo>
                  <a:cubicBezTo>
                    <a:pt x="4263268" y="308567"/>
                    <a:pt x="4257201" y="311080"/>
                    <a:pt x="4250876" y="311080"/>
                  </a:cubicBezTo>
                  <a:lnTo>
                    <a:pt x="23850" y="311080"/>
                  </a:lnTo>
                  <a:cubicBezTo>
                    <a:pt x="17524" y="311080"/>
                    <a:pt x="11458" y="308567"/>
                    <a:pt x="6985" y="304094"/>
                  </a:cubicBezTo>
                  <a:cubicBezTo>
                    <a:pt x="2513" y="299622"/>
                    <a:pt x="0" y="293555"/>
                    <a:pt x="0" y="287230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3D94A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34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0714" y="2416622"/>
            <a:ext cx="17546573" cy="7666519"/>
            <a:chOff x="0" y="0"/>
            <a:chExt cx="4621320" cy="2019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21319" cy="2019166"/>
            </a:xfrm>
            <a:custGeom>
              <a:avLst/>
              <a:gdLst/>
              <a:ahLst/>
              <a:cxnLst/>
              <a:rect l="l" t="t" r="r" b="b"/>
              <a:pathLst>
                <a:path w="4621319" h="2019166">
                  <a:moveTo>
                    <a:pt x="22061" y="0"/>
                  </a:moveTo>
                  <a:lnTo>
                    <a:pt x="4599258" y="0"/>
                  </a:lnTo>
                  <a:cubicBezTo>
                    <a:pt x="4611443" y="0"/>
                    <a:pt x="4621319" y="9877"/>
                    <a:pt x="4621319" y="22061"/>
                  </a:cubicBezTo>
                  <a:lnTo>
                    <a:pt x="4621319" y="1997104"/>
                  </a:lnTo>
                  <a:cubicBezTo>
                    <a:pt x="4621319" y="2009288"/>
                    <a:pt x="4611443" y="2019166"/>
                    <a:pt x="4599258" y="2019166"/>
                  </a:cubicBezTo>
                  <a:lnTo>
                    <a:pt x="22061" y="2019166"/>
                  </a:lnTo>
                  <a:cubicBezTo>
                    <a:pt x="9877" y="2019166"/>
                    <a:pt x="0" y="2009288"/>
                    <a:pt x="0" y="1997104"/>
                  </a:cubicBezTo>
                  <a:lnTo>
                    <a:pt x="0" y="22061"/>
                  </a:lnTo>
                  <a:cubicBezTo>
                    <a:pt x="0" y="9877"/>
                    <a:pt x="9877" y="0"/>
                    <a:pt x="22061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21320" cy="205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-5079096" y="1128093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References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0127" y="2629535"/>
            <a:ext cx="17367159" cy="765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</a:rPr>
              <a:t>Balke, T., Vovides, A., Schwarz, C., Chmura, G.L., Ladd, C. and Basyuni, M., 2021. Monitoring tidal hydrology in coastal wetlands with the “Mini Buoy”: applications for mangrove restoration. Hydrology and Earth System Sciences, 25(3), pp.1229-1244.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Christianen, M.J., van Belzen, J., Herman, P.M., van Katwijk, M.M., Lamers, L.P., van Leent, P.J. and Bouma, T.J., 2013. Low-canopy seagrass beds still provide important coastal protection services. PloS one, 8(5), p.e62413.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Hansen, J.C., 2013. The effects of waves and turbulence on sediment suspension and mixing within seagrass ecosystems. University of Virginia. 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Manis, J.E., Garvis, S.K., Jachec, S.M. and Walters, L.J., 2015. Wave attenuation experiments over living shorelines over time: a wave tank study to assess recreational boating pressures. Journal of coastal conservation, 19, pp.1-11.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McGlathery, K.J., Reidenbach, M.A., D'ODORICO, P.A.O.L.O., Fagherazzi, S., Pace, M.L. and Porter, J.H., 2013. Nonlinear dynamics and alternative stable states in shallow coastal systems. Oceanography, 26(3), pp.220-231.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Morris, R.L., Konlechner, T.M., Ghisalberti, M. and Swearer, S.E., 2018. From grey to green: Efficacy of eco‐engineering solutions for nature‐based coastal defence. Global change biology, 24(5), pp.1827-1842.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Nyström, M., Norström, A.V., Blenckner, T., de la Torre-Castro, M., Eklöf, J.S., Folke, C., Österblom, H., Steneck, R.S., Thyresson, M. and Troell, M., 2012. Confronting feedbacks of degraded marine ecosystems. Ecosystems, 15, pp.695-710.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Canva Sans"/>
                <a:cs typeface="Canva Sans"/>
              </a:rPr>
              <a:t>Spalding, M.D., Ruffo, S., Lacambra, C., Meliane, I., Hale, L.Z., Shepard, C.C. and Beck, M.W., 2014. The role of ecosystems in coastal protection: Adapting to climate change and coastal hazards. Ocean &amp; Coastal Management, 90, pp.50-57. </a:t>
            </a:r>
          </a:p>
          <a:p>
            <a:pPr algn="l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Canva Sans"/>
              <a:cs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53200" y="2752820"/>
            <a:ext cx="10522646" cy="4781359"/>
            <a:chOff x="0" y="0"/>
            <a:chExt cx="2771396" cy="12592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397" cy="1259288"/>
            </a:xfrm>
            <a:custGeom>
              <a:avLst/>
              <a:gdLst/>
              <a:ahLst/>
              <a:cxnLst/>
              <a:rect l="l" t="t" r="r" b="b"/>
              <a:pathLst>
                <a:path w="2771397" h="1259288">
                  <a:moveTo>
                    <a:pt x="36787" y="0"/>
                  </a:moveTo>
                  <a:lnTo>
                    <a:pt x="2734610" y="0"/>
                  </a:lnTo>
                  <a:cubicBezTo>
                    <a:pt x="2754926" y="0"/>
                    <a:pt x="2771397" y="16470"/>
                    <a:pt x="2771397" y="36787"/>
                  </a:cubicBezTo>
                  <a:lnTo>
                    <a:pt x="2771397" y="1222501"/>
                  </a:lnTo>
                  <a:cubicBezTo>
                    <a:pt x="2771397" y="1232258"/>
                    <a:pt x="2767521" y="1241614"/>
                    <a:pt x="2760622" y="1248513"/>
                  </a:cubicBezTo>
                  <a:cubicBezTo>
                    <a:pt x="2753723" y="1255412"/>
                    <a:pt x="2744366" y="1259288"/>
                    <a:pt x="2734610" y="1259288"/>
                  </a:cubicBezTo>
                  <a:lnTo>
                    <a:pt x="36787" y="1259288"/>
                  </a:lnTo>
                  <a:cubicBezTo>
                    <a:pt x="27030" y="1259288"/>
                    <a:pt x="17674" y="1255412"/>
                    <a:pt x="10775" y="1248513"/>
                  </a:cubicBezTo>
                  <a:cubicBezTo>
                    <a:pt x="3876" y="1241614"/>
                    <a:pt x="0" y="1232258"/>
                    <a:pt x="0" y="1222501"/>
                  </a:cubicBezTo>
                  <a:lnTo>
                    <a:pt x="0" y="36787"/>
                  </a:lnTo>
                  <a:cubicBezTo>
                    <a:pt x="0" y="27030"/>
                    <a:pt x="3876" y="17674"/>
                    <a:pt x="10775" y="10775"/>
                  </a:cubicBezTo>
                  <a:cubicBezTo>
                    <a:pt x="17674" y="3876"/>
                    <a:pt x="27030" y="0"/>
                    <a:pt x="36787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71396" cy="1297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51296" y="3467100"/>
            <a:ext cx="9926454" cy="578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2776" dirty="0">
                <a:solidFill>
                  <a:srgbClr val="000000"/>
                </a:solidFill>
                <a:latin typeface="Canva Sans"/>
              </a:rPr>
              <a:t>There is an increasing threat of </a:t>
            </a:r>
            <a:r>
              <a:rPr lang="en-US" sz="2776" dirty="0">
                <a:solidFill>
                  <a:srgbClr val="000000"/>
                </a:solidFill>
                <a:latin typeface="Canva Sans Bold"/>
              </a:rPr>
              <a:t>erosion, sea level rise and flooding</a:t>
            </a:r>
            <a:r>
              <a:rPr lang="en-US" sz="2776" dirty="0">
                <a:solidFill>
                  <a:srgbClr val="000000"/>
                </a:solidFill>
                <a:latin typeface="Canva Sans"/>
              </a:rPr>
              <a:t> along coastlines globally. </a:t>
            </a:r>
          </a:p>
          <a:p>
            <a:pPr algn="just">
              <a:lnSpc>
                <a:spcPts val="3887"/>
              </a:lnSpc>
            </a:pPr>
            <a:endParaRPr lang="en-US" sz="2776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887"/>
              </a:lnSpc>
            </a:pPr>
            <a:r>
              <a:rPr lang="en-US" sz="2776" dirty="0">
                <a:solidFill>
                  <a:srgbClr val="000000"/>
                </a:solidFill>
                <a:latin typeface="Canva Sans"/>
              </a:rPr>
              <a:t>Natural habitats such as </a:t>
            </a:r>
            <a:r>
              <a:rPr lang="en-US" sz="2776" dirty="0">
                <a:solidFill>
                  <a:srgbClr val="000000"/>
                </a:solidFill>
                <a:latin typeface="Canva Sans Bold"/>
              </a:rPr>
              <a:t>kelp forests, seagrass meadows and oyster reefs</a:t>
            </a:r>
            <a:r>
              <a:rPr lang="en-US" sz="2776" dirty="0">
                <a:solidFill>
                  <a:srgbClr val="000000"/>
                </a:solidFill>
                <a:latin typeface="Canva Sans"/>
              </a:rPr>
              <a:t>, by attenuating incoming wave energy, can reduce erosion and provide a nature positive solution to coastal protection.</a:t>
            </a:r>
          </a:p>
          <a:p>
            <a:pPr algn="just">
              <a:lnSpc>
                <a:spcPts val="3887"/>
              </a:lnSpc>
            </a:pPr>
            <a:endParaRPr lang="en-US" sz="2776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887"/>
              </a:lnSpc>
            </a:pPr>
            <a:endParaRPr lang="en-US" sz="2776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887"/>
              </a:lnSpc>
            </a:pPr>
            <a:endParaRPr lang="en-US" sz="2776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887"/>
              </a:lnSpc>
            </a:pPr>
            <a:r>
              <a:rPr lang="en-US" sz="2776" dirty="0">
                <a:solidFill>
                  <a:srgbClr val="000000"/>
                </a:solidFill>
                <a:latin typeface="Canva Sans"/>
              </a:rPr>
              <a:t>                    </a:t>
            </a:r>
          </a:p>
          <a:p>
            <a:pPr algn="just">
              <a:lnSpc>
                <a:spcPts val="3887"/>
              </a:lnSpc>
              <a:spcBef>
                <a:spcPct val="0"/>
              </a:spcBef>
            </a:pPr>
            <a:endParaRPr lang="en-US" sz="2776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068796" y="2808796"/>
            <a:ext cx="2023368" cy="5496679"/>
          </a:xfrm>
          <a:custGeom>
            <a:avLst/>
            <a:gdLst/>
            <a:ahLst/>
            <a:cxnLst/>
            <a:rect l="l" t="t" r="r" b="b"/>
            <a:pathLst>
              <a:path w="2023368" h="5496679">
                <a:moveTo>
                  <a:pt x="0" y="0"/>
                </a:moveTo>
                <a:lnTo>
                  <a:pt x="2023368" y="0"/>
                </a:lnTo>
                <a:lnTo>
                  <a:pt x="2023368" y="5496679"/>
                </a:lnTo>
                <a:lnTo>
                  <a:pt x="0" y="5496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028700" y="933450"/>
            <a:ext cx="410356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27864" y="9603669"/>
            <a:ext cx="1189017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Christianen et al., 2013; Hansen, 2013; McGlathery et al., 2013; Morris et al., 2018; Nyström et al., 2012</a:t>
            </a:r>
          </a:p>
          <a:p>
            <a:pPr algn="ctr">
              <a:lnSpc>
                <a:spcPts val="2100"/>
              </a:lnSpc>
            </a:pPr>
            <a:endParaRPr lang="en-US" sz="15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5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29400" y="2437583"/>
            <a:ext cx="10439400" cy="6224830"/>
            <a:chOff x="0" y="0"/>
            <a:chExt cx="2662323" cy="16394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2323" cy="1639461"/>
            </a:xfrm>
            <a:custGeom>
              <a:avLst/>
              <a:gdLst/>
              <a:ahLst/>
              <a:cxnLst/>
              <a:rect l="l" t="t" r="r" b="b"/>
              <a:pathLst>
                <a:path w="2662323" h="1639461">
                  <a:moveTo>
                    <a:pt x="38294" y="0"/>
                  </a:moveTo>
                  <a:lnTo>
                    <a:pt x="2624029" y="0"/>
                  </a:lnTo>
                  <a:cubicBezTo>
                    <a:pt x="2645178" y="0"/>
                    <a:pt x="2662323" y="17145"/>
                    <a:pt x="2662323" y="38294"/>
                  </a:cubicBezTo>
                  <a:lnTo>
                    <a:pt x="2662323" y="1601167"/>
                  </a:lnTo>
                  <a:cubicBezTo>
                    <a:pt x="2662323" y="1622317"/>
                    <a:pt x="2645178" y="1639461"/>
                    <a:pt x="2624029" y="1639461"/>
                  </a:cubicBezTo>
                  <a:lnTo>
                    <a:pt x="38294" y="1639461"/>
                  </a:lnTo>
                  <a:cubicBezTo>
                    <a:pt x="28138" y="1639461"/>
                    <a:pt x="18398" y="1635427"/>
                    <a:pt x="11216" y="1628245"/>
                  </a:cubicBezTo>
                  <a:cubicBezTo>
                    <a:pt x="4035" y="1621064"/>
                    <a:pt x="0" y="1611324"/>
                    <a:pt x="0" y="1601167"/>
                  </a:cubicBezTo>
                  <a:lnTo>
                    <a:pt x="0" y="38294"/>
                  </a:lnTo>
                  <a:cubicBezTo>
                    <a:pt x="0" y="17145"/>
                    <a:pt x="17145" y="0"/>
                    <a:pt x="38294" y="0"/>
                  </a:cubicBezTo>
                  <a:close/>
                </a:path>
              </a:pathLst>
            </a:custGeom>
            <a:solidFill>
              <a:srgbClr val="D8F4F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62323" cy="1677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5167" y="933450"/>
            <a:ext cx="7869575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Research Importance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13770" y="2863476"/>
            <a:ext cx="9902218" cy="638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There is some debate as to how much wave energy these habitats attenuate.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Climate change is leading to increased storm intensity and frequency making coastlines and 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communities more vulnerable.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anva Sans Bol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Improved understanding of nature-based solutions for 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coastal protection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is crucial for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stabilising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our shorelines into the future.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796375" y="2350103"/>
            <a:ext cx="4017187" cy="6224830"/>
            <a:chOff x="0" y="0"/>
            <a:chExt cx="5356249" cy="8299773"/>
          </a:xfrm>
        </p:grpSpPr>
        <p:sp>
          <p:nvSpPr>
            <p:cNvPr id="11" name="Freeform 11"/>
            <p:cNvSpPr/>
            <p:nvPr/>
          </p:nvSpPr>
          <p:spPr>
            <a:xfrm>
              <a:off x="1681563" y="6397710"/>
              <a:ext cx="2415294" cy="1361622"/>
            </a:xfrm>
            <a:custGeom>
              <a:avLst/>
              <a:gdLst/>
              <a:ahLst/>
              <a:cxnLst/>
              <a:rect l="l" t="t" r="r" b="b"/>
              <a:pathLst>
                <a:path w="2415294" h="1361622">
                  <a:moveTo>
                    <a:pt x="0" y="0"/>
                  </a:moveTo>
                  <a:lnTo>
                    <a:pt x="2415295" y="0"/>
                  </a:lnTo>
                  <a:lnTo>
                    <a:pt x="2415295" y="1361622"/>
                  </a:lnTo>
                  <a:lnTo>
                    <a:pt x="0" y="1361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5356249" cy="8299773"/>
            </a:xfrm>
            <a:custGeom>
              <a:avLst/>
              <a:gdLst/>
              <a:ahLst/>
              <a:cxnLst/>
              <a:rect l="l" t="t" r="r" b="b"/>
              <a:pathLst>
                <a:path w="5356249" h="8299773">
                  <a:moveTo>
                    <a:pt x="0" y="0"/>
                  </a:moveTo>
                  <a:lnTo>
                    <a:pt x="5356249" y="0"/>
                  </a:lnTo>
                  <a:lnTo>
                    <a:pt x="5356249" y="8299773"/>
                  </a:lnTo>
                  <a:lnTo>
                    <a:pt x="0" y="8299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2889210" y="6736558"/>
              <a:ext cx="1814233" cy="1022774"/>
            </a:xfrm>
            <a:custGeom>
              <a:avLst/>
              <a:gdLst/>
              <a:ahLst/>
              <a:cxnLst/>
              <a:rect l="l" t="t" r="r" b="b"/>
              <a:pathLst>
                <a:path w="1814233" h="1022774">
                  <a:moveTo>
                    <a:pt x="1814234" y="0"/>
                  </a:moveTo>
                  <a:lnTo>
                    <a:pt x="0" y="0"/>
                  </a:lnTo>
                  <a:lnTo>
                    <a:pt x="0" y="1022774"/>
                  </a:lnTo>
                  <a:lnTo>
                    <a:pt x="1814234" y="1022774"/>
                  </a:lnTo>
                  <a:lnTo>
                    <a:pt x="181423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782916" y="9114580"/>
            <a:ext cx="1189017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</a:rPr>
              <a:t>Manis et al., 2015; Spalding et al., 2014</a:t>
            </a:r>
          </a:p>
          <a:p>
            <a:pPr algn="ctr">
              <a:lnSpc>
                <a:spcPts val="2100"/>
              </a:lnSpc>
            </a:pPr>
            <a:endParaRPr lang="en-US" sz="15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4772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923522" y="1701613"/>
            <a:ext cx="5414082" cy="6883773"/>
          </a:xfrm>
          <a:custGeom>
            <a:avLst/>
            <a:gdLst/>
            <a:ahLst/>
            <a:cxnLst/>
            <a:rect l="l" t="t" r="r" b="b"/>
            <a:pathLst>
              <a:path w="5414082" h="6883773">
                <a:moveTo>
                  <a:pt x="0" y="0"/>
                </a:moveTo>
                <a:lnTo>
                  <a:pt x="5414083" y="0"/>
                </a:lnTo>
                <a:lnTo>
                  <a:pt x="5414083" y="6883774"/>
                </a:lnTo>
                <a:lnTo>
                  <a:pt x="0" y="6883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049029" y="3924300"/>
            <a:ext cx="859414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 Bold"/>
              </a:rPr>
              <a:t>PhD 1- Remote sensing methods for monitoring habitat restoration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46088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68483" y="3645635"/>
            <a:ext cx="13435856" cy="1497865"/>
            <a:chOff x="0" y="0"/>
            <a:chExt cx="3538662" cy="394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38662" cy="394499"/>
            </a:xfrm>
            <a:custGeom>
              <a:avLst/>
              <a:gdLst/>
              <a:ahLst/>
              <a:cxnLst/>
              <a:rect l="l" t="t" r="r" b="b"/>
              <a:pathLst>
                <a:path w="3538662" h="394499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65113"/>
                  </a:lnTo>
                  <a:cubicBezTo>
                    <a:pt x="3538662" y="372906"/>
                    <a:pt x="3535566" y="380381"/>
                    <a:pt x="3530055" y="385892"/>
                  </a:cubicBezTo>
                  <a:cubicBezTo>
                    <a:pt x="3524543" y="391403"/>
                    <a:pt x="3517069" y="394499"/>
                    <a:pt x="3509275" y="394499"/>
                  </a:cubicBezTo>
                  <a:lnTo>
                    <a:pt x="29387" y="394499"/>
                  </a:lnTo>
                  <a:cubicBezTo>
                    <a:pt x="21593" y="394499"/>
                    <a:pt x="14118" y="391403"/>
                    <a:pt x="8607" y="385892"/>
                  </a:cubicBezTo>
                  <a:cubicBezTo>
                    <a:pt x="3096" y="380381"/>
                    <a:pt x="0" y="372906"/>
                    <a:pt x="0" y="365113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38662" cy="432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68483" y="5420784"/>
            <a:ext cx="13435856" cy="1375913"/>
            <a:chOff x="0" y="0"/>
            <a:chExt cx="3538662" cy="3623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38662" cy="362380"/>
            </a:xfrm>
            <a:custGeom>
              <a:avLst/>
              <a:gdLst/>
              <a:ahLst/>
              <a:cxnLst/>
              <a:rect l="l" t="t" r="r" b="b"/>
              <a:pathLst>
                <a:path w="3538662" h="362380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32994"/>
                  </a:lnTo>
                  <a:cubicBezTo>
                    <a:pt x="3538662" y="340787"/>
                    <a:pt x="3535566" y="348262"/>
                    <a:pt x="3530055" y="353773"/>
                  </a:cubicBezTo>
                  <a:cubicBezTo>
                    <a:pt x="3524543" y="359284"/>
                    <a:pt x="3517069" y="362380"/>
                    <a:pt x="3509275" y="362380"/>
                  </a:cubicBezTo>
                  <a:lnTo>
                    <a:pt x="29387" y="362380"/>
                  </a:lnTo>
                  <a:cubicBezTo>
                    <a:pt x="21593" y="362380"/>
                    <a:pt x="14118" y="359284"/>
                    <a:pt x="8607" y="353773"/>
                  </a:cubicBezTo>
                  <a:cubicBezTo>
                    <a:pt x="3096" y="348262"/>
                    <a:pt x="0" y="340787"/>
                    <a:pt x="0" y="332994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38662" cy="400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741330" y="4951391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2"/>
                </a:lnTo>
                <a:lnTo>
                  <a:pt x="0" y="2075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001863" y="3376745"/>
            <a:ext cx="650355" cy="1766755"/>
          </a:xfrm>
          <a:custGeom>
            <a:avLst/>
            <a:gdLst/>
            <a:ahLst/>
            <a:cxnLst/>
            <a:rect l="l" t="t" r="r" b="b"/>
            <a:pathLst>
              <a:path w="650355" h="1766755">
                <a:moveTo>
                  <a:pt x="0" y="0"/>
                </a:moveTo>
                <a:lnTo>
                  <a:pt x="650355" y="0"/>
                </a:lnTo>
                <a:lnTo>
                  <a:pt x="650355" y="1766755"/>
                </a:lnTo>
                <a:lnTo>
                  <a:pt x="0" y="1766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499801" y="1740078"/>
            <a:ext cx="14888857" cy="75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 Bold"/>
              </a:rPr>
              <a:t>Aims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4644" y="3771069"/>
            <a:ext cx="12963534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To develop </a:t>
            </a:r>
            <a:r>
              <a:rPr lang="en-US" sz="3399" b="1" dirty="0">
                <a:solidFill>
                  <a:srgbClr val="000000"/>
                </a:solidFill>
                <a:latin typeface="Canva Sans Bold" panose="020B0604020202020204" charset="0"/>
              </a:rPr>
              <a:t>novel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remote sensing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techniques to monitor marine habitat restoration in British waters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04644" y="5485170"/>
            <a:ext cx="12963534" cy="118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To relate output maps to biodiversity and/or ecosystem services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9572" y="1249491"/>
            <a:ext cx="14888857" cy="7788017"/>
          </a:xfrm>
          <a:custGeom>
            <a:avLst/>
            <a:gdLst/>
            <a:ahLst/>
            <a:cxnLst/>
            <a:rect l="l" t="t" r="r" b="b"/>
            <a:pathLst>
              <a:path w="14888857" h="7788017">
                <a:moveTo>
                  <a:pt x="0" y="0"/>
                </a:moveTo>
                <a:lnTo>
                  <a:pt x="14888856" y="0"/>
                </a:lnTo>
                <a:lnTo>
                  <a:pt x="14888856" y="7788018"/>
                </a:lnTo>
                <a:lnTo>
                  <a:pt x="0" y="778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682" b="-236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9311567" y="2684158"/>
            <a:ext cx="475319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117025" y="1724335"/>
            <a:ext cx="11142275" cy="77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4"/>
              </a:lnSpc>
              <a:spcBef>
                <a:spcPct val="0"/>
              </a:spcBef>
            </a:pPr>
            <a:r>
              <a:rPr lang="en-US" sz="4503">
                <a:solidFill>
                  <a:srgbClr val="000000"/>
                </a:solidFill>
                <a:latin typeface="Canva Sans Bold"/>
              </a:rPr>
              <a:t>Current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17025" y="2807983"/>
            <a:ext cx="11142275" cy="5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4"/>
              </a:lnSpc>
              <a:spcBef>
                <a:spcPct val="0"/>
              </a:spcBef>
            </a:pPr>
            <a:r>
              <a:rPr lang="en-US" sz="3503">
                <a:solidFill>
                  <a:srgbClr val="000000"/>
                </a:solidFill>
                <a:latin typeface="Canva Sans Bold"/>
              </a:rPr>
              <a:t>What, where, and when?</a:t>
            </a:r>
          </a:p>
        </p:txBody>
      </p:sp>
      <p:sp>
        <p:nvSpPr>
          <p:cNvPr id="9" name="Freeform 9"/>
          <p:cNvSpPr/>
          <p:nvPr/>
        </p:nvSpPr>
        <p:spPr>
          <a:xfrm>
            <a:off x="8112367" y="4121869"/>
            <a:ext cx="3040909" cy="3709700"/>
          </a:xfrm>
          <a:custGeom>
            <a:avLst/>
            <a:gdLst/>
            <a:ahLst/>
            <a:cxnLst/>
            <a:rect l="l" t="t" r="r" b="b"/>
            <a:pathLst>
              <a:path w="3040909" h="3709700">
                <a:moveTo>
                  <a:pt x="0" y="0"/>
                </a:moveTo>
                <a:lnTo>
                  <a:pt x="3040909" y="0"/>
                </a:lnTo>
                <a:lnTo>
                  <a:pt x="3040909" y="3709700"/>
                </a:lnTo>
                <a:lnTo>
                  <a:pt x="0" y="3709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026020" y="4121724"/>
            <a:ext cx="3027275" cy="3709845"/>
          </a:xfrm>
          <a:custGeom>
            <a:avLst/>
            <a:gdLst/>
            <a:ahLst/>
            <a:cxnLst/>
            <a:rect l="l" t="t" r="r" b="b"/>
            <a:pathLst>
              <a:path w="3027275" h="3709845">
                <a:moveTo>
                  <a:pt x="0" y="0"/>
                </a:moveTo>
                <a:lnTo>
                  <a:pt x="3027276" y="0"/>
                </a:lnTo>
                <a:lnTo>
                  <a:pt x="3027276" y="3709845"/>
                </a:lnTo>
                <a:lnTo>
                  <a:pt x="0" y="370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9572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878986" y="2877014"/>
            <a:ext cx="14565079" cy="6020376"/>
          </a:xfrm>
          <a:custGeom>
            <a:avLst/>
            <a:gdLst/>
            <a:ahLst/>
            <a:cxnLst/>
            <a:rect l="l" t="t" r="r" b="b"/>
            <a:pathLst>
              <a:path w="14565079" h="6020376">
                <a:moveTo>
                  <a:pt x="0" y="0"/>
                </a:moveTo>
                <a:lnTo>
                  <a:pt x="14565078" y="0"/>
                </a:lnTo>
                <a:lnTo>
                  <a:pt x="14565078" y="6020375"/>
                </a:lnTo>
                <a:lnTo>
                  <a:pt x="0" y="602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6" t="-5260" b="-15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611506" y="1349411"/>
            <a:ext cx="15189158" cy="340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 Bold"/>
              </a:rPr>
              <a:t>PhD 2- Understanding wave attenuation using wave tanks, artificial mimics and modelling</a:t>
            </a:r>
          </a:p>
          <a:p>
            <a:pPr algn="ctr">
              <a:lnSpc>
                <a:spcPts val="7279"/>
              </a:lnSpc>
            </a:pPr>
            <a:endParaRPr lang="en-US" sz="450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endParaRPr lang="en-US" sz="45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061834" y="6181018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2" y="0"/>
                </a:lnTo>
                <a:lnTo>
                  <a:pt x="1227152" y="2075993"/>
                </a:lnTo>
                <a:lnTo>
                  <a:pt x="0" y="2075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978932" y="6181018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3"/>
                </a:lnTo>
                <a:lnTo>
                  <a:pt x="0" y="2075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882628" y="6181018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3"/>
                </a:lnTo>
                <a:lnTo>
                  <a:pt x="0" y="2075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781202" y="6181018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3"/>
                </a:lnTo>
                <a:lnTo>
                  <a:pt x="0" y="2075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0700331" y="6181018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3"/>
                </a:lnTo>
                <a:lnTo>
                  <a:pt x="0" y="2075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9572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8" name="Picture 17" descr="A close-up of a factory&#10;&#10;Description automatically generated">
            <a:extLst>
              <a:ext uri="{FF2B5EF4-FFF2-40B4-BE49-F238E27FC236}">
                <a16:creationId xmlns:a16="http://schemas.microsoft.com/office/drawing/2014/main" id="{23CBC3BA-1CC9-D0D7-785F-20FFDC10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1"/>
          <a:stretch/>
        </p:blipFill>
        <p:spPr>
          <a:xfrm>
            <a:off x="1961462" y="2996902"/>
            <a:ext cx="4891133" cy="4293191"/>
          </a:xfrm>
          <a:prstGeom prst="rect">
            <a:avLst/>
          </a:prstGeom>
        </p:spPr>
      </p:pic>
      <p:pic>
        <p:nvPicPr>
          <p:cNvPr id="16" name="Picture 15" descr="A large green and blue machine&#10;&#10;Description automatically generated with medium confidence">
            <a:extLst>
              <a:ext uri="{FF2B5EF4-FFF2-40B4-BE49-F238E27FC236}">
                <a16:creationId xmlns:a16="http://schemas.microsoft.com/office/drawing/2014/main" id="{F69AE80B-7AA1-E4F9-EF88-81A61FC24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3" y="1752599"/>
            <a:ext cx="9042399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" y="0"/>
            <a:ext cx="18323050" cy="10287000"/>
            <a:chOff x="0" y="0"/>
            <a:chExt cx="2723509" cy="1529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3509" cy="1529043"/>
            </a:xfrm>
            <a:custGeom>
              <a:avLst/>
              <a:gdLst/>
              <a:ahLst/>
              <a:cxnLst/>
              <a:rect l="l" t="t" r="r" b="b"/>
              <a:pathLst>
                <a:path w="2723509" h="1529043">
                  <a:moveTo>
                    <a:pt x="0" y="0"/>
                  </a:moveTo>
                  <a:lnTo>
                    <a:pt x="2723509" y="0"/>
                  </a:lnTo>
                  <a:lnTo>
                    <a:pt x="2723509" y="1529043"/>
                  </a:lnTo>
                  <a:lnTo>
                    <a:pt x="0" y="1529043"/>
                  </a:lnTo>
                  <a:close/>
                </a:path>
              </a:pathLst>
            </a:custGeom>
            <a:solidFill>
              <a:srgbClr val="3D94AC">
                <a:alpha val="54902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23509" cy="1595718"/>
            </a:xfrm>
            <a:prstGeom prst="rect">
              <a:avLst/>
            </a:prstGeom>
          </p:spPr>
          <p:txBody>
            <a:bodyPr lIns="30584" tIns="30584" rIns="30584" bIns="30584" rtlCol="0" anchor="ctr"/>
            <a:lstStyle/>
            <a:p>
              <a:pPr algn="ctr">
                <a:lnSpc>
                  <a:spcPts val="48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46088" y="1247731"/>
            <a:ext cx="14888857" cy="7791539"/>
            <a:chOff x="0" y="0"/>
            <a:chExt cx="3921345" cy="2052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1345" cy="2052093"/>
            </a:xfrm>
            <a:custGeom>
              <a:avLst/>
              <a:gdLst/>
              <a:ahLst/>
              <a:cxnLst/>
              <a:rect l="l" t="t" r="r" b="b"/>
              <a:pathLst>
                <a:path w="3921345" h="2052093">
                  <a:moveTo>
                    <a:pt x="25999" y="0"/>
                  </a:moveTo>
                  <a:lnTo>
                    <a:pt x="3895346" y="0"/>
                  </a:lnTo>
                  <a:cubicBezTo>
                    <a:pt x="3909705" y="0"/>
                    <a:pt x="3921345" y="11640"/>
                    <a:pt x="3921345" y="25999"/>
                  </a:cubicBezTo>
                  <a:lnTo>
                    <a:pt x="3921345" y="2026094"/>
                  </a:lnTo>
                  <a:cubicBezTo>
                    <a:pt x="3921345" y="2032989"/>
                    <a:pt x="3918606" y="2039602"/>
                    <a:pt x="3913730" y="2044478"/>
                  </a:cubicBezTo>
                  <a:cubicBezTo>
                    <a:pt x="3908854" y="2049353"/>
                    <a:pt x="3902242" y="2052093"/>
                    <a:pt x="3895346" y="2052093"/>
                  </a:cubicBezTo>
                  <a:lnTo>
                    <a:pt x="25999" y="2052093"/>
                  </a:lnTo>
                  <a:cubicBezTo>
                    <a:pt x="19104" y="2052093"/>
                    <a:pt x="12491" y="2049353"/>
                    <a:pt x="7615" y="2044478"/>
                  </a:cubicBezTo>
                  <a:cubicBezTo>
                    <a:pt x="2739" y="2039602"/>
                    <a:pt x="0" y="2032989"/>
                    <a:pt x="0" y="2026094"/>
                  </a:cubicBezTo>
                  <a:lnTo>
                    <a:pt x="0" y="25999"/>
                  </a:lnTo>
                  <a:cubicBezTo>
                    <a:pt x="0" y="19104"/>
                    <a:pt x="2739" y="12491"/>
                    <a:pt x="7615" y="7615"/>
                  </a:cubicBezTo>
                  <a:cubicBezTo>
                    <a:pt x="12491" y="2739"/>
                    <a:pt x="19104" y="0"/>
                    <a:pt x="25999" y="0"/>
                  </a:cubicBezTo>
                  <a:close/>
                </a:path>
              </a:pathLst>
            </a:custGeom>
            <a:solidFill>
              <a:srgbClr val="EFEE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21345" cy="2090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68483" y="3645635"/>
            <a:ext cx="13435856" cy="1497865"/>
            <a:chOff x="0" y="0"/>
            <a:chExt cx="3538662" cy="394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38662" cy="394499"/>
            </a:xfrm>
            <a:custGeom>
              <a:avLst/>
              <a:gdLst/>
              <a:ahLst/>
              <a:cxnLst/>
              <a:rect l="l" t="t" r="r" b="b"/>
              <a:pathLst>
                <a:path w="3538662" h="394499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65113"/>
                  </a:lnTo>
                  <a:cubicBezTo>
                    <a:pt x="3538662" y="372906"/>
                    <a:pt x="3535566" y="380381"/>
                    <a:pt x="3530055" y="385892"/>
                  </a:cubicBezTo>
                  <a:cubicBezTo>
                    <a:pt x="3524543" y="391403"/>
                    <a:pt x="3517069" y="394499"/>
                    <a:pt x="3509275" y="394499"/>
                  </a:cubicBezTo>
                  <a:lnTo>
                    <a:pt x="29387" y="394499"/>
                  </a:lnTo>
                  <a:cubicBezTo>
                    <a:pt x="21593" y="394499"/>
                    <a:pt x="14118" y="391403"/>
                    <a:pt x="8607" y="385892"/>
                  </a:cubicBezTo>
                  <a:cubicBezTo>
                    <a:pt x="3096" y="380381"/>
                    <a:pt x="0" y="372906"/>
                    <a:pt x="0" y="365113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38662" cy="432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68483" y="5420784"/>
            <a:ext cx="13435856" cy="1375913"/>
            <a:chOff x="0" y="0"/>
            <a:chExt cx="3538662" cy="3623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38662" cy="362380"/>
            </a:xfrm>
            <a:custGeom>
              <a:avLst/>
              <a:gdLst/>
              <a:ahLst/>
              <a:cxnLst/>
              <a:rect l="l" t="t" r="r" b="b"/>
              <a:pathLst>
                <a:path w="3538662" h="362380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32994"/>
                  </a:lnTo>
                  <a:cubicBezTo>
                    <a:pt x="3538662" y="340787"/>
                    <a:pt x="3535566" y="348262"/>
                    <a:pt x="3530055" y="353773"/>
                  </a:cubicBezTo>
                  <a:cubicBezTo>
                    <a:pt x="3524543" y="359284"/>
                    <a:pt x="3517069" y="362380"/>
                    <a:pt x="3509275" y="362380"/>
                  </a:cubicBezTo>
                  <a:lnTo>
                    <a:pt x="29387" y="362380"/>
                  </a:lnTo>
                  <a:cubicBezTo>
                    <a:pt x="21593" y="362380"/>
                    <a:pt x="14118" y="359284"/>
                    <a:pt x="8607" y="353773"/>
                  </a:cubicBezTo>
                  <a:cubicBezTo>
                    <a:pt x="3096" y="348262"/>
                    <a:pt x="0" y="340787"/>
                    <a:pt x="0" y="332994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38662" cy="400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68483" y="7148110"/>
            <a:ext cx="13435856" cy="1345459"/>
            <a:chOff x="0" y="0"/>
            <a:chExt cx="3538662" cy="354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38662" cy="354360"/>
            </a:xfrm>
            <a:custGeom>
              <a:avLst/>
              <a:gdLst/>
              <a:ahLst/>
              <a:cxnLst/>
              <a:rect l="l" t="t" r="r" b="b"/>
              <a:pathLst>
                <a:path w="3538662" h="354360">
                  <a:moveTo>
                    <a:pt x="29387" y="0"/>
                  </a:moveTo>
                  <a:lnTo>
                    <a:pt x="3509275" y="0"/>
                  </a:lnTo>
                  <a:cubicBezTo>
                    <a:pt x="3517069" y="0"/>
                    <a:pt x="3524543" y="3096"/>
                    <a:pt x="3530055" y="8607"/>
                  </a:cubicBezTo>
                  <a:cubicBezTo>
                    <a:pt x="3535566" y="14118"/>
                    <a:pt x="3538662" y="21593"/>
                    <a:pt x="3538662" y="29387"/>
                  </a:cubicBezTo>
                  <a:lnTo>
                    <a:pt x="3538662" y="324973"/>
                  </a:lnTo>
                  <a:cubicBezTo>
                    <a:pt x="3538662" y="332767"/>
                    <a:pt x="3535566" y="340241"/>
                    <a:pt x="3530055" y="345752"/>
                  </a:cubicBezTo>
                  <a:cubicBezTo>
                    <a:pt x="3524543" y="351264"/>
                    <a:pt x="3517069" y="354360"/>
                    <a:pt x="3509275" y="354360"/>
                  </a:cubicBezTo>
                  <a:lnTo>
                    <a:pt x="29387" y="354360"/>
                  </a:lnTo>
                  <a:cubicBezTo>
                    <a:pt x="21593" y="354360"/>
                    <a:pt x="14118" y="351264"/>
                    <a:pt x="8607" y="345752"/>
                  </a:cubicBezTo>
                  <a:cubicBezTo>
                    <a:pt x="3096" y="340241"/>
                    <a:pt x="0" y="332767"/>
                    <a:pt x="0" y="324973"/>
                  </a:cubicBezTo>
                  <a:lnTo>
                    <a:pt x="0" y="29387"/>
                  </a:lnTo>
                  <a:cubicBezTo>
                    <a:pt x="0" y="21593"/>
                    <a:pt x="3096" y="14118"/>
                    <a:pt x="8607" y="8607"/>
                  </a:cubicBezTo>
                  <a:cubicBezTo>
                    <a:pt x="14118" y="3096"/>
                    <a:pt x="21593" y="0"/>
                    <a:pt x="29387" y="0"/>
                  </a:cubicBezTo>
                  <a:close/>
                </a:path>
              </a:pathLst>
            </a:custGeom>
            <a:solidFill>
              <a:srgbClr val="B4BB7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38662" cy="392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41330" y="5070745"/>
            <a:ext cx="1227153" cy="2075992"/>
          </a:xfrm>
          <a:custGeom>
            <a:avLst/>
            <a:gdLst/>
            <a:ahLst/>
            <a:cxnLst/>
            <a:rect l="l" t="t" r="r" b="b"/>
            <a:pathLst>
              <a:path w="1227153" h="2075992">
                <a:moveTo>
                  <a:pt x="0" y="0"/>
                </a:moveTo>
                <a:lnTo>
                  <a:pt x="1227153" y="0"/>
                </a:lnTo>
                <a:lnTo>
                  <a:pt x="1227153" y="2075992"/>
                </a:lnTo>
                <a:lnTo>
                  <a:pt x="0" y="2075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2001863" y="3376745"/>
            <a:ext cx="650355" cy="1766755"/>
          </a:xfrm>
          <a:custGeom>
            <a:avLst/>
            <a:gdLst/>
            <a:ahLst/>
            <a:cxnLst/>
            <a:rect l="l" t="t" r="r" b="b"/>
            <a:pathLst>
              <a:path w="650355" h="1766755">
                <a:moveTo>
                  <a:pt x="0" y="0"/>
                </a:moveTo>
                <a:lnTo>
                  <a:pt x="650355" y="0"/>
                </a:lnTo>
                <a:lnTo>
                  <a:pt x="650355" y="1766755"/>
                </a:lnTo>
                <a:lnTo>
                  <a:pt x="0" y="1766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703401" y="7248197"/>
            <a:ext cx="1212413" cy="1179196"/>
          </a:xfrm>
          <a:custGeom>
            <a:avLst/>
            <a:gdLst/>
            <a:ahLst/>
            <a:cxnLst/>
            <a:rect l="l" t="t" r="r" b="b"/>
            <a:pathLst>
              <a:path w="1212413" h="1179196">
                <a:moveTo>
                  <a:pt x="0" y="0"/>
                </a:moveTo>
                <a:lnTo>
                  <a:pt x="1212412" y="0"/>
                </a:lnTo>
                <a:lnTo>
                  <a:pt x="1212412" y="1179196"/>
                </a:lnTo>
                <a:lnTo>
                  <a:pt x="0" y="117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163100" y="3750647"/>
            <a:ext cx="13077985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Understand the wave attenuation effects of seagrass, oysters and kelp using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scaled mimics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in wave tank experiments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63100" y="5486138"/>
            <a:ext cx="13225558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Determine the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optimal habitat restoration density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- maximise wave attenuation, minimise cost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63100" y="7181522"/>
            <a:ext cx="13225558" cy="11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Assess the wave attenuation performance of these habitats under </a:t>
            </a:r>
            <a:r>
              <a:rPr lang="en-US" sz="3399">
                <a:solidFill>
                  <a:srgbClr val="000000"/>
                </a:solidFill>
                <a:latin typeface="Canva Sans Bold"/>
              </a:rPr>
              <a:t>future IPCC climate scenarios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99801" y="1740078"/>
            <a:ext cx="14888857" cy="75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Canva Sans Bold"/>
              </a:rPr>
              <a:t>Aims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929</Words>
  <Application>Microsoft Office PowerPoint</Application>
  <PresentationFormat>Custom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Canva Sans Bold</vt:lpstr>
      <vt:lpstr>Calibri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conference presentation</dc:title>
  <dc:creator>Robyn Mastin-Wynne (PGR)</dc:creator>
  <cp:lastModifiedBy>Bethany Handson</cp:lastModifiedBy>
  <cp:revision>4</cp:revision>
  <dcterms:created xsi:type="dcterms:W3CDTF">2006-08-16T00:00:00Z</dcterms:created>
  <dcterms:modified xsi:type="dcterms:W3CDTF">2024-08-12T12:05:10Z</dcterms:modified>
  <dc:identifier>DAGEud9Eo-I</dc:identifier>
</cp:coreProperties>
</file>