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76" r:id="rId4"/>
    <p:sldId id="257" r:id="rId5"/>
    <p:sldId id="264" r:id="rId6"/>
    <p:sldId id="262" r:id="rId7"/>
    <p:sldId id="265" r:id="rId8"/>
    <p:sldId id="277" r:id="rId9"/>
    <p:sldId id="261"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6ED"/>
    <a:srgbClr val="A4D5DC"/>
    <a:srgbClr val="1C265C"/>
    <a:srgbClr val="43A7E7"/>
    <a:srgbClr val="007BF4"/>
    <a:srgbClr val="FFFFFF"/>
    <a:srgbClr val="3366FF"/>
    <a:srgbClr val="1D78F9"/>
    <a:srgbClr val="6B9A1E"/>
    <a:srgbClr val="B0A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376" autoAdjust="0"/>
  </p:normalViewPr>
  <p:slideViewPr>
    <p:cSldViewPr snapToGrid="0">
      <p:cViewPr varScale="1">
        <p:scale>
          <a:sx n="46" d="100"/>
          <a:sy n="46" d="100"/>
        </p:scale>
        <p:origin x="14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236F7-C05F-4B68-8758-AAE10CF39648}" type="datetimeFigureOut">
              <a:rPr lang="en-GB" smtClean="0"/>
              <a:t>12/08/2024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0A18D-568E-4AEF-BBA1-93FA85D719C0}" type="slidenum">
              <a:rPr lang="en-GB" smtClean="0"/>
              <a:t>‹#›</a:t>
            </a:fld>
            <a:endParaRPr lang="en-GB"/>
          </a:p>
        </p:txBody>
      </p:sp>
    </p:spTree>
    <p:extLst>
      <p:ext uri="{BB962C8B-B14F-4D97-AF65-F5344CB8AC3E}">
        <p14:creationId xmlns:p14="http://schemas.microsoft.com/office/powerpoint/2010/main" val="420085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chemeClr val="bg1"/>
                </a:solidFill>
                <a:latin typeface="Avenir Next LT Pro"/>
              </a:rPr>
              <a:t>Hello, I’m Martina and I work for the DWT on a SS project that looks at how seagrass and seaweed could enhance coastal resilience in the North East. </a:t>
            </a:r>
          </a:p>
          <a:p>
            <a:endParaRPr lang="en-GB" baseline="0" dirty="0">
              <a:solidFill>
                <a:schemeClr val="bg1"/>
              </a:solidFill>
              <a:latin typeface="Avenir Next LT Pro"/>
            </a:endParaRPr>
          </a:p>
          <a:p>
            <a:r>
              <a:rPr lang="en-GB" baseline="0" dirty="0">
                <a:solidFill>
                  <a:schemeClr val="bg1"/>
                </a:solidFill>
                <a:latin typeface="Avenir Next LT Pro"/>
              </a:rPr>
              <a:t>My role is technical lead on this project – fieldwork and data analysis– but JW and MD from the Lincolnshire and Durham WTs respectively deserve a special mention for the work they have and continue to put in to this project. </a:t>
            </a:r>
          </a:p>
          <a:p>
            <a:endParaRPr lang="en-GB" baseline="0" dirty="0">
              <a:solidFill>
                <a:schemeClr val="bg1"/>
              </a:solidFill>
              <a:latin typeface="Avenir Next LT Pro"/>
            </a:endParaRPr>
          </a:p>
          <a:p>
            <a:endParaRPr lang="en-GB" baseline="0" dirty="0">
              <a:solidFill>
                <a:schemeClr val="bg1"/>
              </a:solidFill>
              <a:latin typeface="Avenir Next LT Pro"/>
            </a:endParaRPr>
          </a:p>
          <a:p>
            <a:endParaRPr lang="en-GB" dirty="0">
              <a:solidFill>
                <a:schemeClr val="bg1"/>
              </a:solidFill>
              <a:latin typeface="Avenir Next LT Pro"/>
            </a:endParaRPr>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1</a:t>
            </a:fld>
            <a:endParaRPr lang="en-GB"/>
          </a:p>
        </p:txBody>
      </p:sp>
    </p:spTree>
    <p:extLst>
      <p:ext uri="{BB962C8B-B14F-4D97-AF65-F5344CB8AC3E}">
        <p14:creationId xmlns:p14="http://schemas.microsoft.com/office/powerpoint/2010/main" val="116568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do this, w</a:t>
            </a:r>
            <a:r>
              <a:rPr lang="en-GB" dirty="0"/>
              <a:t>e’ve </a:t>
            </a:r>
            <a:r>
              <a:rPr lang="en-GB" baseline="0" dirty="0"/>
              <a:t>partnered with </a:t>
            </a:r>
            <a:r>
              <a:rPr lang="en-GB" baseline="0" dirty="0" err="1"/>
              <a:t>SeaGrown</a:t>
            </a:r>
            <a:r>
              <a:rPr lang="en-GB" baseline="0" dirty="0"/>
              <a:t>, an offshore seaweed company based in Scarborough, to install 12 of their </a:t>
            </a:r>
            <a:r>
              <a:rPr lang="en-GB" baseline="0" dirty="0" err="1"/>
              <a:t>Kelpedo</a:t>
            </a:r>
            <a:r>
              <a:rPr lang="en-GB" baseline="0" dirty="0"/>
              <a:t> seaweed units off the Durham coast. </a:t>
            </a:r>
          </a:p>
          <a:p>
            <a:endParaRPr lang="en-GB" baseline="0" dirty="0"/>
          </a:p>
          <a:p>
            <a:r>
              <a:rPr lang="en-GB" baseline="0" dirty="0"/>
              <a:t>We’ll seed these with locally collected </a:t>
            </a:r>
            <a:r>
              <a:rPr lang="en-GB" baseline="0" dirty="0" err="1"/>
              <a:t>oarweed</a:t>
            </a:r>
            <a:r>
              <a:rPr lang="en-GB" baseline="0" dirty="0"/>
              <a:t> and sugar kelp and equip them with various environmental sensors. Each month, we’ll visit the site to take growth measurements and record any </a:t>
            </a:r>
            <a:r>
              <a:rPr lang="en-GB" baseline="0" dirty="0" err="1"/>
              <a:t>epifauna</a:t>
            </a:r>
            <a:r>
              <a:rPr lang="en-GB" baseline="0" dirty="0"/>
              <a:t> and epiphytes found growing amongst the seaweed. </a:t>
            </a:r>
          </a:p>
          <a:p>
            <a:endParaRPr lang="en-GB" baseline="0" dirty="0"/>
          </a:p>
          <a:p>
            <a:r>
              <a:rPr lang="en-GB" baseline="0" dirty="0"/>
              <a:t>We’re going to test 3 different growing regimes, one where seaweed is grown and harvested at regular intervals as is standard for seaweed farming, one where we look at the maximum biodiversity gain by allowing the seaweed to grow without cutting it back, and finally one where we deploy unseeded lines and look to see what species present in the water settle and start to grow on the units.</a:t>
            </a:r>
          </a:p>
          <a:p>
            <a:endParaRPr lang="en-GB" baseline="0" dirty="0"/>
          </a:p>
          <a:p>
            <a:r>
              <a:rPr lang="en-GB" baseline="0" dirty="0"/>
              <a:t>[Stress not setting up a seaweed farm – scientific sensor array and not harvesting/selling any products, and our site is much smaller than a typical seaweed farm.]   </a:t>
            </a:r>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10</a:t>
            </a:fld>
            <a:endParaRPr lang="en-GB"/>
          </a:p>
        </p:txBody>
      </p:sp>
    </p:spTree>
    <p:extLst>
      <p:ext uri="{BB962C8B-B14F-4D97-AF65-F5344CB8AC3E}">
        <p14:creationId xmlns:p14="http://schemas.microsoft.com/office/powerpoint/2010/main" val="143020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to licensing, our</a:t>
            </a:r>
            <a:r>
              <a:rPr lang="en-GB" baseline="0" dirty="0"/>
              <a:t> site will be located about 3 km off the Durham coast, east of Hawthorn Hive – here on the map (dark blue rectangle).</a:t>
            </a:r>
          </a:p>
          <a:p>
            <a:endParaRPr lang="en-GB" baseline="0" dirty="0"/>
          </a:p>
          <a:p>
            <a:r>
              <a:rPr lang="en-GB" baseline="0" dirty="0"/>
              <a:t>The 12 units will be arranged in a N-S orientation over 600m, such that each unit is 50m apart. The units themselves are not longlines, which are commonly used in seaweed farms, but are compact units moored to the seabed with a footprint of only 1m</a:t>
            </a:r>
            <a:r>
              <a:rPr lang="en-GB" baseline="30000" dirty="0"/>
              <a:t>2</a:t>
            </a:r>
            <a:r>
              <a:rPr lang="en-GB" baseline="0" dirty="0"/>
              <a:t> both at the seabed and at the surface. </a:t>
            </a:r>
          </a:p>
          <a:p>
            <a:endParaRPr lang="en-GB" baseline="0" dirty="0"/>
          </a:p>
          <a:p>
            <a:r>
              <a:rPr lang="en-GB" baseline="0" dirty="0"/>
              <a:t>I’ll be heading out each month to service the equipment and take measurements from a boat operating out of </a:t>
            </a:r>
            <a:r>
              <a:rPr lang="en-GB" baseline="0" dirty="0" err="1"/>
              <a:t>Seaham</a:t>
            </a:r>
            <a:r>
              <a:rPr lang="en-GB" baseline="0" dirty="0"/>
              <a:t> harbour, shown on the map here (light blue square). </a:t>
            </a:r>
            <a:r>
              <a:rPr lang="en-GB" baseline="0" dirty="0" err="1"/>
              <a:t>Trai</a:t>
            </a:r>
            <a:r>
              <a:rPr lang="en-GB" baseline="0" dirty="0"/>
              <a:t> will also join us on some of these trips to get footage of what we’re doing out there. </a:t>
            </a:r>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11</a:t>
            </a:fld>
            <a:endParaRPr lang="en-GB"/>
          </a:p>
        </p:txBody>
      </p:sp>
    </p:spTree>
    <p:extLst>
      <p:ext uri="{BB962C8B-B14F-4D97-AF65-F5344CB8AC3E}">
        <p14:creationId xmlns:p14="http://schemas.microsoft.com/office/powerpoint/2010/main" val="29906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year so far*, James has been busy with our licence application – we’re tentatively hopeful that we’ll have a licence granted by June. </a:t>
            </a:r>
          </a:p>
          <a:p>
            <a:endParaRPr lang="en-GB" baseline="0" dirty="0"/>
          </a:p>
          <a:p>
            <a:r>
              <a:rPr lang="en-GB" baseline="0" dirty="0"/>
              <a:t>I’ve been out with Blair to collect sugar kelp </a:t>
            </a:r>
            <a:r>
              <a:rPr lang="en-GB" baseline="0" dirty="0" err="1"/>
              <a:t>sori</a:t>
            </a:r>
            <a:r>
              <a:rPr lang="en-GB" baseline="0" dirty="0"/>
              <a:t> – this is the fertile part of sugar kelp which </a:t>
            </a:r>
            <a:r>
              <a:rPr lang="en-GB" baseline="0" dirty="0" err="1"/>
              <a:t>SeaGrown</a:t>
            </a:r>
            <a:r>
              <a:rPr lang="en-GB" baseline="0" dirty="0"/>
              <a:t> then cultivate to produce seeded lines. Sadly our first batch failed, nevertheless* we aim to install the first set of </a:t>
            </a:r>
            <a:r>
              <a:rPr lang="en-GB" baseline="0" dirty="0" err="1"/>
              <a:t>Kelpedo</a:t>
            </a:r>
            <a:r>
              <a:rPr lang="en-GB" baseline="0" dirty="0"/>
              <a:t> units out at sea this summer. </a:t>
            </a:r>
          </a:p>
          <a:p>
            <a:endParaRPr lang="en-GB" baseline="0" dirty="0"/>
          </a:p>
          <a:p>
            <a:r>
              <a:rPr lang="en-GB" baseline="0" dirty="0"/>
              <a:t>Later this year*, </a:t>
            </a:r>
            <a:r>
              <a:rPr lang="en-GB" baseline="0" dirty="0" err="1"/>
              <a:t>oarweed</a:t>
            </a:r>
            <a:r>
              <a:rPr lang="en-GB" baseline="0" dirty="0"/>
              <a:t> will become fertile so we’ll be back out again collecting more </a:t>
            </a:r>
            <a:r>
              <a:rPr lang="en-GB" baseline="0" dirty="0" err="1"/>
              <a:t>sori</a:t>
            </a:r>
            <a:r>
              <a:rPr lang="en-GB" baseline="0" dirty="0"/>
              <a:t>. </a:t>
            </a:r>
            <a:r>
              <a:rPr lang="en-GB" baseline="0" dirty="0" err="1"/>
              <a:t>SeaGrown</a:t>
            </a:r>
            <a:r>
              <a:rPr lang="en-GB" baseline="0" dirty="0"/>
              <a:t> will cultivate this* and we’ll put out the </a:t>
            </a:r>
            <a:r>
              <a:rPr lang="en-GB" baseline="0" dirty="0" err="1"/>
              <a:t>oarweed</a:t>
            </a:r>
            <a:r>
              <a:rPr lang="en-GB" baseline="0" dirty="0"/>
              <a:t> </a:t>
            </a:r>
            <a:r>
              <a:rPr lang="en-GB" baseline="0" dirty="0" err="1"/>
              <a:t>Kelpedo</a:t>
            </a:r>
            <a:r>
              <a:rPr lang="en-GB" baseline="0" dirty="0"/>
              <a:t> units this winter. </a:t>
            </a:r>
          </a:p>
          <a:p>
            <a:endParaRPr lang="en-GB" baseline="0" dirty="0"/>
          </a:p>
          <a:p>
            <a:r>
              <a:rPr lang="en-GB" baseline="0" dirty="0"/>
              <a:t>*As before, our analyses and experience will feed into the Stronger Shores toolkit.</a:t>
            </a:r>
          </a:p>
          <a:p>
            <a:r>
              <a:rPr lang="en-GB" baseline="0" dirty="0"/>
              <a:t>Finally*, at the end of the project the units will either be decommissioned or passed over to the local community. </a:t>
            </a:r>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12</a:t>
            </a:fld>
            <a:endParaRPr lang="en-GB"/>
          </a:p>
        </p:txBody>
      </p:sp>
    </p:spTree>
    <p:extLst>
      <p:ext uri="{BB962C8B-B14F-4D97-AF65-F5344CB8AC3E}">
        <p14:creationId xmlns:p14="http://schemas.microsoft.com/office/powerpoint/2010/main" val="27990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concludes my talk.</a:t>
            </a:r>
            <a:r>
              <a:rPr lang="en-GB" baseline="0" dirty="0"/>
              <a:t> Thanks to all of our Stronger Shores partners - particularly TRT, </a:t>
            </a:r>
            <a:r>
              <a:rPr lang="en-GB" baseline="0" dirty="0" err="1"/>
              <a:t>SeaGrown</a:t>
            </a:r>
            <a:r>
              <a:rPr lang="en-GB" baseline="0" dirty="0"/>
              <a:t>, all the organisations that have allowed us to carry out our work, and given me advice and experience in the field. </a:t>
            </a:r>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13</a:t>
            </a:fld>
            <a:endParaRPr lang="en-GB"/>
          </a:p>
        </p:txBody>
      </p:sp>
    </p:spTree>
    <p:extLst>
      <p:ext uri="{BB962C8B-B14F-4D97-AF65-F5344CB8AC3E}">
        <p14:creationId xmlns:p14="http://schemas.microsoft.com/office/powerpoint/2010/main" val="353849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chemeClr val="bg1"/>
                </a:solidFill>
                <a:latin typeface="Avenir Next LT Pro"/>
              </a:rPr>
              <a:t>This project is made up of two sub-projects: one looks at the feasibility of restoring dwarf eelgrass – the smaller of the two </a:t>
            </a:r>
            <a:r>
              <a:rPr lang="en-GB" baseline="0" dirty="0" err="1">
                <a:solidFill>
                  <a:schemeClr val="bg1"/>
                </a:solidFill>
                <a:latin typeface="Avenir Next LT Pro"/>
              </a:rPr>
              <a:t>Zostera</a:t>
            </a:r>
            <a:r>
              <a:rPr lang="en-GB" baseline="0" dirty="0">
                <a:solidFill>
                  <a:schemeClr val="bg1"/>
                </a:solidFill>
                <a:latin typeface="Avenir Next LT Pro"/>
              </a:rPr>
              <a:t> species of seagrass in the UK; and one which looks to understand how the cultivation of kelp seaweeds – </a:t>
            </a:r>
            <a:r>
              <a:rPr lang="en-GB" baseline="0" dirty="0" err="1">
                <a:solidFill>
                  <a:schemeClr val="bg1"/>
                </a:solidFill>
                <a:latin typeface="Avenir Next LT Pro"/>
              </a:rPr>
              <a:t>oarweed</a:t>
            </a:r>
            <a:r>
              <a:rPr lang="en-GB" baseline="0" dirty="0">
                <a:solidFill>
                  <a:schemeClr val="bg1"/>
                </a:solidFill>
                <a:latin typeface="Avenir Next LT Pro"/>
              </a:rPr>
              <a:t> and sugar kelp – could help attenuate waves and protect the coast.</a:t>
            </a:r>
          </a:p>
          <a:p>
            <a:endParaRPr lang="en-GB" baseline="0" dirty="0">
              <a:solidFill>
                <a:schemeClr val="bg1"/>
              </a:solidFill>
              <a:latin typeface="Avenir Next LT Pro"/>
            </a:endParaRPr>
          </a:p>
          <a:p>
            <a:r>
              <a:rPr lang="en-GB" baseline="0" dirty="0">
                <a:solidFill>
                  <a:schemeClr val="bg1"/>
                </a:solidFill>
                <a:latin typeface="Avenir Next LT Pro"/>
              </a:rPr>
              <a:t>*For each of these sub-projects I’ll talk you through our aims, methods, the sites we’ll be considering, and give you a picture where we’re currently at and what we have upcoming. </a:t>
            </a:r>
          </a:p>
          <a:p>
            <a:endParaRPr lang="en-GB" baseline="0" dirty="0">
              <a:solidFill>
                <a:schemeClr val="bg1"/>
              </a:solidFill>
              <a:latin typeface="Avenir Next LT Pro"/>
            </a:endParaRPr>
          </a:p>
        </p:txBody>
      </p:sp>
      <p:sp>
        <p:nvSpPr>
          <p:cNvPr id="4" name="Slide Number Placeholder 3"/>
          <p:cNvSpPr>
            <a:spLocks noGrp="1"/>
          </p:cNvSpPr>
          <p:nvPr>
            <p:ph type="sldNum" sz="quarter" idx="10"/>
          </p:nvPr>
        </p:nvSpPr>
        <p:spPr/>
        <p:txBody>
          <a:bodyPr/>
          <a:lstStyle/>
          <a:p>
            <a:fld id="{1D80A18D-568E-4AEF-BBA1-93FA85D719C0}" type="slidenum">
              <a:rPr lang="en-GB" smtClean="0"/>
              <a:t>2</a:t>
            </a:fld>
            <a:endParaRPr lang="en-GB"/>
          </a:p>
        </p:txBody>
      </p:sp>
    </p:spTree>
    <p:extLst>
      <p:ext uri="{BB962C8B-B14F-4D97-AF65-F5344CB8AC3E}">
        <p14:creationId xmlns:p14="http://schemas.microsoft.com/office/powerpoint/2010/main" val="175665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First, our</a:t>
            </a:r>
            <a:r>
              <a:rPr lang="en-GB" sz="1200" b="0" i="0" kern="1200" baseline="0" dirty="0">
                <a:solidFill>
                  <a:schemeClr val="tx1"/>
                </a:solidFill>
                <a:effectLst/>
                <a:latin typeface="+mn-lt"/>
                <a:ea typeface="+mn-ea"/>
                <a:cs typeface="+mn-cs"/>
              </a:rPr>
              <a:t> seagrass work… </a:t>
            </a:r>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3</a:t>
            </a:fld>
            <a:endParaRPr lang="en-GB"/>
          </a:p>
        </p:txBody>
      </p:sp>
    </p:spTree>
    <p:extLst>
      <p:ext uri="{BB962C8B-B14F-4D97-AF65-F5344CB8AC3E}">
        <p14:creationId xmlns:p14="http://schemas.microsoft.com/office/powerpoint/2010/main" val="296113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ne of our main aims is to assess the feasibility of </a:t>
            </a:r>
            <a:r>
              <a:rPr lang="en-GB" baseline="0" dirty="0">
                <a:solidFill>
                  <a:schemeClr val="bg1"/>
                </a:solidFill>
                <a:latin typeface="Avenir Next LT Pro"/>
              </a:rPr>
              <a:t>reintroducing seagrass in the region. To start, we’ll look at whether there is any seagrass present at 5 candidate sites, choosing 3 of these sites to run small-scale trials.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bg1"/>
              </a:solidFill>
              <a:latin typeface="Avenir Next LT Pro"/>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bg1"/>
                </a:solidFill>
                <a:latin typeface="Avenir Next LT Pro"/>
              </a:rPr>
              <a:t>These trials will help us to identify what makes for a good environment for seagrass, and help us develop a model for future restoration that capitalises on local resources and local capability.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bg1"/>
              </a:solidFill>
              <a:latin typeface="Avenir Next LT Pro"/>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bg1"/>
                </a:solidFill>
                <a:latin typeface="Avenir Next LT Pro"/>
              </a:rPr>
              <a:t>Our results will feed into a desk-based feasibility study that covers the broader North East region.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bg1"/>
                </a:solidFill>
                <a:latin typeface="Avenir Next LT Pro"/>
              </a:rPr>
              <a:t>Once we have an idea of where suitable seagrass habitat is located, then together with the fact that we’ve tried and tested small-scale reintroductions with our local partners, we’ll be in a state of technical readiness for any future upscaling of restoration efforts in the region.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4</a:t>
            </a:fld>
            <a:endParaRPr lang="en-GB"/>
          </a:p>
        </p:txBody>
      </p:sp>
    </p:spTree>
    <p:extLst>
      <p:ext uri="{BB962C8B-B14F-4D97-AF65-F5344CB8AC3E}">
        <p14:creationId xmlns:p14="http://schemas.microsoft.com/office/powerpoint/2010/main" val="377870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pilot trials are small-scale as we’ll only be planting 300 seeds at each site.</a:t>
            </a:r>
            <a:r>
              <a:rPr lang="en-GB" baseline="0" dirty="0"/>
              <a:t> Without the support of an established seagrass meadow, small patches of young seagrass is at risk of getting washed away, so to address this we’ll be planting the seedlings in 1m by 1m gridded frames to help protect them. *We can also attach sensors to the frames, allowing us to leave our sensors out for a tidal cycle without them getting washed away or sinking into the mud. </a:t>
            </a:r>
          </a:p>
          <a:p>
            <a:endParaRPr lang="en-GB" baseline="0" dirty="0"/>
          </a:p>
          <a:p>
            <a:r>
              <a:rPr lang="en-GB" baseline="0" dirty="0"/>
              <a:t>The seedlings we’ll plant will be grown by our lovely partners at the Tees Rivers Trust who have a dedicated seagrass nursery at the Hartlepool docks. Their nursery system is able to modify growing conditions so together we’ll test to see whether acclimatising the plants to conditions they’ll eventually encounter makes a difference to how they do once planted out. We’ll also test whether sediment taken from our field sites is a suitable growing medium and leads to better establishment success in the wild. </a:t>
            </a:r>
          </a:p>
          <a:p>
            <a:r>
              <a:rPr lang="en-GB" baseline="0" dirty="0"/>
              <a:t> </a:t>
            </a:r>
            <a:endParaRPr lang="en-GB" sz="1200" dirty="0">
              <a:solidFill>
                <a:schemeClr val="bg1"/>
              </a:solidFill>
              <a:latin typeface="Avenir Next LT Pro"/>
            </a:endParaRPr>
          </a:p>
          <a:p>
            <a:pPr marL="0" indent="0">
              <a:lnSpc>
                <a:spcPct val="200000"/>
              </a:lnSpc>
              <a:buSzPct val="70000"/>
              <a:buFont typeface="Wingdings" panose="05000000000000000000" pitchFamily="2" charset="2"/>
              <a:buNone/>
            </a:pPr>
            <a:endParaRPr lang="en-GB" sz="1200" dirty="0">
              <a:solidFill>
                <a:schemeClr val="bg1"/>
              </a:solidFill>
              <a:latin typeface="Avenir Next LT Pro"/>
            </a:endParaRPr>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5</a:t>
            </a:fld>
            <a:endParaRPr lang="en-GB"/>
          </a:p>
        </p:txBody>
      </p:sp>
    </p:spTree>
    <p:extLst>
      <p:ext uri="{BB962C8B-B14F-4D97-AF65-F5344CB8AC3E}">
        <p14:creationId xmlns:p14="http://schemas.microsoft.com/office/powerpoint/2010/main" val="7228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Pct val="70000"/>
              <a:buFont typeface="Wingdings" panose="05000000000000000000" pitchFamily="2" charset="2"/>
              <a:buNone/>
              <a:tabLst/>
              <a:defRPr/>
            </a:pPr>
            <a:r>
              <a:rPr lang="en-GB" sz="1200" dirty="0">
                <a:solidFill>
                  <a:schemeClr val="bg1"/>
                </a:solidFill>
                <a:latin typeface="Avenir Next LT Pro"/>
              </a:rPr>
              <a:t>Our 5</a:t>
            </a:r>
            <a:r>
              <a:rPr lang="en-GB" sz="1200" baseline="0" dirty="0">
                <a:solidFill>
                  <a:schemeClr val="bg1"/>
                </a:solidFill>
                <a:latin typeface="Avenir Next LT Pro"/>
              </a:rPr>
              <a:t> sites were chosen b</a:t>
            </a:r>
            <a:r>
              <a:rPr lang="en-GB" sz="1200" dirty="0">
                <a:solidFill>
                  <a:schemeClr val="bg1"/>
                </a:solidFill>
                <a:latin typeface="Avenir Next LT Pro"/>
              </a:rPr>
              <a:t>ased on recent or historical records of either seagrass or seagrass-associated</a:t>
            </a:r>
            <a:r>
              <a:rPr lang="en-GB" sz="1200" baseline="0" dirty="0">
                <a:solidFill>
                  <a:schemeClr val="bg1"/>
                </a:solidFill>
                <a:latin typeface="Avenir Next LT Pro"/>
              </a:rPr>
              <a:t> birds (such as Widgeon and Brant Geese) at sheltered, intertidal habitat that are potentially suitable for dwarf eelgrass. </a:t>
            </a:r>
          </a:p>
          <a:p>
            <a:pPr marL="0" marR="0" indent="0" algn="l" defTabSz="914400" rtl="0" eaLnBrk="1" fontAlgn="auto" latinLnBrk="0" hangingPunct="1">
              <a:lnSpc>
                <a:spcPct val="200000"/>
              </a:lnSpc>
              <a:spcBef>
                <a:spcPts val="0"/>
              </a:spcBef>
              <a:spcAft>
                <a:spcPts val="0"/>
              </a:spcAft>
              <a:buClrTx/>
              <a:buSzPct val="70000"/>
              <a:buFont typeface="Wingdings" panose="05000000000000000000" pitchFamily="2" charset="2"/>
              <a:buNone/>
              <a:tabLst/>
              <a:defRPr/>
            </a:pPr>
            <a:endParaRPr lang="en-GB" sz="1200" baseline="0" dirty="0">
              <a:solidFill>
                <a:schemeClr val="bg1"/>
              </a:solidFill>
              <a:latin typeface="Avenir Next LT Pro"/>
            </a:endParaRPr>
          </a:p>
          <a:p>
            <a:pPr marL="0" marR="0" indent="0" algn="l" defTabSz="914400" rtl="0" eaLnBrk="1" fontAlgn="auto" latinLnBrk="0" hangingPunct="1">
              <a:lnSpc>
                <a:spcPct val="200000"/>
              </a:lnSpc>
              <a:spcBef>
                <a:spcPts val="0"/>
              </a:spcBef>
              <a:spcAft>
                <a:spcPts val="0"/>
              </a:spcAft>
              <a:buClrTx/>
              <a:buSzPct val="70000"/>
              <a:buFont typeface="Wingdings" panose="05000000000000000000" pitchFamily="2" charset="2"/>
              <a:buNone/>
              <a:tabLst/>
              <a:defRPr/>
            </a:pPr>
            <a:r>
              <a:rPr lang="en-GB" sz="1200" dirty="0">
                <a:solidFill>
                  <a:schemeClr val="bg1"/>
                </a:solidFill>
                <a:latin typeface="Avenir Next LT Pro"/>
              </a:rPr>
              <a:t>The 5 sites are</a:t>
            </a:r>
            <a:r>
              <a:rPr lang="en-GB" sz="1200" baseline="0" dirty="0">
                <a:solidFill>
                  <a:schemeClr val="bg1"/>
                </a:solidFill>
                <a:latin typeface="Avenir Next LT Pro"/>
              </a:rPr>
              <a:t> shown by the circles on the map here – most northerly is </a:t>
            </a:r>
            <a:r>
              <a:rPr lang="en-GB" sz="1200" baseline="0" dirty="0" err="1">
                <a:solidFill>
                  <a:schemeClr val="bg1"/>
                </a:solidFill>
                <a:latin typeface="Avenir Next LT Pro"/>
              </a:rPr>
              <a:t>Alnmouth</a:t>
            </a:r>
            <a:r>
              <a:rPr lang="en-GB" sz="1200" baseline="0" dirty="0">
                <a:solidFill>
                  <a:schemeClr val="bg1"/>
                </a:solidFill>
                <a:latin typeface="Avenir Next LT Pro"/>
              </a:rPr>
              <a:t> in purple, followed by Amble, </a:t>
            </a:r>
            <a:r>
              <a:rPr lang="en-GB" sz="1200" baseline="0" dirty="0" err="1">
                <a:solidFill>
                  <a:schemeClr val="bg1"/>
                </a:solidFill>
                <a:latin typeface="Avenir Next LT Pro"/>
              </a:rPr>
              <a:t>Cambois</a:t>
            </a:r>
            <a:r>
              <a:rPr lang="en-GB" sz="1200" baseline="0" dirty="0">
                <a:solidFill>
                  <a:schemeClr val="bg1"/>
                </a:solidFill>
                <a:latin typeface="Avenir Next LT Pro"/>
              </a:rPr>
              <a:t>, and Blyth in Northumberland, and Jarrow in South Tyneside (blue). For reference, you can also see where the Tees Rivers Trust nursery is based in Hartlepool, and Holy Island, up north, which has the region’s only extensive, established seagrass beds in this region.</a:t>
            </a:r>
          </a:p>
          <a:p>
            <a:pPr marL="0" indent="0">
              <a:lnSpc>
                <a:spcPct val="200000"/>
              </a:lnSpc>
              <a:buSzPct val="70000"/>
              <a:buFont typeface="Wingdings" panose="05000000000000000000" pitchFamily="2" charset="2"/>
              <a:buNone/>
            </a:pPr>
            <a:endParaRPr lang="en-GB" sz="1200" baseline="0" dirty="0">
              <a:solidFill>
                <a:schemeClr val="bg1"/>
              </a:solidFill>
              <a:latin typeface="Avenir Next LT Pro"/>
            </a:endParaRPr>
          </a:p>
          <a:p>
            <a:pPr marL="0" indent="0">
              <a:lnSpc>
                <a:spcPct val="200000"/>
              </a:lnSpc>
              <a:buSzPct val="70000"/>
              <a:buFont typeface="Wingdings" panose="05000000000000000000" pitchFamily="2" charset="2"/>
              <a:buNone/>
            </a:pPr>
            <a:r>
              <a:rPr lang="en-GB" sz="1200" baseline="0" dirty="0">
                <a:solidFill>
                  <a:schemeClr val="bg1"/>
                </a:solidFill>
                <a:latin typeface="Avenir Next LT Pro"/>
              </a:rPr>
              <a:t>The locations we chose have potentially different levels of human impact – some are in areas under conservation protection, such as important mudflat habitats, and some are in industrial areas or places where recreational activities take place. </a:t>
            </a:r>
            <a:endParaRPr lang="en-GB" sz="1200" dirty="0">
              <a:solidFill>
                <a:schemeClr val="bg1"/>
              </a:solidFill>
              <a:latin typeface="Avenir Next LT Pro"/>
            </a:endParaRPr>
          </a:p>
          <a:p>
            <a:pPr marL="0" indent="0">
              <a:lnSpc>
                <a:spcPct val="200000"/>
              </a:lnSpc>
              <a:buSzPct val="70000"/>
              <a:buFont typeface="Wingdings" panose="05000000000000000000" pitchFamily="2" charset="2"/>
              <a:buNone/>
            </a:pPr>
            <a:endParaRPr lang="en-GB" sz="1200" dirty="0">
              <a:solidFill>
                <a:schemeClr val="bg1"/>
              </a:solidFill>
              <a:latin typeface="Avenir Next LT Pro"/>
            </a:endParaRPr>
          </a:p>
          <a:p>
            <a:pPr marL="0" indent="0">
              <a:lnSpc>
                <a:spcPct val="200000"/>
              </a:lnSpc>
              <a:buSzPct val="70000"/>
              <a:buFont typeface="Wingdings" panose="05000000000000000000" pitchFamily="2" charset="2"/>
              <a:buNone/>
            </a:pPr>
            <a:endParaRPr lang="en-GB" sz="1200" baseline="0" dirty="0">
              <a:solidFill>
                <a:schemeClr val="bg1"/>
              </a:solidFill>
              <a:latin typeface="Avenir Next LT Pro"/>
            </a:endParaRPr>
          </a:p>
          <a:p>
            <a:pPr marL="0" indent="0">
              <a:lnSpc>
                <a:spcPct val="200000"/>
              </a:lnSpc>
              <a:buSzPct val="70000"/>
              <a:buFont typeface="Wingdings" panose="05000000000000000000" pitchFamily="2" charset="2"/>
              <a:buNone/>
            </a:pPr>
            <a:endParaRPr lang="en-GB" sz="1200" dirty="0">
              <a:solidFill>
                <a:schemeClr val="bg1"/>
              </a:solidFill>
              <a:latin typeface="Avenir Next LT Pro"/>
            </a:endParaRPr>
          </a:p>
        </p:txBody>
      </p:sp>
      <p:sp>
        <p:nvSpPr>
          <p:cNvPr id="4" name="Slide Number Placeholder 3"/>
          <p:cNvSpPr>
            <a:spLocks noGrp="1"/>
          </p:cNvSpPr>
          <p:nvPr>
            <p:ph type="sldNum" sz="quarter" idx="10"/>
          </p:nvPr>
        </p:nvSpPr>
        <p:spPr/>
        <p:txBody>
          <a:bodyPr/>
          <a:lstStyle/>
          <a:p>
            <a:fld id="{1D80A18D-568E-4AEF-BBA1-93FA85D719C0}" type="slidenum">
              <a:rPr lang="en-GB" smtClean="0"/>
              <a:t>6</a:t>
            </a:fld>
            <a:endParaRPr lang="en-GB"/>
          </a:p>
        </p:txBody>
      </p:sp>
    </p:spTree>
    <p:extLst>
      <p:ext uri="{BB962C8B-B14F-4D97-AF65-F5344CB8AC3E}">
        <p14:creationId xmlns:p14="http://schemas.microsoft.com/office/powerpoint/2010/main" val="295733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Since I started in January*, we’ve been undertaking the first set of walkover surveys to look for seagrass. Our next step is to choose three of these sites and install the frames* to begin our monitoring. </a:t>
            </a:r>
          </a:p>
          <a:p>
            <a:endParaRPr lang="en-GB" baseline="0" dirty="0"/>
          </a:p>
          <a:p>
            <a:r>
              <a:rPr lang="en-GB" baseline="0" dirty="0"/>
              <a:t>Dwarf eelgrass begins to seed in late summer, so during the autumn we’ll collect seed* from a donor bed and together with Tees Rivers Trust grow them over winter, ready to plant out by next spring.  Next year we’ll continue monitoring how well the seagrass is growing*, and we’ll undertake repeat walkover surveys at all five of the sites. </a:t>
            </a:r>
          </a:p>
          <a:p>
            <a:endParaRPr lang="en-GB" baseline="0" dirty="0"/>
          </a:p>
          <a:p>
            <a:r>
              <a:rPr lang="en-GB" baseline="0" dirty="0"/>
              <a:t>All the while*, we’ll be analysing the data we get and feeding important lessons, ideas, and results in to the Stronger Shores toolkit, and also developing a feasibility study applicable to the wider North East coastal region.  *Finally, at the end of this project we’ll remove the frames and seagrass along with it.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7</a:t>
            </a:fld>
            <a:endParaRPr lang="en-GB"/>
          </a:p>
        </p:txBody>
      </p:sp>
    </p:spTree>
    <p:extLst>
      <p:ext uri="{BB962C8B-B14F-4D97-AF65-F5344CB8AC3E}">
        <p14:creationId xmlns:p14="http://schemas.microsoft.com/office/powerpoint/2010/main" val="262429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to take a look at the seaweed part of the project:</a:t>
            </a:r>
          </a:p>
          <a:p>
            <a:endParaRPr lang="en-GB" baseline="0" dirty="0"/>
          </a:p>
          <a:p>
            <a:r>
              <a:rPr lang="en-GB" dirty="0"/>
              <a:t>There</a:t>
            </a:r>
            <a:r>
              <a:rPr lang="en-GB" baseline="0" dirty="0"/>
              <a:t>’s mounting evidence that kelp forests can help protect our coasts by reducing energy in waves… and hear more about exciting research into natural kelp forests later this morning.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However - given that seaweed aquaculture is an up-and-coming industry – can cultivated seaweed help protect our coastlines as well?  </a:t>
            </a:r>
          </a:p>
          <a:p>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8</a:t>
            </a:fld>
            <a:endParaRPr lang="en-GB"/>
          </a:p>
        </p:txBody>
      </p:sp>
    </p:spTree>
    <p:extLst>
      <p:ext uri="{BB962C8B-B14F-4D97-AF65-F5344CB8AC3E}">
        <p14:creationId xmlns:p14="http://schemas.microsoft.com/office/powerpoint/2010/main" val="389248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know that vegetation is effective at dampening wave energy when the top of the canopy is near the surface of the water, so, in deeper waters where wild kelp might not be able to grow or have little impact on the waves, suspended kelp farms could provide an alternative nature-based solution.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Some recent work by Dong et al. suggests that suspended kelp farms could reduce wave height by over 50% under some conditions, and found that the species and way its grown influence how effective these farms 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light of this, we’ll be investigating how cultivated seaweed can reduce water motion and enhance biodiversity. </a:t>
            </a:r>
            <a:endParaRPr lang="en-GB" dirty="0"/>
          </a:p>
        </p:txBody>
      </p:sp>
      <p:sp>
        <p:nvSpPr>
          <p:cNvPr id="4" name="Slide Number Placeholder 3"/>
          <p:cNvSpPr>
            <a:spLocks noGrp="1"/>
          </p:cNvSpPr>
          <p:nvPr>
            <p:ph type="sldNum" sz="quarter" idx="10"/>
          </p:nvPr>
        </p:nvSpPr>
        <p:spPr/>
        <p:txBody>
          <a:bodyPr/>
          <a:lstStyle/>
          <a:p>
            <a:fld id="{1D80A18D-568E-4AEF-BBA1-93FA85D719C0}" type="slidenum">
              <a:rPr lang="en-GB" smtClean="0"/>
              <a:t>9</a:t>
            </a:fld>
            <a:endParaRPr lang="en-GB"/>
          </a:p>
        </p:txBody>
      </p:sp>
    </p:spTree>
    <p:extLst>
      <p:ext uri="{BB962C8B-B14F-4D97-AF65-F5344CB8AC3E}">
        <p14:creationId xmlns:p14="http://schemas.microsoft.com/office/powerpoint/2010/main" val="4373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CF771D-A3D6-456E-846F-30C6953CE083}"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335643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F771D-A3D6-456E-846F-30C6953CE083}"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77667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F771D-A3D6-456E-846F-30C6953CE083}"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310313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F771D-A3D6-456E-846F-30C6953CE083}"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38105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F771D-A3D6-456E-846F-30C6953CE083}"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257587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CF771D-A3D6-456E-846F-30C6953CE083}"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137211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CF771D-A3D6-456E-846F-30C6953CE083}" type="datetimeFigureOut">
              <a:rPr lang="en-GB" smtClean="0"/>
              <a:t>12/08/2024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99664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CF771D-A3D6-456E-846F-30C6953CE083}" type="datetimeFigureOut">
              <a:rPr lang="en-GB" smtClean="0"/>
              <a:t>12/08/2024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207758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F771D-A3D6-456E-846F-30C6953CE083}" type="datetimeFigureOut">
              <a:rPr lang="en-GB" smtClean="0"/>
              <a:t>12/08/2024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139919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CF771D-A3D6-456E-846F-30C6953CE083}"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415748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CF771D-A3D6-456E-846F-30C6953CE083}"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D4591-ECA8-4730-8F2C-AE67A0BD23B9}" type="slidenum">
              <a:rPr lang="en-GB" smtClean="0"/>
              <a:t>‹#›</a:t>
            </a:fld>
            <a:endParaRPr lang="en-GB"/>
          </a:p>
        </p:txBody>
      </p:sp>
    </p:spTree>
    <p:extLst>
      <p:ext uri="{BB962C8B-B14F-4D97-AF65-F5344CB8AC3E}">
        <p14:creationId xmlns:p14="http://schemas.microsoft.com/office/powerpoint/2010/main" val="323676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F771D-A3D6-456E-846F-30C6953CE083}" type="datetimeFigureOut">
              <a:rPr lang="en-GB" smtClean="0"/>
              <a:t>12/08/2024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D4591-ECA8-4730-8F2C-AE67A0BD23B9}" type="slidenum">
              <a:rPr lang="en-GB" smtClean="0"/>
              <a:t>‹#›</a:t>
            </a:fld>
            <a:endParaRPr lang="en-GB"/>
          </a:p>
        </p:txBody>
      </p:sp>
    </p:spTree>
    <p:extLst>
      <p:ext uri="{BB962C8B-B14F-4D97-AF65-F5344CB8AC3E}">
        <p14:creationId xmlns:p14="http://schemas.microsoft.com/office/powerpoint/2010/main" val="262751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l="11760" t="9931" r="5556" b="12085"/>
          <a:stretch/>
        </p:blipFill>
        <p:spPr>
          <a:xfrm>
            <a:off x="0" y="-314315"/>
            <a:ext cx="12192000" cy="6536602"/>
          </a:xfrm>
          <a:prstGeom prst="rect">
            <a:avLst/>
          </a:prstGeom>
          <a:solidFill>
            <a:srgbClr val="A4D5DC"/>
          </a:solidFill>
        </p:spPr>
      </p:pic>
      <p:sp>
        <p:nvSpPr>
          <p:cNvPr id="23" name="Rectangle 22"/>
          <p:cNvSpPr/>
          <p:nvPr/>
        </p:nvSpPr>
        <p:spPr>
          <a:xfrm>
            <a:off x="0" y="1209817"/>
            <a:ext cx="12192000" cy="1909522"/>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5653205"/>
            <a:ext cx="12191999" cy="1276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191" y="5653205"/>
            <a:ext cx="3872174" cy="120153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1416"/>
          <a:stretch/>
        </p:blipFill>
        <p:spPr>
          <a:xfrm>
            <a:off x="1331590" y="5518668"/>
            <a:ext cx="2188119" cy="147060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68518"/>
          <a:stretch/>
        </p:blipFill>
        <p:spPr>
          <a:xfrm>
            <a:off x="16778" y="5656465"/>
            <a:ext cx="1219025" cy="120153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8600" y="5739797"/>
            <a:ext cx="3873446" cy="1028348"/>
          </a:xfrm>
          <a:prstGeom prst="rect">
            <a:avLst/>
          </a:prstGeom>
        </p:spPr>
      </p:pic>
      <p:sp>
        <p:nvSpPr>
          <p:cNvPr id="16" name="TextBox 15"/>
          <p:cNvSpPr txBox="1"/>
          <p:nvPr/>
        </p:nvSpPr>
        <p:spPr>
          <a:xfrm>
            <a:off x="1559367" y="1293873"/>
            <a:ext cx="9188357" cy="1754326"/>
          </a:xfrm>
          <a:prstGeom prst="rect">
            <a:avLst/>
          </a:prstGeom>
          <a:noFill/>
        </p:spPr>
        <p:txBody>
          <a:bodyPr wrap="square" rtlCol="0">
            <a:spAutoFit/>
          </a:bodyPr>
          <a:lstStyle/>
          <a:p>
            <a:pPr algn="ctr">
              <a:lnSpc>
                <a:spcPct val="135000"/>
              </a:lnSpc>
            </a:pPr>
            <a:r>
              <a:rPr lang="en-GB" sz="4000" b="1" dirty="0">
                <a:solidFill>
                  <a:srgbClr val="3366FF"/>
                </a:solidFill>
                <a:latin typeface="Avenir Next LT Pro"/>
              </a:rPr>
              <a:t>Seagrass and seaweed – a future for coastal resilience</a:t>
            </a:r>
          </a:p>
        </p:txBody>
      </p:sp>
      <p:sp>
        <p:nvSpPr>
          <p:cNvPr id="18" name="TextBox 17"/>
          <p:cNvSpPr txBox="1"/>
          <p:nvPr/>
        </p:nvSpPr>
        <p:spPr>
          <a:xfrm>
            <a:off x="1364201" y="4489920"/>
            <a:ext cx="9182244" cy="923330"/>
          </a:xfrm>
          <a:prstGeom prst="rect">
            <a:avLst/>
          </a:prstGeom>
          <a:noFill/>
        </p:spPr>
        <p:txBody>
          <a:bodyPr wrap="square" rtlCol="0">
            <a:spAutoFit/>
          </a:bodyPr>
          <a:lstStyle/>
          <a:p>
            <a:pPr algn="ctr"/>
            <a:r>
              <a:rPr lang="en-GB" sz="2200" dirty="0">
                <a:solidFill>
                  <a:schemeClr val="bg1"/>
                </a:solidFill>
                <a:latin typeface="Avenir Next LT Pro"/>
              </a:rPr>
              <a:t>Martina Bristow</a:t>
            </a:r>
          </a:p>
          <a:p>
            <a:pPr algn="ctr"/>
            <a:endParaRPr lang="en-GB" sz="1000" dirty="0">
              <a:solidFill>
                <a:schemeClr val="bg1"/>
              </a:solidFill>
              <a:latin typeface="Avenir Next LT Pro"/>
            </a:endParaRPr>
          </a:p>
          <a:p>
            <a:pPr algn="ctr"/>
            <a:r>
              <a:rPr lang="en-GB" sz="2200" dirty="0">
                <a:solidFill>
                  <a:schemeClr val="bg1"/>
                </a:solidFill>
                <a:latin typeface="Avenir Next LT Pro"/>
              </a:rPr>
              <a:t>Seagrass and Seaweed Research Officer, Durham Wildlife Trust </a:t>
            </a:r>
          </a:p>
        </p:txBody>
      </p:sp>
      <p:sp>
        <p:nvSpPr>
          <p:cNvPr id="22" name="TextBox 21"/>
          <p:cNvSpPr txBox="1"/>
          <p:nvPr/>
        </p:nvSpPr>
        <p:spPr>
          <a:xfrm>
            <a:off x="117198" y="3372562"/>
            <a:ext cx="12132486" cy="590931"/>
          </a:xfrm>
          <a:prstGeom prst="rect">
            <a:avLst/>
          </a:prstGeom>
          <a:noFill/>
        </p:spPr>
        <p:txBody>
          <a:bodyPr wrap="square" rtlCol="0">
            <a:spAutoFit/>
          </a:bodyPr>
          <a:lstStyle/>
          <a:p>
            <a:pPr algn="ctr">
              <a:lnSpc>
                <a:spcPct val="135000"/>
              </a:lnSpc>
            </a:pPr>
            <a:r>
              <a:rPr lang="en-GB" sz="2400" i="1" dirty="0">
                <a:solidFill>
                  <a:schemeClr val="bg1"/>
                </a:solidFill>
                <a:latin typeface="Avenir Next LT Pro"/>
              </a:rPr>
              <a:t>Small-scale trials to explore future restoration and aquaculture scenarios </a:t>
            </a:r>
          </a:p>
        </p:txBody>
      </p:sp>
    </p:spTree>
    <p:extLst>
      <p:ext uri="{BB962C8B-B14F-4D97-AF65-F5344CB8AC3E}">
        <p14:creationId xmlns:p14="http://schemas.microsoft.com/office/powerpoint/2010/main" val="426762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10" name="Rectangle 9"/>
          <p:cNvSpPr/>
          <p:nvPr/>
        </p:nvSpPr>
        <p:spPr>
          <a:xfrm>
            <a:off x="-1" y="520007"/>
            <a:ext cx="8057479" cy="754869"/>
          </a:xfrm>
          <a:prstGeom prst="rect">
            <a:avLst/>
          </a:prstGeom>
          <a:solidFill>
            <a:srgbClr val="D1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985168" y="1978852"/>
            <a:ext cx="6657410" cy="477054"/>
          </a:xfrm>
          <a:prstGeom prst="rect">
            <a:avLst/>
          </a:prstGeom>
        </p:spPr>
        <p:txBody>
          <a:bodyPr wrap="square">
            <a:spAutoFit/>
          </a:bodyPr>
          <a:lstStyle/>
          <a:p>
            <a:r>
              <a:rPr lang="en-GB" sz="2500" b="1" dirty="0">
                <a:solidFill>
                  <a:schemeClr val="bg1"/>
                </a:solidFill>
                <a:latin typeface="Avenir Next LT Pro"/>
              </a:rPr>
              <a:t>Small-scale seaweed sensor array at sea </a:t>
            </a:r>
          </a:p>
        </p:txBody>
      </p:sp>
      <p:sp>
        <p:nvSpPr>
          <p:cNvPr id="19" name="Rectangle 18"/>
          <p:cNvSpPr/>
          <p:nvPr/>
        </p:nvSpPr>
        <p:spPr>
          <a:xfrm>
            <a:off x="659337" y="2812804"/>
            <a:ext cx="11163317" cy="3323987"/>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Partnered with </a:t>
            </a:r>
            <a:r>
              <a:rPr lang="en-GB" sz="2100" dirty="0" err="1">
                <a:solidFill>
                  <a:schemeClr val="bg1"/>
                </a:solidFill>
                <a:latin typeface="Avenir Next LT Pro"/>
              </a:rPr>
              <a:t>SeaGrown</a:t>
            </a:r>
            <a:r>
              <a:rPr lang="en-GB" sz="2100" dirty="0">
                <a:solidFill>
                  <a:schemeClr val="bg1"/>
                </a:solidFill>
                <a:latin typeface="Avenir Next LT Pro"/>
              </a:rPr>
              <a:t>, Scarborough</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12 </a:t>
            </a:r>
            <a:r>
              <a:rPr lang="en-GB" sz="2100" dirty="0" err="1">
                <a:solidFill>
                  <a:schemeClr val="bg1"/>
                </a:solidFill>
                <a:latin typeface="Avenir Next LT Pro"/>
              </a:rPr>
              <a:t>Kelpedo</a:t>
            </a:r>
            <a:r>
              <a:rPr lang="en-GB" sz="2100" baseline="30000" dirty="0" err="1">
                <a:solidFill>
                  <a:schemeClr val="bg1"/>
                </a:solidFill>
                <a:latin typeface="Avenir Next LT Pro"/>
              </a:rPr>
              <a:t>TM</a:t>
            </a:r>
            <a:r>
              <a:rPr lang="en-GB" sz="2100" dirty="0">
                <a:solidFill>
                  <a:schemeClr val="bg1"/>
                </a:solidFill>
                <a:latin typeface="Avenir Next LT Pro"/>
              </a:rPr>
              <a:t> units equipped with sensors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Two local kelp species: </a:t>
            </a:r>
            <a:r>
              <a:rPr lang="en-GB" sz="2100" dirty="0" err="1">
                <a:solidFill>
                  <a:schemeClr val="bg1"/>
                </a:solidFill>
                <a:latin typeface="Avenir Next LT Pro"/>
              </a:rPr>
              <a:t>Oarweed</a:t>
            </a:r>
            <a:r>
              <a:rPr lang="en-GB" sz="2100" dirty="0">
                <a:solidFill>
                  <a:schemeClr val="bg1"/>
                </a:solidFill>
                <a:latin typeface="Avenir Next LT Pro"/>
              </a:rPr>
              <a:t> and Sugar Kelp</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Growing regimes</a:t>
            </a:r>
          </a:p>
          <a:p>
            <a:pPr lvl="1">
              <a:lnSpc>
                <a:spcPct val="200000"/>
              </a:lnSpc>
              <a:buSzPct val="70000"/>
            </a:pPr>
            <a:r>
              <a:rPr lang="en-GB" sz="2100" dirty="0">
                <a:solidFill>
                  <a:schemeClr val="bg1"/>
                </a:solidFill>
                <a:latin typeface="Avenir Next LT Pro"/>
              </a:rPr>
              <a:t>     </a:t>
            </a:r>
            <a:r>
              <a:rPr lang="en-GB" sz="2100" i="1" dirty="0">
                <a:solidFill>
                  <a:schemeClr val="bg1"/>
                </a:solidFill>
                <a:latin typeface="Avenir Next LT Pro"/>
              </a:rPr>
              <a:t>Regular (harvest) / Maximum gain / Unseeded lines  </a:t>
            </a:r>
          </a:p>
        </p:txBody>
      </p:sp>
      <p:sp>
        <p:nvSpPr>
          <p:cNvPr id="9" name="TextBox 8"/>
          <p:cNvSpPr txBox="1"/>
          <p:nvPr/>
        </p:nvSpPr>
        <p:spPr>
          <a:xfrm>
            <a:off x="996457" y="605053"/>
            <a:ext cx="4565247" cy="584775"/>
          </a:xfrm>
          <a:prstGeom prst="rect">
            <a:avLst/>
          </a:prstGeom>
          <a:noFill/>
        </p:spPr>
        <p:txBody>
          <a:bodyPr wrap="square" rtlCol="0">
            <a:spAutoFit/>
          </a:bodyPr>
          <a:lstStyle/>
          <a:p>
            <a:r>
              <a:rPr lang="en-GB" sz="3200" b="1" dirty="0">
                <a:solidFill>
                  <a:srgbClr val="1C265C"/>
                </a:solidFill>
                <a:latin typeface="Avenir Next LT Pro"/>
              </a:rPr>
              <a:t>Seaweed:    Methods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9361"/>
          <a:stretch/>
        </p:blipFill>
        <p:spPr>
          <a:xfrm>
            <a:off x="8057478" y="1274876"/>
            <a:ext cx="3916710" cy="4321235"/>
          </a:xfrm>
          <a:prstGeom prst="rect">
            <a:avLst/>
          </a:prstGeom>
        </p:spPr>
      </p:pic>
      <p:sp>
        <p:nvSpPr>
          <p:cNvPr id="13" name="Rectangle 12"/>
          <p:cNvSpPr/>
          <p:nvPr/>
        </p:nvSpPr>
        <p:spPr>
          <a:xfrm>
            <a:off x="8873068" y="5518681"/>
            <a:ext cx="3304322" cy="473976"/>
          </a:xfrm>
          <a:prstGeom prst="rect">
            <a:avLst/>
          </a:prstGeom>
        </p:spPr>
        <p:txBody>
          <a:bodyPr wrap="square">
            <a:spAutoFit/>
          </a:bodyPr>
          <a:lstStyle/>
          <a:p>
            <a:pPr>
              <a:lnSpc>
                <a:spcPct val="200000"/>
              </a:lnSpc>
              <a:buSzPct val="70000"/>
            </a:pPr>
            <a:r>
              <a:rPr lang="en-GB" sz="1100" dirty="0">
                <a:solidFill>
                  <a:schemeClr val="bg1"/>
                </a:solidFill>
                <a:latin typeface="Avenir Next LT Pro"/>
              </a:rPr>
              <a:t>Credit: </a:t>
            </a:r>
            <a:r>
              <a:rPr lang="en-GB" sz="1100" dirty="0" err="1">
                <a:solidFill>
                  <a:schemeClr val="bg1"/>
                </a:solidFill>
                <a:latin typeface="Avenir Next LT Pro"/>
              </a:rPr>
              <a:t>SeaGrown</a:t>
            </a:r>
            <a:r>
              <a:rPr lang="en-GB" sz="1100" dirty="0">
                <a:solidFill>
                  <a:schemeClr val="bg1"/>
                </a:solidFill>
                <a:latin typeface="Avenir Next LT Pro"/>
              </a:rPr>
              <a:t>. Image not for wider circulation</a:t>
            </a:r>
          </a:p>
        </p:txBody>
      </p:sp>
    </p:spTree>
    <p:extLst>
      <p:ext uri="{BB962C8B-B14F-4D97-AF65-F5344CB8AC3E}">
        <p14:creationId xmlns:p14="http://schemas.microsoft.com/office/powerpoint/2010/main" val="181482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2" name="Rectangle 1"/>
          <p:cNvSpPr/>
          <p:nvPr/>
        </p:nvSpPr>
        <p:spPr>
          <a:xfrm>
            <a:off x="996457" y="1990142"/>
            <a:ext cx="10741274" cy="477054"/>
          </a:xfrm>
          <a:prstGeom prst="rect">
            <a:avLst/>
          </a:prstGeom>
        </p:spPr>
        <p:txBody>
          <a:bodyPr wrap="square">
            <a:spAutoFit/>
          </a:bodyPr>
          <a:lstStyle/>
          <a:p>
            <a:r>
              <a:rPr lang="en-GB" sz="2500" b="1" dirty="0">
                <a:solidFill>
                  <a:schemeClr val="bg1"/>
                </a:solidFill>
                <a:latin typeface="Avenir Next LT Pro"/>
              </a:rPr>
              <a:t>Proposed sensor array site 3 km off Durham coast * </a:t>
            </a:r>
          </a:p>
        </p:txBody>
      </p:sp>
      <p:sp>
        <p:nvSpPr>
          <p:cNvPr id="10" name="Rectangle 9"/>
          <p:cNvSpPr/>
          <p:nvPr/>
        </p:nvSpPr>
        <p:spPr>
          <a:xfrm>
            <a:off x="-1" y="520007"/>
            <a:ext cx="8057479" cy="754869"/>
          </a:xfrm>
          <a:prstGeom prst="rect">
            <a:avLst/>
          </a:prstGeom>
          <a:solidFill>
            <a:srgbClr val="D1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18"/>
          <p:cNvSpPr/>
          <p:nvPr/>
        </p:nvSpPr>
        <p:spPr>
          <a:xfrm>
            <a:off x="659337" y="2823657"/>
            <a:ext cx="5188308" cy="2516073"/>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Units spaced by 50m </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1m</a:t>
            </a:r>
            <a:r>
              <a:rPr lang="en-GB" sz="2100" baseline="30000" dirty="0">
                <a:solidFill>
                  <a:schemeClr val="bg1"/>
                </a:solidFill>
                <a:latin typeface="Avenir Next LT Pro"/>
              </a:rPr>
              <a:t>2</a:t>
            </a:r>
            <a:r>
              <a:rPr lang="en-GB" sz="2100" dirty="0">
                <a:solidFill>
                  <a:schemeClr val="bg1"/>
                </a:solidFill>
                <a:latin typeface="Avenir Next LT Pro"/>
              </a:rPr>
              <a:t> footprint each</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Monitored monthly by charter workboat</a:t>
            </a:r>
          </a:p>
          <a:p>
            <a:pPr>
              <a:lnSpc>
                <a:spcPct val="150000"/>
              </a:lnSpc>
              <a:buSzPct val="70000"/>
            </a:pPr>
            <a:r>
              <a:rPr lang="en-GB" sz="2100" dirty="0">
                <a:solidFill>
                  <a:schemeClr val="bg1"/>
                </a:solidFill>
                <a:latin typeface="Avenir Next LT Pro"/>
              </a:rPr>
              <a:t>     operating out of </a:t>
            </a:r>
            <a:r>
              <a:rPr lang="en-GB" sz="2100" dirty="0" err="1">
                <a:solidFill>
                  <a:schemeClr val="bg1"/>
                </a:solidFill>
                <a:latin typeface="Avenir Next LT Pro"/>
              </a:rPr>
              <a:t>Seaham</a:t>
            </a:r>
            <a:r>
              <a:rPr lang="en-GB" sz="2100" dirty="0">
                <a:solidFill>
                  <a:schemeClr val="bg1"/>
                </a:solidFill>
                <a:latin typeface="Avenir Next LT Pro"/>
              </a:rPr>
              <a:t> harbour</a:t>
            </a:r>
          </a:p>
        </p:txBody>
      </p:sp>
      <p:sp>
        <p:nvSpPr>
          <p:cNvPr id="9" name="TextBox 8"/>
          <p:cNvSpPr txBox="1"/>
          <p:nvPr/>
        </p:nvSpPr>
        <p:spPr>
          <a:xfrm>
            <a:off x="996457" y="605053"/>
            <a:ext cx="4565247" cy="584775"/>
          </a:xfrm>
          <a:prstGeom prst="rect">
            <a:avLst/>
          </a:prstGeom>
          <a:noFill/>
        </p:spPr>
        <p:txBody>
          <a:bodyPr wrap="square" rtlCol="0">
            <a:spAutoFit/>
          </a:bodyPr>
          <a:lstStyle/>
          <a:p>
            <a:r>
              <a:rPr lang="en-GB" sz="3200" b="1" dirty="0">
                <a:solidFill>
                  <a:srgbClr val="1C265C"/>
                </a:solidFill>
                <a:latin typeface="Avenir Next LT Pro"/>
              </a:rPr>
              <a:t>Seaweed:    Site</a:t>
            </a:r>
            <a:endParaRPr lang="en-GB" sz="2000" b="1" dirty="0">
              <a:solidFill>
                <a:srgbClr val="1C265C"/>
              </a:solidFill>
              <a:latin typeface="Avenir Next LT Pro"/>
            </a:endParaRPr>
          </a:p>
        </p:txBody>
      </p:sp>
      <p:sp>
        <p:nvSpPr>
          <p:cNvPr id="11" name="Rectangle 10"/>
          <p:cNvSpPr/>
          <p:nvPr/>
        </p:nvSpPr>
        <p:spPr>
          <a:xfrm>
            <a:off x="10397533" y="2385189"/>
            <a:ext cx="1959734" cy="352341"/>
          </a:xfrm>
          <a:prstGeom prst="rect">
            <a:avLst/>
          </a:prstGeom>
        </p:spPr>
        <p:txBody>
          <a:bodyPr wrap="square">
            <a:spAutoFit/>
          </a:bodyPr>
          <a:lstStyle/>
          <a:p>
            <a:pPr>
              <a:lnSpc>
                <a:spcPct val="200000"/>
              </a:lnSpc>
              <a:buSzPct val="70000"/>
            </a:pPr>
            <a:r>
              <a:rPr lang="en-GB" sz="1000" dirty="0">
                <a:solidFill>
                  <a:srgbClr val="D1E6ED"/>
                </a:solidFill>
                <a:latin typeface="Avenir Next LT Pro"/>
              </a:rPr>
              <a:t>* Subject to MMO licensing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91" t="7618" r="1279" b="1948"/>
          <a:stretch/>
        </p:blipFill>
        <p:spPr>
          <a:xfrm>
            <a:off x="6039556" y="2737530"/>
            <a:ext cx="5953919" cy="3940412"/>
          </a:xfrm>
          <a:prstGeom prst="rect">
            <a:avLst/>
          </a:prstGeom>
        </p:spPr>
      </p:pic>
    </p:spTree>
    <p:extLst>
      <p:ext uri="{BB962C8B-B14F-4D97-AF65-F5344CB8AC3E}">
        <p14:creationId xmlns:p14="http://schemas.microsoft.com/office/powerpoint/2010/main" val="85164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23" name="Rectangle 22"/>
          <p:cNvSpPr/>
          <p:nvPr/>
        </p:nvSpPr>
        <p:spPr>
          <a:xfrm>
            <a:off x="3438744" y="3927558"/>
            <a:ext cx="2198664" cy="461665"/>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Install </a:t>
            </a:r>
            <a:r>
              <a:rPr lang="en-GB" sz="1600" dirty="0" err="1">
                <a:solidFill>
                  <a:schemeClr val="bg1"/>
                </a:solidFill>
                <a:latin typeface="Avenir Next LT Pro"/>
              </a:rPr>
              <a:t>Kelpedo</a:t>
            </a:r>
            <a:r>
              <a:rPr lang="en-GB" sz="1600" baseline="30000" dirty="0" err="1">
                <a:solidFill>
                  <a:schemeClr val="bg1"/>
                </a:solidFill>
                <a:latin typeface="Avenir Next LT Pro"/>
              </a:rPr>
              <a:t>TM</a:t>
            </a:r>
            <a:r>
              <a:rPr lang="en-GB" sz="1600" dirty="0">
                <a:solidFill>
                  <a:schemeClr val="bg1"/>
                </a:solidFill>
                <a:latin typeface="Avenir Next LT Pro"/>
              </a:rPr>
              <a:t> units</a:t>
            </a:r>
          </a:p>
        </p:txBody>
      </p:sp>
      <p:sp>
        <p:nvSpPr>
          <p:cNvPr id="5" name="Freeform 4"/>
          <p:cNvSpPr/>
          <p:nvPr/>
        </p:nvSpPr>
        <p:spPr>
          <a:xfrm>
            <a:off x="-39520" y="3086420"/>
            <a:ext cx="12284412" cy="2076075"/>
          </a:xfrm>
          <a:custGeom>
            <a:avLst/>
            <a:gdLst>
              <a:gd name="connsiteX0" fmla="*/ 0 w 12631177"/>
              <a:gd name="connsiteY0" fmla="*/ 1038752 h 1458706"/>
              <a:gd name="connsiteX1" fmla="*/ 2463501 w 12631177"/>
              <a:gd name="connsiteY1" fmla="*/ 6018 h 1458706"/>
              <a:gd name="connsiteX2" fmla="*/ 4184724 w 12631177"/>
              <a:gd name="connsiteY2" fmla="*/ 1458300 h 1458706"/>
              <a:gd name="connsiteX3" fmla="*/ 7153835 w 12631177"/>
              <a:gd name="connsiteY3" fmla="*/ 167382 h 1458706"/>
              <a:gd name="connsiteX4" fmla="*/ 9090211 w 12631177"/>
              <a:gd name="connsiteY4" fmla="*/ 1447542 h 1458706"/>
              <a:gd name="connsiteX5" fmla="*/ 11564470 w 12631177"/>
              <a:gd name="connsiteY5" fmla="*/ 307232 h 1458706"/>
              <a:gd name="connsiteX6" fmla="*/ 12554174 w 12631177"/>
              <a:gd name="connsiteY6" fmla="*/ 1092540 h 1458706"/>
              <a:gd name="connsiteX7" fmla="*/ 12564931 w 12631177"/>
              <a:gd name="connsiteY7" fmla="*/ 1124813 h 1458706"/>
              <a:gd name="connsiteX8" fmla="*/ 12564931 w 12631177"/>
              <a:gd name="connsiteY8" fmla="*/ 1124813 h 1458706"/>
              <a:gd name="connsiteX0" fmla="*/ 0 w 12631177"/>
              <a:gd name="connsiteY0" fmla="*/ 1028101 h 1448004"/>
              <a:gd name="connsiteX1" fmla="*/ 2441341 w 12631177"/>
              <a:gd name="connsiteY1" fmla="*/ 6125 h 1448004"/>
              <a:gd name="connsiteX2" fmla="*/ 4184724 w 12631177"/>
              <a:gd name="connsiteY2" fmla="*/ 1447649 h 1448004"/>
              <a:gd name="connsiteX3" fmla="*/ 7153835 w 12631177"/>
              <a:gd name="connsiteY3" fmla="*/ 156731 h 1448004"/>
              <a:gd name="connsiteX4" fmla="*/ 9090211 w 12631177"/>
              <a:gd name="connsiteY4" fmla="*/ 1436891 h 1448004"/>
              <a:gd name="connsiteX5" fmla="*/ 11564470 w 12631177"/>
              <a:gd name="connsiteY5" fmla="*/ 296581 h 1448004"/>
              <a:gd name="connsiteX6" fmla="*/ 12554174 w 12631177"/>
              <a:gd name="connsiteY6" fmla="*/ 1081889 h 1448004"/>
              <a:gd name="connsiteX7" fmla="*/ 12564931 w 12631177"/>
              <a:gd name="connsiteY7" fmla="*/ 1114162 h 1448004"/>
              <a:gd name="connsiteX8" fmla="*/ 12564931 w 12631177"/>
              <a:gd name="connsiteY8" fmla="*/ 1114162 h 1448004"/>
              <a:gd name="connsiteX0" fmla="*/ 0 w 12631177"/>
              <a:gd name="connsiteY0" fmla="*/ 1192936 h 1612839"/>
              <a:gd name="connsiteX1" fmla="*/ 2441341 w 12631177"/>
              <a:gd name="connsiteY1" fmla="*/ 170960 h 1612839"/>
              <a:gd name="connsiteX2" fmla="*/ 4184724 w 12631177"/>
              <a:gd name="connsiteY2" fmla="*/ 1612484 h 1612839"/>
              <a:gd name="connsiteX3" fmla="*/ 7153835 w 12631177"/>
              <a:gd name="connsiteY3" fmla="*/ 321566 h 1612839"/>
              <a:gd name="connsiteX4" fmla="*/ 9090211 w 12631177"/>
              <a:gd name="connsiteY4" fmla="*/ 1601726 h 1612839"/>
              <a:gd name="connsiteX5" fmla="*/ 11564470 w 12631177"/>
              <a:gd name="connsiteY5" fmla="*/ 461416 h 1612839"/>
              <a:gd name="connsiteX6" fmla="*/ 12554174 w 12631177"/>
              <a:gd name="connsiteY6" fmla="*/ 1246724 h 1612839"/>
              <a:gd name="connsiteX7" fmla="*/ 12564931 w 12631177"/>
              <a:gd name="connsiteY7" fmla="*/ 1278997 h 1612839"/>
              <a:gd name="connsiteX8" fmla="*/ 12564931 w 12631177"/>
              <a:gd name="connsiteY8" fmla="*/ 1278997 h 1612839"/>
              <a:gd name="connsiteX0" fmla="*/ 0 w 12631177"/>
              <a:gd name="connsiteY0" fmla="*/ 1192936 h 1613120"/>
              <a:gd name="connsiteX1" fmla="*/ 2441341 w 12631177"/>
              <a:gd name="connsiteY1" fmla="*/ 170960 h 1613120"/>
              <a:gd name="connsiteX2" fmla="*/ 4184724 w 12631177"/>
              <a:gd name="connsiteY2" fmla="*/ 1612484 h 1613120"/>
              <a:gd name="connsiteX3" fmla="*/ 7153835 w 12631177"/>
              <a:gd name="connsiteY3" fmla="*/ 321566 h 1613120"/>
              <a:gd name="connsiteX4" fmla="*/ 9090211 w 12631177"/>
              <a:gd name="connsiteY4" fmla="*/ 1601726 h 1613120"/>
              <a:gd name="connsiteX5" fmla="*/ 11564470 w 12631177"/>
              <a:gd name="connsiteY5" fmla="*/ 461416 h 1613120"/>
              <a:gd name="connsiteX6" fmla="*/ 12554174 w 12631177"/>
              <a:gd name="connsiteY6" fmla="*/ 1246724 h 1613120"/>
              <a:gd name="connsiteX7" fmla="*/ 12564931 w 12631177"/>
              <a:gd name="connsiteY7" fmla="*/ 1278997 h 1613120"/>
              <a:gd name="connsiteX8" fmla="*/ 12564931 w 12631177"/>
              <a:gd name="connsiteY8" fmla="*/ 1278997 h 1613120"/>
              <a:gd name="connsiteX0" fmla="*/ 0 w 12631177"/>
              <a:gd name="connsiteY0" fmla="*/ 1192936 h 1613191"/>
              <a:gd name="connsiteX1" fmla="*/ 2441341 w 12631177"/>
              <a:gd name="connsiteY1" fmla="*/ 170960 h 1613191"/>
              <a:gd name="connsiteX2" fmla="*/ 4184724 w 12631177"/>
              <a:gd name="connsiteY2" fmla="*/ 1612484 h 1613191"/>
              <a:gd name="connsiteX3" fmla="*/ 7153835 w 12631177"/>
              <a:gd name="connsiteY3" fmla="*/ 321566 h 1613191"/>
              <a:gd name="connsiteX4" fmla="*/ 9090211 w 12631177"/>
              <a:gd name="connsiteY4" fmla="*/ 1601726 h 1613191"/>
              <a:gd name="connsiteX5" fmla="*/ 11564470 w 12631177"/>
              <a:gd name="connsiteY5" fmla="*/ 461416 h 1613191"/>
              <a:gd name="connsiteX6" fmla="*/ 12554174 w 12631177"/>
              <a:gd name="connsiteY6" fmla="*/ 1246724 h 1613191"/>
              <a:gd name="connsiteX7" fmla="*/ 12564931 w 12631177"/>
              <a:gd name="connsiteY7" fmla="*/ 1278997 h 1613191"/>
              <a:gd name="connsiteX8" fmla="*/ 12564931 w 12631177"/>
              <a:gd name="connsiteY8" fmla="*/ 1278997 h 1613191"/>
              <a:gd name="connsiteX0" fmla="*/ 0 w 12631177"/>
              <a:gd name="connsiteY0" fmla="*/ 1028384 h 1459041"/>
              <a:gd name="connsiteX1" fmla="*/ 2441341 w 12631177"/>
              <a:gd name="connsiteY1" fmla="*/ 6408 h 1459041"/>
              <a:gd name="connsiteX2" fmla="*/ 4738724 w 12631177"/>
              <a:gd name="connsiteY2" fmla="*/ 1458689 h 1459041"/>
              <a:gd name="connsiteX3" fmla="*/ 7153835 w 12631177"/>
              <a:gd name="connsiteY3" fmla="*/ 157014 h 1459041"/>
              <a:gd name="connsiteX4" fmla="*/ 9090211 w 12631177"/>
              <a:gd name="connsiteY4" fmla="*/ 1437174 h 1459041"/>
              <a:gd name="connsiteX5" fmla="*/ 11564470 w 12631177"/>
              <a:gd name="connsiteY5" fmla="*/ 296864 h 1459041"/>
              <a:gd name="connsiteX6" fmla="*/ 12554174 w 12631177"/>
              <a:gd name="connsiteY6" fmla="*/ 1082172 h 1459041"/>
              <a:gd name="connsiteX7" fmla="*/ 12564931 w 12631177"/>
              <a:gd name="connsiteY7" fmla="*/ 1114445 h 1459041"/>
              <a:gd name="connsiteX8" fmla="*/ 12564931 w 12631177"/>
              <a:gd name="connsiteY8" fmla="*/ 1114445 h 1459041"/>
              <a:gd name="connsiteX0" fmla="*/ 0 w 12631177"/>
              <a:gd name="connsiteY0" fmla="*/ 1007102 h 1437667"/>
              <a:gd name="connsiteX1" fmla="*/ 2496742 w 12631177"/>
              <a:gd name="connsiteY1" fmla="*/ 6641 h 1437667"/>
              <a:gd name="connsiteX2" fmla="*/ 4738724 w 12631177"/>
              <a:gd name="connsiteY2" fmla="*/ 1437407 h 1437667"/>
              <a:gd name="connsiteX3" fmla="*/ 7153835 w 12631177"/>
              <a:gd name="connsiteY3" fmla="*/ 135732 h 1437667"/>
              <a:gd name="connsiteX4" fmla="*/ 9090211 w 12631177"/>
              <a:gd name="connsiteY4" fmla="*/ 1415892 h 1437667"/>
              <a:gd name="connsiteX5" fmla="*/ 11564470 w 12631177"/>
              <a:gd name="connsiteY5" fmla="*/ 275582 h 1437667"/>
              <a:gd name="connsiteX6" fmla="*/ 12554174 w 12631177"/>
              <a:gd name="connsiteY6" fmla="*/ 1060890 h 1437667"/>
              <a:gd name="connsiteX7" fmla="*/ 12564931 w 12631177"/>
              <a:gd name="connsiteY7" fmla="*/ 1093163 h 1437667"/>
              <a:gd name="connsiteX8" fmla="*/ 12564931 w 12631177"/>
              <a:gd name="connsiteY8" fmla="*/ 1093163 h 1437667"/>
              <a:gd name="connsiteX0" fmla="*/ 0 w 12631177"/>
              <a:gd name="connsiteY0" fmla="*/ 1007102 h 1480785"/>
              <a:gd name="connsiteX1" fmla="*/ 2496742 w 12631177"/>
              <a:gd name="connsiteY1" fmla="*/ 6641 h 1480785"/>
              <a:gd name="connsiteX2" fmla="*/ 4738724 w 12631177"/>
              <a:gd name="connsiteY2" fmla="*/ 1437407 h 1480785"/>
              <a:gd name="connsiteX3" fmla="*/ 7153835 w 12631177"/>
              <a:gd name="connsiteY3" fmla="*/ 135732 h 1480785"/>
              <a:gd name="connsiteX4" fmla="*/ 9788250 w 12631177"/>
              <a:gd name="connsiteY4" fmla="*/ 1480438 h 1480785"/>
              <a:gd name="connsiteX5" fmla="*/ 11564470 w 12631177"/>
              <a:gd name="connsiteY5" fmla="*/ 275582 h 1480785"/>
              <a:gd name="connsiteX6" fmla="*/ 12554174 w 12631177"/>
              <a:gd name="connsiteY6" fmla="*/ 1060890 h 1480785"/>
              <a:gd name="connsiteX7" fmla="*/ 12564931 w 12631177"/>
              <a:gd name="connsiteY7" fmla="*/ 1093163 h 1480785"/>
              <a:gd name="connsiteX8" fmla="*/ 12564931 w 12631177"/>
              <a:gd name="connsiteY8" fmla="*/ 1093163 h 1480785"/>
              <a:gd name="connsiteX0" fmla="*/ 0 w 12631177"/>
              <a:gd name="connsiteY0" fmla="*/ 1133579 h 1607262"/>
              <a:gd name="connsiteX1" fmla="*/ 2496742 w 12631177"/>
              <a:gd name="connsiteY1" fmla="*/ 133118 h 1607262"/>
              <a:gd name="connsiteX2" fmla="*/ 4738724 w 12631177"/>
              <a:gd name="connsiteY2" fmla="*/ 1563884 h 1607262"/>
              <a:gd name="connsiteX3" fmla="*/ 7153835 w 12631177"/>
              <a:gd name="connsiteY3" fmla="*/ 262209 h 1607262"/>
              <a:gd name="connsiteX4" fmla="*/ 9788250 w 12631177"/>
              <a:gd name="connsiteY4" fmla="*/ 1606915 h 1607262"/>
              <a:gd name="connsiteX5" fmla="*/ 11564470 w 12631177"/>
              <a:gd name="connsiteY5" fmla="*/ 402059 h 1607262"/>
              <a:gd name="connsiteX6" fmla="*/ 12554174 w 12631177"/>
              <a:gd name="connsiteY6" fmla="*/ 1187367 h 1607262"/>
              <a:gd name="connsiteX7" fmla="*/ 12564931 w 12631177"/>
              <a:gd name="connsiteY7" fmla="*/ 1219640 h 1607262"/>
              <a:gd name="connsiteX8" fmla="*/ 12564931 w 12631177"/>
              <a:gd name="connsiteY8" fmla="*/ 1219640 h 1607262"/>
              <a:gd name="connsiteX0" fmla="*/ 0 w 12631177"/>
              <a:gd name="connsiteY0" fmla="*/ 1133579 h 1607262"/>
              <a:gd name="connsiteX1" fmla="*/ 2496742 w 12631177"/>
              <a:gd name="connsiteY1" fmla="*/ 133118 h 1607262"/>
              <a:gd name="connsiteX2" fmla="*/ 4738724 w 12631177"/>
              <a:gd name="connsiteY2" fmla="*/ 1563884 h 1607262"/>
              <a:gd name="connsiteX3" fmla="*/ 7153835 w 12631177"/>
              <a:gd name="connsiteY3" fmla="*/ 262209 h 1607262"/>
              <a:gd name="connsiteX4" fmla="*/ 9788250 w 12631177"/>
              <a:gd name="connsiteY4" fmla="*/ 1606915 h 1607262"/>
              <a:gd name="connsiteX5" fmla="*/ 11564470 w 12631177"/>
              <a:gd name="connsiteY5" fmla="*/ 402059 h 1607262"/>
              <a:gd name="connsiteX6" fmla="*/ 12554174 w 12631177"/>
              <a:gd name="connsiteY6" fmla="*/ 1187367 h 1607262"/>
              <a:gd name="connsiteX7" fmla="*/ 12564931 w 12631177"/>
              <a:gd name="connsiteY7" fmla="*/ 1219640 h 1607262"/>
              <a:gd name="connsiteX8" fmla="*/ 12564931 w 12631177"/>
              <a:gd name="connsiteY8" fmla="*/ 1219640 h 1607262"/>
              <a:gd name="connsiteX0" fmla="*/ 0 w 12631177"/>
              <a:gd name="connsiteY0" fmla="*/ 1133579 h 1607262"/>
              <a:gd name="connsiteX1" fmla="*/ 2496742 w 12631177"/>
              <a:gd name="connsiteY1" fmla="*/ 133118 h 1607262"/>
              <a:gd name="connsiteX2" fmla="*/ 4738724 w 12631177"/>
              <a:gd name="connsiteY2" fmla="*/ 1563884 h 1607262"/>
              <a:gd name="connsiteX3" fmla="*/ 7153835 w 12631177"/>
              <a:gd name="connsiteY3" fmla="*/ 262209 h 1607262"/>
              <a:gd name="connsiteX4" fmla="*/ 9788250 w 12631177"/>
              <a:gd name="connsiteY4" fmla="*/ 1606915 h 1607262"/>
              <a:gd name="connsiteX5" fmla="*/ 11564470 w 12631177"/>
              <a:gd name="connsiteY5" fmla="*/ 402059 h 1607262"/>
              <a:gd name="connsiteX6" fmla="*/ 12554174 w 12631177"/>
              <a:gd name="connsiteY6" fmla="*/ 1187367 h 1607262"/>
              <a:gd name="connsiteX7" fmla="*/ 12564931 w 12631177"/>
              <a:gd name="connsiteY7" fmla="*/ 1219640 h 1607262"/>
              <a:gd name="connsiteX8" fmla="*/ 12564931 w 12631177"/>
              <a:gd name="connsiteY8" fmla="*/ 1219640 h 1607262"/>
              <a:gd name="connsiteX0" fmla="*/ 0 w 12631177"/>
              <a:gd name="connsiteY0" fmla="*/ 1133579 h 1607597"/>
              <a:gd name="connsiteX1" fmla="*/ 2496742 w 12631177"/>
              <a:gd name="connsiteY1" fmla="*/ 133118 h 1607597"/>
              <a:gd name="connsiteX2" fmla="*/ 4738724 w 12631177"/>
              <a:gd name="connsiteY2" fmla="*/ 1563884 h 1607597"/>
              <a:gd name="connsiteX3" fmla="*/ 7153835 w 12631177"/>
              <a:gd name="connsiteY3" fmla="*/ 262209 h 1607597"/>
              <a:gd name="connsiteX4" fmla="*/ 9788250 w 12631177"/>
              <a:gd name="connsiteY4" fmla="*/ 1606915 h 1607597"/>
              <a:gd name="connsiteX5" fmla="*/ 11564470 w 12631177"/>
              <a:gd name="connsiteY5" fmla="*/ 402059 h 1607597"/>
              <a:gd name="connsiteX6" fmla="*/ 12554174 w 12631177"/>
              <a:gd name="connsiteY6" fmla="*/ 1187367 h 1607597"/>
              <a:gd name="connsiteX7" fmla="*/ 12564931 w 12631177"/>
              <a:gd name="connsiteY7" fmla="*/ 1219640 h 1607597"/>
              <a:gd name="connsiteX8" fmla="*/ 12564931 w 12631177"/>
              <a:gd name="connsiteY8" fmla="*/ 1219640 h 1607597"/>
              <a:gd name="connsiteX0" fmla="*/ 0 w 12631177"/>
              <a:gd name="connsiteY0" fmla="*/ 1005426 h 1479444"/>
              <a:gd name="connsiteX1" fmla="*/ 2496742 w 12631177"/>
              <a:gd name="connsiteY1" fmla="*/ 4965 h 1479444"/>
              <a:gd name="connsiteX2" fmla="*/ 4849525 w 12631177"/>
              <a:gd name="connsiteY2" fmla="*/ 1371185 h 1479444"/>
              <a:gd name="connsiteX3" fmla="*/ 7153835 w 12631177"/>
              <a:gd name="connsiteY3" fmla="*/ 134056 h 1479444"/>
              <a:gd name="connsiteX4" fmla="*/ 9788250 w 12631177"/>
              <a:gd name="connsiteY4" fmla="*/ 1478762 h 1479444"/>
              <a:gd name="connsiteX5" fmla="*/ 11564470 w 12631177"/>
              <a:gd name="connsiteY5" fmla="*/ 273906 h 1479444"/>
              <a:gd name="connsiteX6" fmla="*/ 12554174 w 12631177"/>
              <a:gd name="connsiteY6" fmla="*/ 1059214 h 1479444"/>
              <a:gd name="connsiteX7" fmla="*/ 12564931 w 12631177"/>
              <a:gd name="connsiteY7" fmla="*/ 1091487 h 1479444"/>
              <a:gd name="connsiteX8" fmla="*/ 12564931 w 12631177"/>
              <a:gd name="connsiteY8" fmla="*/ 1091487 h 1479444"/>
              <a:gd name="connsiteX0" fmla="*/ 0 w 12631177"/>
              <a:gd name="connsiteY0" fmla="*/ 1005426 h 1479660"/>
              <a:gd name="connsiteX1" fmla="*/ 2496742 w 12631177"/>
              <a:gd name="connsiteY1" fmla="*/ 4965 h 1479660"/>
              <a:gd name="connsiteX2" fmla="*/ 4849525 w 12631177"/>
              <a:gd name="connsiteY2" fmla="*/ 1371185 h 1479660"/>
              <a:gd name="connsiteX3" fmla="*/ 6699555 w 12631177"/>
              <a:gd name="connsiteY3" fmla="*/ 112541 h 1479660"/>
              <a:gd name="connsiteX4" fmla="*/ 9788250 w 12631177"/>
              <a:gd name="connsiteY4" fmla="*/ 1478762 h 1479660"/>
              <a:gd name="connsiteX5" fmla="*/ 11564470 w 12631177"/>
              <a:gd name="connsiteY5" fmla="*/ 273906 h 1479660"/>
              <a:gd name="connsiteX6" fmla="*/ 12554174 w 12631177"/>
              <a:gd name="connsiteY6" fmla="*/ 1059214 h 1479660"/>
              <a:gd name="connsiteX7" fmla="*/ 12564931 w 12631177"/>
              <a:gd name="connsiteY7" fmla="*/ 1091487 h 1479660"/>
              <a:gd name="connsiteX8" fmla="*/ 12564931 w 12631177"/>
              <a:gd name="connsiteY8" fmla="*/ 1091487 h 1479660"/>
              <a:gd name="connsiteX0" fmla="*/ 0 w 12631177"/>
              <a:gd name="connsiteY0" fmla="*/ 1002889 h 1477123"/>
              <a:gd name="connsiteX1" fmla="*/ 2496742 w 12631177"/>
              <a:gd name="connsiteY1" fmla="*/ 2428 h 1477123"/>
              <a:gd name="connsiteX2" fmla="*/ 4384166 w 12631177"/>
              <a:gd name="connsiteY2" fmla="*/ 1250314 h 1477123"/>
              <a:gd name="connsiteX3" fmla="*/ 6699555 w 12631177"/>
              <a:gd name="connsiteY3" fmla="*/ 110004 h 1477123"/>
              <a:gd name="connsiteX4" fmla="*/ 9788250 w 12631177"/>
              <a:gd name="connsiteY4" fmla="*/ 1476225 h 1477123"/>
              <a:gd name="connsiteX5" fmla="*/ 11564470 w 12631177"/>
              <a:gd name="connsiteY5" fmla="*/ 271369 h 1477123"/>
              <a:gd name="connsiteX6" fmla="*/ 12554174 w 12631177"/>
              <a:gd name="connsiteY6" fmla="*/ 1056677 h 1477123"/>
              <a:gd name="connsiteX7" fmla="*/ 12564931 w 12631177"/>
              <a:gd name="connsiteY7" fmla="*/ 1088950 h 1477123"/>
              <a:gd name="connsiteX8" fmla="*/ 12564931 w 12631177"/>
              <a:gd name="connsiteY8" fmla="*/ 1088950 h 1477123"/>
              <a:gd name="connsiteX0" fmla="*/ 0 w 12631177"/>
              <a:gd name="connsiteY0" fmla="*/ 1024309 h 1498543"/>
              <a:gd name="connsiteX1" fmla="*/ 2142182 w 12631177"/>
              <a:gd name="connsiteY1" fmla="*/ 2333 h 1498543"/>
              <a:gd name="connsiteX2" fmla="*/ 4384166 w 12631177"/>
              <a:gd name="connsiteY2" fmla="*/ 1271734 h 1498543"/>
              <a:gd name="connsiteX3" fmla="*/ 6699555 w 12631177"/>
              <a:gd name="connsiteY3" fmla="*/ 131424 h 1498543"/>
              <a:gd name="connsiteX4" fmla="*/ 9788250 w 12631177"/>
              <a:gd name="connsiteY4" fmla="*/ 1497645 h 1498543"/>
              <a:gd name="connsiteX5" fmla="*/ 11564470 w 12631177"/>
              <a:gd name="connsiteY5" fmla="*/ 292789 h 1498543"/>
              <a:gd name="connsiteX6" fmla="*/ 12554174 w 12631177"/>
              <a:gd name="connsiteY6" fmla="*/ 1078097 h 1498543"/>
              <a:gd name="connsiteX7" fmla="*/ 12564931 w 12631177"/>
              <a:gd name="connsiteY7" fmla="*/ 1110370 h 1498543"/>
              <a:gd name="connsiteX8" fmla="*/ 12564931 w 12631177"/>
              <a:gd name="connsiteY8" fmla="*/ 1110370 h 1498543"/>
              <a:gd name="connsiteX0" fmla="*/ 0 w 12631177"/>
              <a:gd name="connsiteY0" fmla="*/ 1024309 h 1401319"/>
              <a:gd name="connsiteX1" fmla="*/ 2142182 w 12631177"/>
              <a:gd name="connsiteY1" fmla="*/ 2333 h 1401319"/>
              <a:gd name="connsiteX2" fmla="*/ 4384166 w 12631177"/>
              <a:gd name="connsiteY2" fmla="*/ 1271734 h 1401319"/>
              <a:gd name="connsiteX3" fmla="*/ 6699555 w 12631177"/>
              <a:gd name="connsiteY3" fmla="*/ 131424 h 1401319"/>
              <a:gd name="connsiteX4" fmla="*/ 9289651 w 12631177"/>
              <a:gd name="connsiteY4" fmla="*/ 1400826 h 1401319"/>
              <a:gd name="connsiteX5" fmla="*/ 11564470 w 12631177"/>
              <a:gd name="connsiteY5" fmla="*/ 292789 h 1401319"/>
              <a:gd name="connsiteX6" fmla="*/ 12554174 w 12631177"/>
              <a:gd name="connsiteY6" fmla="*/ 1078097 h 1401319"/>
              <a:gd name="connsiteX7" fmla="*/ 12564931 w 12631177"/>
              <a:gd name="connsiteY7" fmla="*/ 1110370 h 1401319"/>
              <a:gd name="connsiteX8" fmla="*/ 12564931 w 12631177"/>
              <a:gd name="connsiteY8" fmla="*/ 1110370 h 1401319"/>
              <a:gd name="connsiteX0" fmla="*/ 0 w 12652492"/>
              <a:gd name="connsiteY0" fmla="*/ 1024309 h 1400996"/>
              <a:gd name="connsiteX1" fmla="*/ 2142182 w 12652492"/>
              <a:gd name="connsiteY1" fmla="*/ 2333 h 1400996"/>
              <a:gd name="connsiteX2" fmla="*/ 4384166 w 12652492"/>
              <a:gd name="connsiteY2" fmla="*/ 1271734 h 1400996"/>
              <a:gd name="connsiteX3" fmla="*/ 6699555 w 12652492"/>
              <a:gd name="connsiteY3" fmla="*/ 131424 h 1400996"/>
              <a:gd name="connsiteX4" fmla="*/ 9289651 w 12652492"/>
              <a:gd name="connsiteY4" fmla="*/ 1400826 h 1400996"/>
              <a:gd name="connsiteX5" fmla="*/ 11276390 w 12652492"/>
              <a:gd name="connsiteY5" fmla="*/ 228243 h 1400996"/>
              <a:gd name="connsiteX6" fmla="*/ 12554174 w 12652492"/>
              <a:gd name="connsiteY6" fmla="*/ 1078097 h 1400996"/>
              <a:gd name="connsiteX7" fmla="*/ 12564931 w 12652492"/>
              <a:gd name="connsiteY7" fmla="*/ 1110370 h 1400996"/>
              <a:gd name="connsiteX8" fmla="*/ 12564931 w 12652492"/>
              <a:gd name="connsiteY8" fmla="*/ 1110370 h 1400996"/>
              <a:gd name="connsiteX0" fmla="*/ 0 w 12652492"/>
              <a:gd name="connsiteY0" fmla="*/ 1167025 h 1543712"/>
              <a:gd name="connsiteX1" fmla="*/ 2142182 w 12652492"/>
              <a:gd name="connsiteY1" fmla="*/ 145049 h 1543712"/>
              <a:gd name="connsiteX2" fmla="*/ 4384166 w 12652492"/>
              <a:gd name="connsiteY2" fmla="*/ 1414450 h 1543712"/>
              <a:gd name="connsiteX3" fmla="*/ 6699555 w 12652492"/>
              <a:gd name="connsiteY3" fmla="*/ 274140 h 1543712"/>
              <a:gd name="connsiteX4" fmla="*/ 9289651 w 12652492"/>
              <a:gd name="connsiteY4" fmla="*/ 1543542 h 1543712"/>
              <a:gd name="connsiteX5" fmla="*/ 11276390 w 12652492"/>
              <a:gd name="connsiteY5" fmla="*/ 370959 h 1543712"/>
              <a:gd name="connsiteX6" fmla="*/ 12554174 w 12652492"/>
              <a:gd name="connsiteY6" fmla="*/ 1220813 h 1543712"/>
              <a:gd name="connsiteX7" fmla="*/ 12564931 w 12652492"/>
              <a:gd name="connsiteY7" fmla="*/ 1253086 h 1543712"/>
              <a:gd name="connsiteX8" fmla="*/ 12564931 w 12652492"/>
              <a:gd name="connsiteY8" fmla="*/ 1253086 h 1543712"/>
              <a:gd name="connsiteX0" fmla="*/ 0 w 12652492"/>
              <a:gd name="connsiteY0" fmla="*/ 1167025 h 1543712"/>
              <a:gd name="connsiteX1" fmla="*/ 2142182 w 12652492"/>
              <a:gd name="connsiteY1" fmla="*/ 145049 h 1543712"/>
              <a:gd name="connsiteX2" fmla="*/ 4384166 w 12652492"/>
              <a:gd name="connsiteY2" fmla="*/ 1414450 h 1543712"/>
              <a:gd name="connsiteX3" fmla="*/ 6699555 w 12652492"/>
              <a:gd name="connsiteY3" fmla="*/ 274140 h 1543712"/>
              <a:gd name="connsiteX4" fmla="*/ 9289651 w 12652492"/>
              <a:gd name="connsiteY4" fmla="*/ 1543542 h 1543712"/>
              <a:gd name="connsiteX5" fmla="*/ 11276390 w 12652492"/>
              <a:gd name="connsiteY5" fmla="*/ 370959 h 1543712"/>
              <a:gd name="connsiteX6" fmla="*/ 12554174 w 12652492"/>
              <a:gd name="connsiteY6" fmla="*/ 1220813 h 1543712"/>
              <a:gd name="connsiteX7" fmla="*/ 12564931 w 12652492"/>
              <a:gd name="connsiteY7" fmla="*/ 1253086 h 1543712"/>
              <a:gd name="connsiteX8" fmla="*/ 12564931 w 12652492"/>
              <a:gd name="connsiteY8" fmla="*/ 1253086 h 1543712"/>
              <a:gd name="connsiteX0" fmla="*/ 0 w 12652492"/>
              <a:gd name="connsiteY0" fmla="*/ 1169525 h 1546212"/>
              <a:gd name="connsiteX1" fmla="*/ 2142182 w 12652492"/>
              <a:gd name="connsiteY1" fmla="*/ 147549 h 1546212"/>
              <a:gd name="connsiteX2" fmla="*/ 4384166 w 12652492"/>
              <a:gd name="connsiteY2" fmla="*/ 1416950 h 1546212"/>
              <a:gd name="connsiteX3" fmla="*/ 6699555 w 12652492"/>
              <a:gd name="connsiteY3" fmla="*/ 276640 h 1546212"/>
              <a:gd name="connsiteX4" fmla="*/ 9289651 w 12652492"/>
              <a:gd name="connsiteY4" fmla="*/ 1546042 h 1546212"/>
              <a:gd name="connsiteX5" fmla="*/ 11276390 w 12652492"/>
              <a:gd name="connsiteY5" fmla="*/ 373459 h 1546212"/>
              <a:gd name="connsiteX6" fmla="*/ 12554174 w 12652492"/>
              <a:gd name="connsiteY6" fmla="*/ 1223313 h 1546212"/>
              <a:gd name="connsiteX7" fmla="*/ 12564931 w 12652492"/>
              <a:gd name="connsiteY7" fmla="*/ 1255586 h 1546212"/>
              <a:gd name="connsiteX8" fmla="*/ 12564931 w 12652492"/>
              <a:gd name="connsiteY8" fmla="*/ 1255586 h 1546212"/>
              <a:gd name="connsiteX0" fmla="*/ 0 w 12652492"/>
              <a:gd name="connsiteY0" fmla="*/ 1165805 h 1542492"/>
              <a:gd name="connsiteX1" fmla="*/ 2142182 w 12652492"/>
              <a:gd name="connsiteY1" fmla="*/ 143829 h 1542492"/>
              <a:gd name="connsiteX2" fmla="*/ 4384166 w 12652492"/>
              <a:gd name="connsiteY2" fmla="*/ 1413230 h 1542492"/>
              <a:gd name="connsiteX3" fmla="*/ 6699555 w 12652492"/>
              <a:gd name="connsiteY3" fmla="*/ 272920 h 1542492"/>
              <a:gd name="connsiteX4" fmla="*/ 9289651 w 12652492"/>
              <a:gd name="connsiteY4" fmla="*/ 1542322 h 1542492"/>
              <a:gd name="connsiteX5" fmla="*/ 11276390 w 12652492"/>
              <a:gd name="connsiteY5" fmla="*/ 369739 h 1542492"/>
              <a:gd name="connsiteX6" fmla="*/ 12554174 w 12652492"/>
              <a:gd name="connsiteY6" fmla="*/ 1219593 h 1542492"/>
              <a:gd name="connsiteX7" fmla="*/ 12564931 w 12652492"/>
              <a:gd name="connsiteY7" fmla="*/ 1251866 h 1542492"/>
              <a:gd name="connsiteX8" fmla="*/ 12564931 w 12652492"/>
              <a:gd name="connsiteY8" fmla="*/ 1251866 h 1542492"/>
              <a:gd name="connsiteX0" fmla="*/ 0 w 12652492"/>
              <a:gd name="connsiteY0" fmla="*/ 1024310 h 1400997"/>
              <a:gd name="connsiteX1" fmla="*/ 2142182 w 12652492"/>
              <a:gd name="connsiteY1" fmla="*/ 2334 h 1400997"/>
              <a:gd name="connsiteX2" fmla="*/ 4539286 w 12652492"/>
              <a:gd name="connsiteY2" fmla="*/ 1271735 h 1400997"/>
              <a:gd name="connsiteX3" fmla="*/ 6699555 w 12652492"/>
              <a:gd name="connsiteY3" fmla="*/ 131425 h 1400997"/>
              <a:gd name="connsiteX4" fmla="*/ 9289651 w 12652492"/>
              <a:gd name="connsiteY4" fmla="*/ 1400827 h 1400997"/>
              <a:gd name="connsiteX5" fmla="*/ 11276390 w 12652492"/>
              <a:gd name="connsiteY5" fmla="*/ 228244 h 1400997"/>
              <a:gd name="connsiteX6" fmla="*/ 12554174 w 12652492"/>
              <a:gd name="connsiteY6" fmla="*/ 1078098 h 1400997"/>
              <a:gd name="connsiteX7" fmla="*/ 12564931 w 12652492"/>
              <a:gd name="connsiteY7" fmla="*/ 1110371 h 1400997"/>
              <a:gd name="connsiteX8" fmla="*/ 12564931 w 12652492"/>
              <a:gd name="connsiteY8" fmla="*/ 1110371 h 1400997"/>
              <a:gd name="connsiteX0" fmla="*/ 0 w 12652492"/>
              <a:gd name="connsiteY0" fmla="*/ 1119344 h 1496031"/>
              <a:gd name="connsiteX1" fmla="*/ 2142182 w 12652492"/>
              <a:gd name="connsiteY1" fmla="*/ 97368 h 1496031"/>
              <a:gd name="connsiteX2" fmla="*/ 4539286 w 12652492"/>
              <a:gd name="connsiteY2" fmla="*/ 1366769 h 1496031"/>
              <a:gd name="connsiteX3" fmla="*/ 6699555 w 12652492"/>
              <a:gd name="connsiteY3" fmla="*/ 226459 h 1496031"/>
              <a:gd name="connsiteX4" fmla="*/ 9289651 w 12652492"/>
              <a:gd name="connsiteY4" fmla="*/ 1495861 h 1496031"/>
              <a:gd name="connsiteX5" fmla="*/ 11276390 w 12652492"/>
              <a:gd name="connsiteY5" fmla="*/ 323278 h 1496031"/>
              <a:gd name="connsiteX6" fmla="*/ 12554174 w 12652492"/>
              <a:gd name="connsiteY6" fmla="*/ 1173132 h 1496031"/>
              <a:gd name="connsiteX7" fmla="*/ 12564931 w 12652492"/>
              <a:gd name="connsiteY7" fmla="*/ 1205405 h 1496031"/>
              <a:gd name="connsiteX8" fmla="*/ 12564931 w 12652492"/>
              <a:gd name="connsiteY8" fmla="*/ 1205405 h 1496031"/>
              <a:gd name="connsiteX0" fmla="*/ 0 w 12652492"/>
              <a:gd name="connsiteY0" fmla="*/ 1120042 h 1496859"/>
              <a:gd name="connsiteX1" fmla="*/ 2142182 w 12652492"/>
              <a:gd name="connsiteY1" fmla="*/ 98066 h 1496859"/>
              <a:gd name="connsiteX2" fmla="*/ 4539286 w 12652492"/>
              <a:gd name="connsiteY2" fmla="*/ 1367467 h 1496859"/>
              <a:gd name="connsiteX3" fmla="*/ 6699555 w 12652492"/>
              <a:gd name="connsiteY3" fmla="*/ 194884 h 1496859"/>
              <a:gd name="connsiteX4" fmla="*/ 9289651 w 12652492"/>
              <a:gd name="connsiteY4" fmla="*/ 1496559 h 1496859"/>
              <a:gd name="connsiteX5" fmla="*/ 11276390 w 12652492"/>
              <a:gd name="connsiteY5" fmla="*/ 323976 h 1496859"/>
              <a:gd name="connsiteX6" fmla="*/ 12554174 w 12652492"/>
              <a:gd name="connsiteY6" fmla="*/ 1173830 h 1496859"/>
              <a:gd name="connsiteX7" fmla="*/ 12564931 w 12652492"/>
              <a:gd name="connsiteY7" fmla="*/ 1206103 h 1496859"/>
              <a:gd name="connsiteX8" fmla="*/ 12564931 w 12652492"/>
              <a:gd name="connsiteY8" fmla="*/ 1206103 h 1496859"/>
              <a:gd name="connsiteX0" fmla="*/ 0 w 12652492"/>
              <a:gd name="connsiteY0" fmla="*/ 1120042 h 1496859"/>
              <a:gd name="connsiteX1" fmla="*/ 2142182 w 12652492"/>
              <a:gd name="connsiteY1" fmla="*/ 98066 h 1496859"/>
              <a:gd name="connsiteX2" fmla="*/ 4539286 w 12652492"/>
              <a:gd name="connsiteY2" fmla="*/ 1367467 h 1496859"/>
              <a:gd name="connsiteX3" fmla="*/ 6699555 w 12652492"/>
              <a:gd name="connsiteY3" fmla="*/ 194884 h 1496859"/>
              <a:gd name="connsiteX4" fmla="*/ 9289651 w 12652492"/>
              <a:gd name="connsiteY4" fmla="*/ 1496559 h 1496859"/>
              <a:gd name="connsiteX5" fmla="*/ 11276390 w 12652492"/>
              <a:gd name="connsiteY5" fmla="*/ 323976 h 1496859"/>
              <a:gd name="connsiteX6" fmla="*/ 12554174 w 12652492"/>
              <a:gd name="connsiteY6" fmla="*/ 1173830 h 1496859"/>
              <a:gd name="connsiteX7" fmla="*/ 12564931 w 12652492"/>
              <a:gd name="connsiteY7" fmla="*/ 1206103 h 1496859"/>
              <a:gd name="connsiteX8" fmla="*/ 12564931 w 12652492"/>
              <a:gd name="connsiteY8" fmla="*/ 1206103 h 1496859"/>
              <a:gd name="connsiteX0" fmla="*/ 0 w 12652492"/>
              <a:gd name="connsiteY0" fmla="*/ 1120042 h 1497058"/>
              <a:gd name="connsiteX1" fmla="*/ 2142182 w 12652492"/>
              <a:gd name="connsiteY1" fmla="*/ 98066 h 1497058"/>
              <a:gd name="connsiteX2" fmla="*/ 4539286 w 12652492"/>
              <a:gd name="connsiteY2" fmla="*/ 1367467 h 1497058"/>
              <a:gd name="connsiteX3" fmla="*/ 6699555 w 12652492"/>
              <a:gd name="connsiteY3" fmla="*/ 194884 h 1497058"/>
              <a:gd name="connsiteX4" fmla="*/ 9289651 w 12652492"/>
              <a:gd name="connsiteY4" fmla="*/ 1496559 h 1497058"/>
              <a:gd name="connsiteX5" fmla="*/ 11276390 w 12652492"/>
              <a:gd name="connsiteY5" fmla="*/ 323976 h 1497058"/>
              <a:gd name="connsiteX6" fmla="*/ 12554174 w 12652492"/>
              <a:gd name="connsiteY6" fmla="*/ 1173830 h 1497058"/>
              <a:gd name="connsiteX7" fmla="*/ 12564931 w 12652492"/>
              <a:gd name="connsiteY7" fmla="*/ 1206103 h 1497058"/>
              <a:gd name="connsiteX8" fmla="*/ 12564931 w 12652492"/>
              <a:gd name="connsiteY8" fmla="*/ 1206103 h 149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2492" h="1497058">
                <a:moveTo>
                  <a:pt x="0" y="1120042"/>
                </a:moveTo>
                <a:cubicBezTo>
                  <a:pt x="883023" y="568712"/>
                  <a:pt x="2549032" y="626984"/>
                  <a:pt x="2142182" y="98066"/>
                </a:cubicBezTo>
                <a:cubicBezTo>
                  <a:pt x="1735332" y="-430852"/>
                  <a:pt x="3779724" y="1351331"/>
                  <a:pt x="4539286" y="1367467"/>
                </a:cubicBezTo>
                <a:cubicBezTo>
                  <a:pt x="5298848" y="1383603"/>
                  <a:pt x="7093386" y="689736"/>
                  <a:pt x="6699555" y="194884"/>
                </a:cubicBezTo>
                <a:cubicBezTo>
                  <a:pt x="6305724" y="-299968"/>
                  <a:pt x="8526845" y="1475044"/>
                  <a:pt x="9289651" y="1496559"/>
                </a:cubicBezTo>
                <a:cubicBezTo>
                  <a:pt x="10052457" y="1518074"/>
                  <a:pt x="11629781" y="840343"/>
                  <a:pt x="11276390" y="323976"/>
                </a:cubicBezTo>
                <a:cubicBezTo>
                  <a:pt x="10922999" y="-192391"/>
                  <a:pt x="12339417" y="1026809"/>
                  <a:pt x="12554174" y="1173830"/>
                </a:cubicBezTo>
                <a:cubicBezTo>
                  <a:pt x="12768931" y="1320851"/>
                  <a:pt x="12564931" y="1206103"/>
                  <a:pt x="12564931" y="1206103"/>
                </a:cubicBezTo>
                <a:lnTo>
                  <a:pt x="12564931" y="1206103"/>
                </a:lnTo>
              </a:path>
            </a:pathLst>
          </a:custGeom>
          <a:noFill/>
          <a:ln w="76200">
            <a:solidFill>
              <a:srgbClr val="43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 y="520007"/>
            <a:ext cx="8057479" cy="754869"/>
          </a:xfrm>
          <a:prstGeom prst="rect">
            <a:avLst/>
          </a:prstGeom>
          <a:solidFill>
            <a:srgbClr val="D1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996457" y="605053"/>
            <a:ext cx="7222385" cy="584775"/>
          </a:xfrm>
          <a:prstGeom prst="rect">
            <a:avLst/>
          </a:prstGeom>
          <a:noFill/>
        </p:spPr>
        <p:txBody>
          <a:bodyPr wrap="square" rtlCol="0">
            <a:spAutoFit/>
          </a:bodyPr>
          <a:lstStyle/>
          <a:p>
            <a:r>
              <a:rPr lang="en-GB" sz="3200" b="1" dirty="0">
                <a:solidFill>
                  <a:srgbClr val="1C265C"/>
                </a:solidFill>
                <a:latin typeface="Avenir Next LT Pro"/>
              </a:rPr>
              <a:t>Seaweed:    Timeline and Progress</a:t>
            </a:r>
            <a:endParaRPr lang="en-GB" sz="2000" b="1" dirty="0">
              <a:solidFill>
                <a:srgbClr val="1C265C"/>
              </a:solidFill>
              <a:latin typeface="Avenir Next LT Pro"/>
            </a:endParaRPr>
          </a:p>
        </p:txBody>
      </p:sp>
      <p:sp>
        <p:nvSpPr>
          <p:cNvPr id="13" name="Oval 12"/>
          <p:cNvSpPr/>
          <p:nvPr/>
        </p:nvSpPr>
        <p:spPr>
          <a:xfrm>
            <a:off x="436503" y="4209169"/>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2179824" y="3223790"/>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426988" y="4384790"/>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6091320" y="4092629"/>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8207" y="4335585"/>
            <a:ext cx="1553143" cy="785343"/>
          </a:xfrm>
          <a:prstGeom prst="rect">
            <a:avLst/>
          </a:prstGeom>
        </p:spPr>
        <p:txBody>
          <a:bodyPr wrap="square">
            <a:spAutoFit/>
          </a:bodyPr>
          <a:lstStyle/>
          <a:p>
            <a:pPr algn="ctr">
              <a:lnSpc>
                <a:spcPct val="150000"/>
              </a:lnSpc>
              <a:buSzPct val="70000"/>
            </a:pPr>
            <a:r>
              <a:rPr lang="en-GB" sz="1600" dirty="0">
                <a:solidFill>
                  <a:schemeClr val="bg1"/>
                </a:solidFill>
                <a:latin typeface="Avenir Next LT Pro"/>
              </a:rPr>
              <a:t>Apply for </a:t>
            </a:r>
          </a:p>
          <a:p>
            <a:pPr algn="ctr">
              <a:lnSpc>
                <a:spcPct val="150000"/>
              </a:lnSpc>
              <a:buSzPct val="70000"/>
            </a:pPr>
            <a:r>
              <a:rPr lang="en-GB" sz="1600" dirty="0">
                <a:solidFill>
                  <a:schemeClr val="bg1"/>
                </a:solidFill>
                <a:latin typeface="Avenir Next LT Pro"/>
              </a:rPr>
              <a:t>MMO licence</a:t>
            </a:r>
          </a:p>
        </p:txBody>
      </p:sp>
      <p:sp>
        <p:nvSpPr>
          <p:cNvPr id="24" name="Rectangle 23"/>
          <p:cNvSpPr/>
          <p:nvPr/>
        </p:nvSpPr>
        <p:spPr>
          <a:xfrm>
            <a:off x="1984294" y="2756650"/>
            <a:ext cx="2300379" cy="461665"/>
          </a:xfrm>
          <a:prstGeom prst="rect">
            <a:avLst/>
          </a:prstGeom>
        </p:spPr>
        <p:txBody>
          <a:bodyPr wrap="square">
            <a:spAutoFit/>
          </a:bodyPr>
          <a:lstStyle/>
          <a:p>
            <a:pPr algn="r">
              <a:lnSpc>
                <a:spcPct val="150000"/>
              </a:lnSpc>
              <a:buSzPct val="70000"/>
            </a:pPr>
            <a:r>
              <a:rPr lang="en-GB" sz="1600" dirty="0">
                <a:solidFill>
                  <a:schemeClr val="bg1"/>
                </a:solidFill>
                <a:latin typeface="Avenir Next LT Pro"/>
              </a:rPr>
              <a:t>Collect sugar kelp </a:t>
            </a:r>
            <a:r>
              <a:rPr lang="en-GB" sz="1600" dirty="0" err="1">
                <a:solidFill>
                  <a:schemeClr val="bg1"/>
                </a:solidFill>
                <a:latin typeface="Avenir Next LT Pro"/>
              </a:rPr>
              <a:t>sori</a:t>
            </a:r>
            <a:endParaRPr lang="en-GB" sz="1600" dirty="0">
              <a:solidFill>
                <a:schemeClr val="bg1"/>
              </a:solidFill>
              <a:latin typeface="Avenir Next LT Pro"/>
            </a:endParaRPr>
          </a:p>
        </p:txBody>
      </p:sp>
      <p:sp>
        <p:nvSpPr>
          <p:cNvPr id="25" name="Rectangle 24"/>
          <p:cNvSpPr/>
          <p:nvPr/>
        </p:nvSpPr>
        <p:spPr>
          <a:xfrm>
            <a:off x="5739341" y="3957946"/>
            <a:ext cx="1433112" cy="830997"/>
          </a:xfrm>
          <a:prstGeom prst="rect">
            <a:avLst/>
          </a:prstGeom>
        </p:spPr>
        <p:txBody>
          <a:bodyPr wrap="square">
            <a:spAutoFit/>
          </a:bodyPr>
          <a:lstStyle/>
          <a:p>
            <a:pPr algn="r">
              <a:lnSpc>
                <a:spcPct val="150000"/>
              </a:lnSpc>
              <a:buSzPct val="70000"/>
            </a:pPr>
            <a:r>
              <a:rPr lang="en-GB" sz="1600" dirty="0">
                <a:solidFill>
                  <a:schemeClr val="bg1"/>
                </a:solidFill>
                <a:latin typeface="Avenir Next LT Pro"/>
              </a:rPr>
              <a:t>Collect </a:t>
            </a:r>
          </a:p>
          <a:p>
            <a:pPr algn="r">
              <a:lnSpc>
                <a:spcPct val="150000"/>
              </a:lnSpc>
              <a:buSzPct val="70000"/>
            </a:pPr>
            <a:r>
              <a:rPr lang="en-GB" sz="1600" dirty="0" err="1">
                <a:solidFill>
                  <a:schemeClr val="bg1"/>
                </a:solidFill>
                <a:latin typeface="Avenir Next LT Pro"/>
              </a:rPr>
              <a:t>oarweed</a:t>
            </a:r>
            <a:r>
              <a:rPr lang="en-GB" sz="1600" dirty="0">
                <a:solidFill>
                  <a:schemeClr val="bg1"/>
                </a:solidFill>
                <a:latin typeface="Avenir Next LT Pro"/>
              </a:rPr>
              <a:t> </a:t>
            </a:r>
            <a:r>
              <a:rPr lang="en-GB" sz="1600" dirty="0" err="1">
                <a:solidFill>
                  <a:schemeClr val="bg1"/>
                </a:solidFill>
                <a:latin typeface="Avenir Next LT Pro"/>
              </a:rPr>
              <a:t>sori</a:t>
            </a:r>
            <a:endParaRPr lang="en-GB" sz="1600" dirty="0">
              <a:solidFill>
                <a:schemeClr val="bg1"/>
              </a:solidFill>
              <a:latin typeface="Avenir Next LT Pro"/>
            </a:endParaRPr>
          </a:p>
        </p:txBody>
      </p:sp>
      <p:sp>
        <p:nvSpPr>
          <p:cNvPr id="28" name="Oval 27"/>
          <p:cNvSpPr/>
          <p:nvPr/>
        </p:nvSpPr>
        <p:spPr>
          <a:xfrm>
            <a:off x="7179575" y="3862624"/>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6549341" y="2865393"/>
            <a:ext cx="2740278" cy="830997"/>
          </a:xfrm>
          <a:prstGeom prst="rect">
            <a:avLst/>
          </a:prstGeom>
        </p:spPr>
        <p:txBody>
          <a:bodyPr wrap="square">
            <a:spAutoFit/>
          </a:bodyPr>
          <a:lstStyle/>
          <a:p>
            <a:pPr algn="ctr">
              <a:lnSpc>
                <a:spcPct val="150000"/>
              </a:lnSpc>
              <a:buSzPct val="70000"/>
            </a:pPr>
            <a:r>
              <a:rPr lang="en-GB" sz="1600" dirty="0">
                <a:solidFill>
                  <a:schemeClr val="bg1"/>
                </a:solidFill>
                <a:latin typeface="Avenir Next LT Pro"/>
              </a:rPr>
              <a:t>Install </a:t>
            </a:r>
            <a:r>
              <a:rPr lang="en-GB" sz="1600" dirty="0" err="1">
                <a:solidFill>
                  <a:schemeClr val="bg1"/>
                </a:solidFill>
                <a:latin typeface="Avenir Next LT Pro"/>
              </a:rPr>
              <a:t>oarweed</a:t>
            </a:r>
            <a:endParaRPr lang="en-GB" sz="1600" dirty="0">
              <a:solidFill>
                <a:schemeClr val="bg1"/>
              </a:solidFill>
              <a:latin typeface="Avenir Next LT Pro"/>
            </a:endParaRPr>
          </a:p>
          <a:p>
            <a:pPr algn="ctr">
              <a:lnSpc>
                <a:spcPct val="150000"/>
              </a:lnSpc>
              <a:buSzPct val="70000"/>
            </a:pPr>
            <a:r>
              <a:rPr lang="en-GB" sz="1600" dirty="0" err="1">
                <a:solidFill>
                  <a:schemeClr val="bg1"/>
                </a:solidFill>
                <a:latin typeface="Avenir Next LT Pro"/>
              </a:rPr>
              <a:t>Kelpedo</a:t>
            </a:r>
            <a:r>
              <a:rPr lang="en-GB" sz="1600" baseline="30000" dirty="0" err="1">
                <a:solidFill>
                  <a:schemeClr val="bg1"/>
                </a:solidFill>
                <a:latin typeface="Avenir Next LT Pro"/>
              </a:rPr>
              <a:t>TM</a:t>
            </a:r>
            <a:r>
              <a:rPr lang="en-GB" sz="1600" dirty="0">
                <a:solidFill>
                  <a:schemeClr val="bg1"/>
                </a:solidFill>
                <a:latin typeface="Avenir Next LT Pro"/>
              </a:rPr>
              <a:t> units</a:t>
            </a:r>
          </a:p>
        </p:txBody>
      </p:sp>
      <p:sp>
        <p:nvSpPr>
          <p:cNvPr id="33" name="Oval 32"/>
          <p:cNvSpPr/>
          <p:nvPr/>
        </p:nvSpPr>
        <p:spPr>
          <a:xfrm>
            <a:off x="11835324" y="4359954"/>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10043137" y="4578632"/>
            <a:ext cx="2295350" cy="830997"/>
          </a:xfrm>
          <a:prstGeom prst="rect">
            <a:avLst/>
          </a:prstGeom>
        </p:spPr>
        <p:txBody>
          <a:bodyPr wrap="square">
            <a:spAutoFit/>
          </a:bodyPr>
          <a:lstStyle/>
          <a:p>
            <a:pPr algn="ctr">
              <a:lnSpc>
                <a:spcPct val="150000"/>
              </a:lnSpc>
              <a:buSzPct val="70000"/>
            </a:pPr>
            <a:r>
              <a:rPr lang="en-GB" sz="1600" dirty="0">
                <a:solidFill>
                  <a:schemeClr val="bg1"/>
                </a:solidFill>
                <a:latin typeface="Avenir Next LT Pro"/>
              </a:rPr>
              <a:t>Decommission / Community takeover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96" y="1348478"/>
            <a:ext cx="1144047" cy="152566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 t="13912" r="14512" b="21629"/>
          <a:stretch/>
        </p:blipFill>
        <p:spPr>
          <a:xfrm>
            <a:off x="660032" y="2057265"/>
            <a:ext cx="1142319" cy="15317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8889802" y="2866713"/>
            <a:ext cx="1710465" cy="1133468"/>
          </a:xfrm>
          <a:prstGeom prst="rect">
            <a:avLst/>
          </a:prstGeom>
        </p:spPr>
      </p:pic>
      <p:sp>
        <p:nvSpPr>
          <p:cNvPr id="37" name="Rectangle 36"/>
          <p:cNvSpPr/>
          <p:nvPr/>
        </p:nvSpPr>
        <p:spPr>
          <a:xfrm>
            <a:off x="36318" y="5120928"/>
            <a:ext cx="1553143" cy="416011"/>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(Spring 2024)</a:t>
            </a:r>
          </a:p>
        </p:txBody>
      </p:sp>
      <p:sp>
        <p:nvSpPr>
          <p:cNvPr id="38" name="Rectangle 37"/>
          <p:cNvSpPr/>
          <p:nvPr/>
        </p:nvSpPr>
        <p:spPr>
          <a:xfrm>
            <a:off x="3565771" y="3618352"/>
            <a:ext cx="1851236" cy="416011"/>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(Summer 2024)</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347" y="4410823"/>
            <a:ext cx="1343831" cy="1679788"/>
          </a:xfrm>
          <a:prstGeom prst="rect">
            <a:avLst/>
          </a:prstGeom>
        </p:spPr>
      </p:pic>
      <p:sp>
        <p:nvSpPr>
          <p:cNvPr id="41" name="Rectangle 40"/>
          <p:cNvSpPr/>
          <p:nvPr/>
        </p:nvSpPr>
        <p:spPr>
          <a:xfrm>
            <a:off x="3646652" y="5970769"/>
            <a:ext cx="1885839" cy="369332"/>
          </a:xfrm>
          <a:prstGeom prst="rect">
            <a:avLst/>
          </a:prstGeom>
        </p:spPr>
        <p:txBody>
          <a:bodyPr wrap="square">
            <a:spAutoFit/>
          </a:bodyPr>
          <a:lstStyle/>
          <a:p>
            <a:pPr>
              <a:lnSpc>
                <a:spcPct val="200000"/>
              </a:lnSpc>
              <a:buSzPct val="70000"/>
            </a:pPr>
            <a:r>
              <a:rPr lang="en-GB" sz="900" dirty="0">
                <a:solidFill>
                  <a:schemeClr val="bg1"/>
                </a:solidFill>
                <a:latin typeface="Avenir Next LT Pro"/>
              </a:rPr>
              <a:t>Image not for wider circulation.</a:t>
            </a:r>
          </a:p>
        </p:txBody>
      </p:sp>
      <p:sp>
        <p:nvSpPr>
          <p:cNvPr id="42" name="Right Brace 41"/>
          <p:cNvSpPr/>
          <p:nvPr/>
        </p:nvSpPr>
        <p:spPr>
          <a:xfrm rot="16595069">
            <a:off x="7901728" y="-1614748"/>
            <a:ext cx="823532" cy="7433348"/>
          </a:xfrm>
          <a:prstGeom prst="rightBrace">
            <a:avLst>
              <a:gd name="adj1" fmla="val 32304"/>
              <a:gd name="adj2" fmla="val 51018"/>
            </a:avLst>
          </a:prstGeom>
          <a:noFill/>
          <a:ln w="31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ectangle 42"/>
          <p:cNvSpPr/>
          <p:nvPr/>
        </p:nvSpPr>
        <p:spPr>
          <a:xfrm>
            <a:off x="7018840" y="1264299"/>
            <a:ext cx="4451644" cy="830997"/>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Monthly monitoring / data downloads</a:t>
            </a:r>
          </a:p>
          <a:p>
            <a:pPr>
              <a:lnSpc>
                <a:spcPct val="150000"/>
              </a:lnSpc>
              <a:buSzPct val="70000"/>
            </a:pPr>
            <a:r>
              <a:rPr lang="en-GB" sz="1600" dirty="0">
                <a:solidFill>
                  <a:schemeClr val="bg1"/>
                </a:solidFill>
                <a:latin typeface="Avenir Next LT Pro"/>
              </a:rPr>
              <a:t>	               </a:t>
            </a:r>
            <a:r>
              <a:rPr lang="en-GB" sz="1600" dirty="0">
                <a:solidFill>
                  <a:srgbClr val="A4D5DC"/>
                </a:solidFill>
                <a:latin typeface="Avenir Next LT Pro"/>
              </a:rPr>
              <a:t>+ seaweed biometrics</a:t>
            </a:r>
          </a:p>
        </p:txBody>
      </p:sp>
      <p:sp>
        <p:nvSpPr>
          <p:cNvPr id="44" name="Rectangle 43"/>
          <p:cNvSpPr/>
          <p:nvPr/>
        </p:nvSpPr>
        <p:spPr>
          <a:xfrm>
            <a:off x="7384141" y="3577871"/>
            <a:ext cx="1553143"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(Winter 2024)</a:t>
            </a:r>
          </a:p>
        </p:txBody>
      </p:sp>
      <p:sp>
        <p:nvSpPr>
          <p:cNvPr id="46" name="Rectangle 45"/>
          <p:cNvSpPr/>
          <p:nvPr/>
        </p:nvSpPr>
        <p:spPr>
          <a:xfrm>
            <a:off x="10400631" y="5290414"/>
            <a:ext cx="1844261"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(Summer 2026)</a:t>
            </a:r>
          </a:p>
        </p:txBody>
      </p:sp>
      <p:sp>
        <p:nvSpPr>
          <p:cNvPr id="47" name="Rectangle 46"/>
          <p:cNvSpPr/>
          <p:nvPr/>
        </p:nvSpPr>
        <p:spPr>
          <a:xfrm>
            <a:off x="1577942" y="6277067"/>
            <a:ext cx="10284306" cy="600164"/>
          </a:xfrm>
          <a:prstGeom prst="rect">
            <a:avLst/>
          </a:prstGeom>
        </p:spPr>
        <p:txBody>
          <a:bodyPr wrap="square">
            <a:spAutoFit/>
          </a:bodyPr>
          <a:lstStyle/>
          <a:p>
            <a:pPr>
              <a:lnSpc>
                <a:spcPct val="150000"/>
              </a:lnSpc>
              <a:buSzPct val="70000"/>
            </a:pPr>
            <a:r>
              <a:rPr lang="en-GB" sz="2200" b="1" dirty="0">
                <a:solidFill>
                  <a:srgbClr val="A4D5DC"/>
                </a:solidFill>
                <a:latin typeface="Avenir Next LT Pro"/>
              </a:rPr>
              <a:t>Analyse data           contribute learning to Stronger Shores toolkit</a:t>
            </a:r>
          </a:p>
        </p:txBody>
      </p:sp>
      <p:sp>
        <p:nvSpPr>
          <p:cNvPr id="48" name="Striped Right Arrow 47"/>
          <p:cNvSpPr/>
          <p:nvPr/>
        </p:nvSpPr>
        <p:spPr>
          <a:xfrm>
            <a:off x="3646652" y="6533023"/>
            <a:ext cx="382108" cy="188731"/>
          </a:xfrm>
          <a:prstGeom prst="stripedRightArrow">
            <a:avLst>
              <a:gd name="adj1" fmla="val 37499"/>
              <a:gd name="adj2" fmla="val 46875"/>
            </a:avLst>
          </a:prstGeom>
          <a:solidFill>
            <a:schemeClr val="bg1"/>
          </a:solidFill>
          <a:ln w="19050">
            <a:solidFill>
              <a:srgbClr val="A4D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5637408" y="4698429"/>
            <a:ext cx="1851236"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(Autumn 2024)</a:t>
            </a:r>
          </a:p>
        </p:txBody>
      </p:sp>
    </p:spTree>
    <p:extLst>
      <p:ext uri="{BB962C8B-B14F-4D97-AF65-F5344CB8AC3E}">
        <p14:creationId xmlns:p14="http://schemas.microsoft.com/office/powerpoint/2010/main" val="11541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14" grpId="0" animBg="1"/>
      <p:bldP spid="15" grpId="0" animBg="1"/>
      <p:bldP spid="17" grpId="0" animBg="1"/>
      <p:bldP spid="21" grpId="0"/>
      <p:bldP spid="24" grpId="0"/>
      <p:bldP spid="25" grpId="0"/>
      <p:bldP spid="28" grpId="0" animBg="1"/>
      <p:bldP spid="29" grpId="0"/>
      <p:bldP spid="33" grpId="0" animBg="1"/>
      <p:bldP spid="34" grpId="0"/>
      <p:bldP spid="37" grpId="0"/>
      <p:bldP spid="38" grpId="0"/>
      <p:bldP spid="41" grpId="0"/>
      <p:bldP spid="42" grpId="0" animBg="1"/>
      <p:bldP spid="43" grpId="0"/>
      <p:bldP spid="44" grpId="0"/>
      <p:bldP spid="46" grpId="0"/>
      <p:bldP spid="47" grpId="0"/>
      <p:bldP spid="48" grpId="0" animBg="1"/>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1760" t="9931" r="5556" b="12085"/>
          <a:stretch/>
        </p:blipFill>
        <p:spPr>
          <a:xfrm>
            <a:off x="6020" y="-42920"/>
            <a:ext cx="12167028" cy="6536602"/>
          </a:xfrm>
          <a:prstGeom prst="rect">
            <a:avLst/>
          </a:prstGeom>
          <a:solidFill>
            <a:srgbClr val="A4D5DC"/>
          </a:solidFill>
        </p:spPr>
      </p:pic>
      <p:sp>
        <p:nvSpPr>
          <p:cNvPr id="20" name="Rectangle 19"/>
          <p:cNvSpPr/>
          <p:nvPr/>
        </p:nvSpPr>
        <p:spPr>
          <a:xfrm>
            <a:off x="-2" y="520007"/>
            <a:ext cx="12192001" cy="754869"/>
          </a:xfrm>
          <a:prstGeom prst="rect">
            <a:avLst/>
          </a:prstGeom>
          <a:gradFill flip="none" rotWithShape="1">
            <a:gsLst>
              <a:gs pos="0">
                <a:srgbClr val="A4D5DC"/>
              </a:gs>
              <a:gs pos="100000">
                <a:srgbClr val="D1E6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16" name="TextBox 15"/>
          <p:cNvSpPr txBox="1"/>
          <p:nvPr/>
        </p:nvSpPr>
        <p:spPr>
          <a:xfrm>
            <a:off x="5116636" y="605053"/>
            <a:ext cx="2426681" cy="584775"/>
          </a:xfrm>
          <a:prstGeom prst="rect">
            <a:avLst/>
          </a:prstGeom>
          <a:noFill/>
        </p:spPr>
        <p:txBody>
          <a:bodyPr wrap="square" rtlCol="0">
            <a:spAutoFit/>
          </a:bodyPr>
          <a:lstStyle/>
          <a:p>
            <a:r>
              <a:rPr lang="en-GB" sz="3200" b="1" dirty="0">
                <a:solidFill>
                  <a:srgbClr val="1C265C"/>
                </a:solidFill>
                <a:latin typeface="Avenir Next LT Pro"/>
              </a:rPr>
              <a:t>Thanks!</a:t>
            </a:r>
          </a:p>
        </p:txBody>
      </p:sp>
      <p:sp>
        <p:nvSpPr>
          <p:cNvPr id="13" name="Rectangle 12"/>
          <p:cNvSpPr/>
          <p:nvPr/>
        </p:nvSpPr>
        <p:spPr>
          <a:xfrm>
            <a:off x="96006" y="5029587"/>
            <a:ext cx="10973576" cy="584775"/>
          </a:xfrm>
          <a:prstGeom prst="rect">
            <a:avLst/>
          </a:prstGeom>
        </p:spPr>
        <p:txBody>
          <a:bodyPr wrap="square">
            <a:spAutoFit/>
          </a:bodyPr>
          <a:lstStyle/>
          <a:p>
            <a:r>
              <a:rPr lang="en-GB" sz="1600" dirty="0">
                <a:solidFill>
                  <a:schemeClr val="bg1"/>
                </a:solidFill>
              </a:rPr>
              <a:t>References:  Dong, G. H., Zhang, B., &amp; Bi, C. W. (2024). </a:t>
            </a:r>
          </a:p>
          <a:p>
            <a:r>
              <a:rPr lang="en-GB" sz="1600" dirty="0">
                <a:solidFill>
                  <a:schemeClr val="bg1"/>
                </a:solidFill>
              </a:rPr>
              <a:t>Numerical analysis on the wave attenuation characteristics of a suspended kelp farm.  </a:t>
            </a:r>
            <a:r>
              <a:rPr lang="en-GB" sz="1600" i="1" dirty="0">
                <a:solidFill>
                  <a:schemeClr val="bg1"/>
                </a:solidFill>
              </a:rPr>
              <a:t>Ocean Engineering</a:t>
            </a:r>
            <a:r>
              <a:rPr lang="en-GB" sz="1600" dirty="0">
                <a:solidFill>
                  <a:schemeClr val="bg1"/>
                </a:solidFill>
              </a:rPr>
              <a:t>, </a:t>
            </a:r>
            <a:r>
              <a:rPr lang="en-GB" sz="1600" i="1" dirty="0">
                <a:solidFill>
                  <a:schemeClr val="bg1"/>
                </a:solidFill>
              </a:rPr>
              <a:t>306</a:t>
            </a:r>
            <a:r>
              <a:rPr lang="en-GB" sz="1600" dirty="0">
                <a:solidFill>
                  <a:schemeClr val="bg1"/>
                </a:solidFill>
              </a:rPr>
              <a:t>, 118066.</a:t>
            </a:r>
            <a:endParaRPr lang="en-GB" sz="1600" i="1" dirty="0">
              <a:solidFill>
                <a:schemeClr val="bg1"/>
              </a:solidFill>
              <a:latin typeface="Avenir Next LT Pro"/>
            </a:endParaRPr>
          </a:p>
        </p:txBody>
      </p:sp>
      <p:sp>
        <p:nvSpPr>
          <p:cNvPr id="14" name="Rectangle 13"/>
          <p:cNvSpPr/>
          <p:nvPr/>
        </p:nvSpPr>
        <p:spPr>
          <a:xfrm>
            <a:off x="0" y="5653205"/>
            <a:ext cx="12191999" cy="1276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191" y="5653205"/>
            <a:ext cx="3872174" cy="1201535"/>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r="68518"/>
          <a:stretch/>
        </p:blipFill>
        <p:spPr>
          <a:xfrm>
            <a:off x="16778" y="5656465"/>
            <a:ext cx="1219025" cy="120153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8600" y="5739797"/>
            <a:ext cx="3873446" cy="1028348"/>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41416"/>
          <a:stretch/>
        </p:blipFill>
        <p:spPr>
          <a:xfrm>
            <a:off x="1331590" y="5518668"/>
            <a:ext cx="2188119" cy="1470607"/>
          </a:xfrm>
          <a:prstGeom prst="rect">
            <a:avLst/>
          </a:prstGeom>
        </p:spPr>
      </p:pic>
      <p:sp>
        <p:nvSpPr>
          <p:cNvPr id="24" name="Rectangle 23"/>
          <p:cNvSpPr/>
          <p:nvPr/>
        </p:nvSpPr>
        <p:spPr>
          <a:xfrm>
            <a:off x="2308629" y="1952267"/>
            <a:ext cx="3651905" cy="2585323"/>
          </a:xfrm>
          <a:prstGeom prst="rect">
            <a:avLst/>
          </a:prstGeom>
        </p:spPr>
        <p:txBody>
          <a:bodyPr wrap="square">
            <a:spAutoFit/>
          </a:bodyPr>
          <a:lstStyle/>
          <a:p>
            <a:pPr>
              <a:lnSpc>
                <a:spcPct val="150000"/>
              </a:lnSpc>
              <a:buSzPct val="70000"/>
            </a:pPr>
            <a:r>
              <a:rPr lang="en-GB" dirty="0">
                <a:solidFill>
                  <a:schemeClr val="bg1"/>
                </a:solidFill>
                <a:latin typeface="Avenir Next LT Pro"/>
              </a:rPr>
              <a:t>Tees Rivers Trust</a:t>
            </a:r>
          </a:p>
          <a:p>
            <a:pPr>
              <a:lnSpc>
                <a:spcPct val="150000"/>
              </a:lnSpc>
              <a:buSzPct val="70000"/>
            </a:pPr>
            <a:r>
              <a:rPr lang="en-GB" dirty="0" err="1">
                <a:solidFill>
                  <a:schemeClr val="bg1"/>
                </a:solidFill>
                <a:latin typeface="Avenir Next LT Pro"/>
              </a:rPr>
              <a:t>SeaGrown</a:t>
            </a:r>
            <a:endParaRPr lang="en-GB" dirty="0">
              <a:solidFill>
                <a:schemeClr val="bg1"/>
              </a:solidFill>
              <a:latin typeface="Avenir Next LT Pro"/>
            </a:endParaRPr>
          </a:p>
          <a:p>
            <a:pPr>
              <a:lnSpc>
                <a:spcPct val="150000"/>
              </a:lnSpc>
              <a:buSzPct val="70000"/>
            </a:pPr>
            <a:r>
              <a:rPr lang="en-GB" dirty="0">
                <a:solidFill>
                  <a:schemeClr val="bg1"/>
                </a:solidFill>
                <a:latin typeface="Avenir Next LT Pro"/>
              </a:rPr>
              <a:t>Sunderland City Council</a:t>
            </a:r>
          </a:p>
          <a:p>
            <a:pPr>
              <a:lnSpc>
                <a:spcPct val="150000"/>
              </a:lnSpc>
              <a:buSzPct val="70000"/>
            </a:pPr>
            <a:r>
              <a:rPr lang="en-GB" dirty="0">
                <a:solidFill>
                  <a:schemeClr val="bg1"/>
                </a:solidFill>
                <a:latin typeface="Avenir Next LT Pro"/>
              </a:rPr>
              <a:t>South Tyneside Council</a:t>
            </a:r>
          </a:p>
          <a:p>
            <a:pPr>
              <a:lnSpc>
                <a:spcPct val="150000"/>
              </a:lnSpc>
              <a:buSzPct val="70000"/>
            </a:pPr>
            <a:r>
              <a:rPr lang="en-GB" dirty="0">
                <a:solidFill>
                  <a:schemeClr val="bg1"/>
                </a:solidFill>
                <a:latin typeface="Avenir Next LT Pro"/>
              </a:rPr>
              <a:t>Northumberland Estates</a:t>
            </a:r>
          </a:p>
          <a:p>
            <a:pPr>
              <a:lnSpc>
                <a:spcPct val="150000"/>
              </a:lnSpc>
              <a:buSzPct val="70000"/>
            </a:pPr>
            <a:r>
              <a:rPr lang="en-GB" dirty="0">
                <a:solidFill>
                  <a:schemeClr val="bg1"/>
                </a:solidFill>
                <a:latin typeface="Avenir Next LT Pro"/>
              </a:rPr>
              <a:t>Northumberland County Council</a:t>
            </a:r>
          </a:p>
        </p:txBody>
      </p:sp>
      <p:sp>
        <p:nvSpPr>
          <p:cNvPr id="25" name="Rectangle 24"/>
          <p:cNvSpPr/>
          <p:nvPr/>
        </p:nvSpPr>
        <p:spPr>
          <a:xfrm>
            <a:off x="6181103" y="1536769"/>
            <a:ext cx="4384532" cy="3000821"/>
          </a:xfrm>
          <a:prstGeom prst="rect">
            <a:avLst/>
          </a:prstGeom>
        </p:spPr>
        <p:txBody>
          <a:bodyPr wrap="square">
            <a:spAutoFit/>
          </a:bodyPr>
          <a:lstStyle/>
          <a:p>
            <a:pPr>
              <a:lnSpc>
                <a:spcPct val="150000"/>
              </a:lnSpc>
              <a:buSzPct val="70000"/>
            </a:pPr>
            <a:endParaRPr lang="en-GB" dirty="0">
              <a:solidFill>
                <a:schemeClr val="bg1"/>
              </a:solidFill>
              <a:latin typeface="Avenir Next LT Pro"/>
            </a:endParaRPr>
          </a:p>
          <a:p>
            <a:pPr>
              <a:lnSpc>
                <a:spcPct val="150000"/>
              </a:lnSpc>
              <a:buSzPct val="70000"/>
            </a:pPr>
            <a:r>
              <a:rPr lang="en-GB" dirty="0" err="1">
                <a:solidFill>
                  <a:schemeClr val="bg1"/>
                </a:solidFill>
                <a:latin typeface="Avenir Next LT Pro"/>
              </a:rPr>
              <a:t>Warkworth</a:t>
            </a:r>
            <a:r>
              <a:rPr lang="en-GB" dirty="0">
                <a:solidFill>
                  <a:schemeClr val="bg1"/>
                </a:solidFill>
                <a:latin typeface="Avenir Next LT Pro"/>
              </a:rPr>
              <a:t> Harbour Commissioners</a:t>
            </a:r>
          </a:p>
          <a:p>
            <a:pPr>
              <a:lnSpc>
                <a:spcPct val="150000"/>
              </a:lnSpc>
              <a:buSzPct val="70000"/>
            </a:pPr>
            <a:r>
              <a:rPr lang="en-GB" dirty="0">
                <a:solidFill>
                  <a:schemeClr val="bg1"/>
                </a:solidFill>
                <a:latin typeface="Avenir Next LT Pro"/>
              </a:rPr>
              <a:t>Marine Management Organisation</a:t>
            </a:r>
          </a:p>
          <a:p>
            <a:pPr>
              <a:lnSpc>
                <a:spcPct val="150000"/>
              </a:lnSpc>
              <a:buSzPct val="70000"/>
            </a:pPr>
            <a:r>
              <a:rPr lang="en-GB" dirty="0">
                <a:solidFill>
                  <a:schemeClr val="bg1"/>
                </a:solidFill>
                <a:latin typeface="Avenir Next LT Pro"/>
              </a:rPr>
              <a:t>Natural England</a:t>
            </a:r>
          </a:p>
          <a:p>
            <a:pPr>
              <a:lnSpc>
                <a:spcPct val="150000"/>
              </a:lnSpc>
              <a:buSzPct val="70000"/>
            </a:pPr>
            <a:r>
              <a:rPr lang="en-GB" dirty="0">
                <a:solidFill>
                  <a:schemeClr val="bg1"/>
                </a:solidFill>
                <a:latin typeface="Avenir Next LT Pro"/>
              </a:rPr>
              <a:t>Project Seagrass</a:t>
            </a:r>
          </a:p>
          <a:p>
            <a:pPr>
              <a:lnSpc>
                <a:spcPct val="150000"/>
              </a:lnSpc>
              <a:buSzPct val="70000"/>
            </a:pPr>
            <a:r>
              <a:rPr lang="en-GB" dirty="0">
                <a:solidFill>
                  <a:schemeClr val="bg1"/>
                </a:solidFill>
                <a:latin typeface="Avenir Next LT Pro"/>
              </a:rPr>
              <a:t>Restoration Forth</a:t>
            </a:r>
          </a:p>
          <a:p>
            <a:pPr>
              <a:lnSpc>
                <a:spcPct val="150000"/>
              </a:lnSpc>
              <a:buSzPct val="70000"/>
            </a:pPr>
            <a:r>
              <a:rPr lang="en-GB" dirty="0">
                <a:solidFill>
                  <a:schemeClr val="bg1"/>
                </a:solidFill>
                <a:latin typeface="Avenir Next LT Pro"/>
              </a:rPr>
              <a:t>Various Wildlife Trusts</a:t>
            </a:r>
          </a:p>
        </p:txBody>
      </p:sp>
    </p:spTree>
    <p:extLst>
      <p:ext uri="{BB962C8B-B14F-4D97-AF65-F5344CB8AC3E}">
        <p14:creationId xmlns:p14="http://schemas.microsoft.com/office/powerpoint/2010/main" val="20364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20" name="Rectangle 19"/>
          <p:cNvSpPr/>
          <p:nvPr/>
        </p:nvSpPr>
        <p:spPr>
          <a:xfrm>
            <a:off x="-1" y="520007"/>
            <a:ext cx="8057480" cy="754869"/>
          </a:xfrm>
          <a:prstGeom prst="rect">
            <a:avLst/>
          </a:prstGeom>
          <a:solidFill>
            <a:srgbClr val="A4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12" name="Rectangle 11"/>
          <p:cNvSpPr/>
          <p:nvPr/>
        </p:nvSpPr>
        <p:spPr>
          <a:xfrm>
            <a:off x="12960" y="3346376"/>
            <a:ext cx="8044519" cy="754869"/>
          </a:xfrm>
          <a:prstGeom prst="rect">
            <a:avLst/>
          </a:prstGeom>
          <a:solidFill>
            <a:srgbClr val="D1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996457" y="631431"/>
            <a:ext cx="2426681" cy="584775"/>
          </a:xfrm>
          <a:prstGeom prst="rect">
            <a:avLst/>
          </a:prstGeom>
          <a:noFill/>
        </p:spPr>
        <p:txBody>
          <a:bodyPr wrap="square" rtlCol="0">
            <a:spAutoFit/>
          </a:bodyPr>
          <a:lstStyle/>
          <a:p>
            <a:r>
              <a:rPr lang="en-GB" sz="3200" b="1" dirty="0">
                <a:solidFill>
                  <a:srgbClr val="1C265C"/>
                </a:solidFill>
                <a:latin typeface="Avenir Next LT Pro"/>
              </a:rPr>
              <a:t>Seagrass</a:t>
            </a:r>
          </a:p>
        </p:txBody>
      </p:sp>
      <p:sp>
        <p:nvSpPr>
          <p:cNvPr id="18" name="Rectangle 17"/>
          <p:cNvSpPr/>
          <p:nvPr/>
        </p:nvSpPr>
        <p:spPr>
          <a:xfrm>
            <a:off x="996457" y="4916052"/>
            <a:ext cx="5138860" cy="1061829"/>
          </a:xfrm>
          <a:prstGeom prst="rect">
            <a:avLst/>
          </a:prstGeom>
        </p:spPr>
        <p:txBody>
          <a:bodyPr wrap="square">
            <a:spAutoFit/>
          </a:bodyPr>
          <a:lstStyle/>
          <a:p>
            <a:r>
              <a:rPr lang="en-GB" sz="2100" b="1" dirty="0" err="1">
                <a:solidFill>
                  <a:schemeClr val="bg1"/>
                </a:solidFill>
                <a:latin typeface="Avenir Next LT Pro"/>
              </a:rPr>
              <a:t>Oarweed</a:t>
            </a:r>
            <a:r>
              <a:rPr lang="en-GB" sz="2100" i="1" dirty="0">
                <a:solidFill>
                  <a:schemeClr val="bg1"/>
                </a:solidFill>
                <a:latin typeface="Avenir Next LT Pro"/>
              </a:rPr>
              <a:t> (</a:t>
            </a:r>
            <a:r>
              <a:rPr lang="en-GB" sz="2100" i="1" dirty="0" err="1">
                <a:solidFill>
                  <a:schemeClr val="bg1"/>
                </a:solidFill>
                <a:latin typeface="Avenir Next LT Pro"/>
              </a:rPr>
              <a:t>Laminaria</a:t>
            </a:r>
            <a:r>
              <a:rPr lang="en-GB" sz="2100" i="1" dirty="0">
                <a:solidFill>
                  <a:schemeClr val="bg1"/>
                </a:solidFill>
                <a:latin typeface="Avenir Next LT Pro"/>
              </a:rPr>
              <a:t> </a:t>
            </a:r>
            <a:r>
              <a:rPr lang="en-GB" sz="2100" i="1" dirty="0" err="1">
                <a:solidFill>
                  <a:schemeClr val="bg1"/>
                </a:solidFill>
                <a:latin typeface="Avenir Next LT Pro"/>
              </a:rPr>
              <a:t>digitata</a:t>
            </a:r>
            <a:r>
              <a:rPr lang="en-GB" sz="2100" i="1" dirty="0">
                <a:solidFill>
                  <a:schemeClr val="bg1"/>
                </a:solidFill>
                <a:latin typeface="Avenir Next LT Pro"/>
              </a:rPr>
              <a:t>)</a:t>
            </a:r>
            <a:r>
              <a:rPr lang="en-GB" sz="2100" dirty="0">
                <a:solidFill>
                  <a:schemeClr val="bg1"/>
                </a:solidFill>
                <a:latin typeface="Avenir Next LT Pro"/>
              </a:rPr>
              <a:t> </a:t>
            </a:r>
          </a:p>
          <a:p>
            <a:r>
              <a:rPr lang="en-GB" sz="2100" dirty="0">
                <a:solidFill>
                  <a:schemeClr val="bg1"/>
                </a:solidFill>
                <a:latin typeface="Avenir Next LT Pro"/>
              </a:rPr>
              <a:t>		 </a:t>
            </a:r>
          </a:p>
          <a:p>
            <a:r>
              <a:rPr lang="en-GB" sz="2100" b="1" dirty="0">
                <a:solidFill>
                  <a:schemeClr val="bg1"/>
                </a:solidFill>
                <a:latin typeface="Avenir Next LT Pro"/>
              </a:rPr>
              <a:t>Sugar</a:t>
            </a:r>
            <a:r>
              <a:rPr lang="en-GB" sz="2100" i="1" dirty="0">
                <a:solidFill>
                  <a:schemeClr val="bg1"/>
                </a:solidFill>
                <a:latin typeface="Avenir Next LT Pro"/>
              </a:rPr>
              <a:t> </a:t>
            </a:r>
            <a:r>
              <a:rPr lang="en-GB" sz="2100" b="1" dirty="0">
                <a:solidFill>
                  <a:schemeClr val="bg1"/>
                </a:solidFill>
                <a:latin typeface="Avenir Next LT Pro"/>
              </a:rPr>
              <a:t>kelp</a:t>
            </a:r>
            <a:r>
              <a:rPr lang="en-GB" sz="2100" i="1" dirty="0">
                <a:solidFill>
                  <a:schemeClr val="bg1"/>
                </a:solidFill>
                <a:latin typeface="Avenir Next LT Pro"/>
              </a:rPr>
              <a:t> (</a:t>
            </a:r>
            <a:r>
              <a:rPr lang="en-GB" sz="2100" i="1" dirty="0" err="1">
                <a:solidFill>
                  <a:schemeClr val="bg1"/>
                </a:solidFill>
                <a:latin typeface="Avenir Next LT Pro"/>
              </a:rPr>
              <a:t>Saccharina</a:t>
            </a:r>
            <a:r>
              <a:rPr lang="en-GB" sz="2100" i="1" dirty="0">
                <a:solidFill>
                  <a:schemeClr val="bg1"/>
                </a:solidFill>
                <a:latin typeface="Avenir Next LT Pro"/>
              </a:rPr>
              <a:t> </a:t>
            </a:r>
            <a:r>
              <a:rPr lang="en-GB" sz="2100" i="1" dirty="0" err="1">
                <a:solidFill>
                  <a:schemeClr val="bg1"/>
                </a:solidFill>
                <a:latin typeface="Avenir Next LT Pro"/>
              </a:rPr>
              <a:t>latissima</a:t>
            </a:r>
            <a:r>
              <a:rPr lang="en-GB" sz="2100" i="1" dirty="0">
                <a:solidFill>
                  <a:schemeClr val="bg1"/>
                </a:solidFill>
                <a:latin typeface="Avenir Next LT Pro"/>
              </a:rPr>
              <a:t>)</a:t>
            </a:r>
            <a:endParaRPr lang="en-GB" sz="2100" dirty="0">
              <a:solidFill>
                <a:schemeClr val="bg1"/>
              </a:solidFill>
              <a:latin typeface="Avenir Next LT Pro"/>
            </a:endParaRPr>
          </a:p>
        </p:txBody>
      </p:sp>
      <p:sp>
        <p:nvSpPr>
          <p:cNvPr id="9" name="TextBox 8"/>
          <p:cNvSpPr txBox="1"/>
          <p:nvPr/>
        </p:nvSpPr>
        <p:spPr>
          <a:xfrm>
            <a:off x="8524476" y="1387374"/>
            <a:ext cx="3476339" cy="4093428"/>
          </a:xfrm>
          <a:prstGeom prst="rect">
            <a:avLst/>
          </a:prstGeom>
          <a:noFill/>
        </p:spPr>
        <p:txBody>
          <a:bodyPr wrap="square" rtlCol="0">
            <a:spAutoFit/>
          </a:bodyPr>
          <a:lstStyle/>
          <a:p>
            <a:pPr>
              <a:lnSpc>
                <a:spcPct val="250000"/>
              </a:lnSpc>
              <a:buSzPct val="70000"/>
            </a:pPr>
            <a:r>
              <a:rPr lang="en-GB" sz="2600" dirty="0">
                <a:solidFill>
                  <a:schemeClr val="bg1"/>
                </a:solidFill>
                <a:latin typeface="Avenir Next LT Pro"/>
              </a:rPr>
              <a:t>Aims </a:t>
            </a:r>
          </a:p>
          <a:p>
            <a:pPr>
              <a:lnSpc>
                <a:spcPct val="250000"/>
              </a:lnSpc>
              <a:buSzPct val="70000"/>
            </a:pPr>
            <a:r>
              <a:rPr lang="en-GB" sz="2600" dirty="0">
                <a:solidFill>
                  <a:schemeClr val="bg1"/>
                </a:solidFill>
                <a:latin typeface="Avenir Next LT Pro"/>
              </a:rPr>
              <a:t>Methods</a:t>
            </a:r>
          </a:p>
          <a:p>
            <a:pPr>
              <a:lnSpc>
                <a:spcPct val="250000"/>
              </a:lnSpc>
              <a:buSzPct val="70000"/>
            </a:pPr>
            <a:r>
              <a:rPr lang="en-GB" sz="2600" dirty="0">
                <a:solidFill>
                  <a:schemeClr val="bg1"/>
                </a:solidFill>
                <a:latin typeface="Avenir Next LT Pro"/>
              </a:rPr>
              <a:t>Sites</a:t>
            </a:r>
          </a:p>
          <a:p>
            <a:pPr>
              <a:lnSpc>
                <a:spcPct val="250000"/>
              </a:lnSpc>
              <a:buSzPct val="70000"/>
            </a:pPr>
            <a:r>
              <a:rPr lang="en-GB" sz="2600" dirty="0">
                <a:solidFill>
                  <a:schemeClr val="bg1"/>
                </a:solidFill>
                <a:latin typeface="Avenir Next LT Pro"/>
              </a:rPr>
              <a:t>Timeline &amp; Progress</a:t>
            </a:r>
          </a:p>
        </p:txBody>
      </p:sp>
      <p:sp>
        <p:nvSpPr>
          <p:cNvPr id="11" name="TextBox 10"/>
          <p:cNvSpPr txBox="1"/>
          <p:nvPr/>
        </p:nvSpPr>
        <p:spPr>
          <a:xfrm>
            <a:off x="996457" y="3449007"/>
            <a:ext cx="2344619" cy="584775"/>
          </a:xfrm>
          <a:prstGeom prst="rect">
            <a:avLst/>
          </a:prstGeom>
          <a:noFill/>
        </p:spPr>
        <p:txBody>
          <a:bodyPr wrap="square" rtlCol="0">
            <a:spAutoFit/>
          </a:bodyPr>
          <a:lstStyle/>
          <a:p>
            <a:r>
              <a:rPr lang="en-GB" sz="3200" b="1" dirty="0">
                <a:solidFill>
                  <a:srgbClr val="1C265C"/>
                </a:solidFill>
                <a:latin typeface="Avenir Next LT Pro"/>
              </a:rPr>
              <a:t>Seaweed</a:t>
            </a:r>
          </a:p>
        </p:txBody>
      </p:sp>
      <p:sp>
        <p:nvSpPr>
          <p:cNvPr id="13" name="Rectangle 12"/>
          <p:cNvSpPr/>
          <p:nvPr/>
        </p:nvSpPr>
        <p:spPr>
          <a:xfrm>
            <a:off x="996457" y="2061649"/>
            <a:ext cx="5138860" cy="415498"/>
          </a:xfrm>
          <a:prstGeom prst="rect">
            <a:avLst/>
          </a:prstGeom>
        </p:spPr>
        <p:txBody>
          <a:bodyPr wrap="square">
            <a:spAutoFit/>
          </a:bodyPr>
          <a:lstStyle/>
          <a:p>
            <a:r>
              <a:rPr lang="en-GB" sz="2100" b="1" dirty="0">
                <a:solidFill>
                  <a:schemeClr val="bg1"/>
                </a:solidFill>
                <a:latin typeface="Avenir Next LT Pro"/>
              </a:rPr>
              <a:t>Dwarf</a:t>
            </a:r>
            <a:r>
              <a:rPr lang="en-GB" sz="2100" dirty="0">
                <a:solidFill>
                  <a:schemeClr val="bg1"/>
                </a:solidFill>
                <a:latin typeface="Avenir Next LT Pro"/>
              </a:rPr>
              <a:t> </a:t>
            </a:r>
            <a:r>
              <a:rPr lang="en-GB" sz="2100" b="1" dirty="0">
                <a:solidFill>
                  <a:schemeClr val="bg1"/>
                </a:solidFill>
                <a:latin typeface="Avenir Next LT Pro"/>
              </a:rPr>
              <a:t>eelgrass</a:t>
            </a:r>
            <a:r>
              <a:rPr lang="en-GB" sz="2100" dirty="0">
                <a:solidFill>
                  <a:schemeClr val="bg1"/>
                </a:solidFill>
                <a:latin typeface="Avenir Next LT Pro"/>
              </a:rPr>
              <a:t> </a:t>
            </a:r>
            <a:r>
              <a:rPr lang="en-GB" sz="2100" i="1" dirty="0">
                <a:solidFill>
                  <a:schemeClr val="bg1"/>
                </a:solidFill>
                <a:latin typeface="Avenir Next LT Pro"/>
              </a:rPr>
              <a:t>(</a:t>
            </a:r>
            <a:r>
              <a:rPr lang="en-GB" sz="2100" i="1" dirty="0" err="1">
                <a:solidFill>
                  <a:schemeClr val="bg1"/>
                </a:solidFill>
                <a:latin typeface="Avenir Next LT Pro"/>
              </a:rPr>
              <a:t>Zostera</a:t>
            </a:r>
            <a:r>
              <a:rPr lang="en-GB" sz="2100" i="1" dirty="0">
                <a:solidFill>
                  <a:schemeClr val="bg1"/>
                </a:solidFill>
                <a:latin typeface="Avenir Next LT Pro"/>
              </a:rPr>
              <a:t> </a:t>
            </a:r>
            <a:r>
              <a:rPr lang="en-GB" sz="2100" i="1" dirty="0" err="1">
                <a:solidFill>
                  <a:schemeClr val="bg1"/>
                </a:solidFill>
                <a:latin typeface="Avenir Next LT Pro"/>
              </a:rPr>
              <a:t>noltii</a:t>
            </a:r>
            <a:r>
              <a:rPr lang="en-GB" sz="2100" i="1" dirty="0">
                <a:solidFill>
                  <a:schemeClr val="bg1"/>
                </a:solidFill>
                <a:latin typeface="Avenir Next LT Pro"/>
              </a:rPr>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3696" b="1490"/>
          <a:stretch/>
        </p:blipFill>
        <p:spPr>
          <a:xfrm>
            <a:off x="5204023" y="4101245"/>
            <a:ext cx="968624" cy="27480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42556" y="4560849"/>
            <a:ext cx="2748081" cy="188176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4905" t="7870" r="5383" b="7679"/>
          <a:stretch/>
        </p:blipFill>
        <p:spPr>
          <a:xfrm>
            <a:off x="5204023" y="1274876"/>
            <a:ext cx="2853456" cy="2071500"/>
          </a:xfrm>
          <a:prstGeom prst="rect">
            <a:avLst/>
          </a:prstGeom>
        </p:spPr>
      </p:pic>
      <p:sp>
        <p:nvSpPr>
          <p:cNvPr id="17" name="Rectangle 16"/>
          <p:cNvSpPr/>
          <p:nvPr/>
        </p:nvSpPr>
        <p:spPr>
          <a:xfrm>
            <a:off x="6682450" y="1259093"/>
            <a:ext cx="1394846" cy="215444"/>
          </a:xfrm>
          <a:prstGeom prst="rect">
            <a:avLst/>
          </a:prstGeom>
        </p:spPr>
        <p:txBody>
          <a:bodyPr wrap="square">
            <a:spAutoFit/>
          </a:bodyPr>
          <a:lstStyle/>
          <a:p>
            <a:r>
              <a:rPr lang="en-GB" sz="800" dirty="0">
                <a:solidFill>
                  <a:schemeClr val="bg1"/>
                </a:solidFill>
                <a:latin typeface="Avenir Next LT Pro"/>
              </a:rPr>
              <a:t>Credit: Richard </a:t>
            </a:r>
            <a:r>
              <a:rPr lang="en-GB" sz="800" dirty="0" err="1">
                <a:solidFill>
                  <a:schemeClr val="bg1"/>
                </a:solidFill>
                <a:latin typeface="Avenir Next LT Pro"/>
              </a:rPr>
              <a:t>Unsworth</a:t>
            </a:r>
            <a:endParaRPr lang="en-GB" sz="800" dirty="0">
              <a:solidFill>
                <a:schemeClr val="bg1"/>
              </a:solidFill>
              <a:latin typeface="Avenir Next LT Pro"/>
            </a:endParaRPr>
          </a:p>
        </p:txBody>
      </p:sp>
    </p:spTree>
    <p:extLst>
      <p:ext uri="{BB962C8B-B14F-4D97-AF65-F5344CB8AC3E}">
        <p14:creationId xmlns:p14="http://schemas.microsoft.com/office/powerpoint/2010/main" val="32463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905" t="7870" r="5383" b="7679"/>
          <a:stretch/>
        </p:blipFill>
        <p:spPr>
          <a:xfrm>
            <a:off x="0" y="1626"/>
            <a:ext cx="12192000" cy="6867664"/>
          </a:xfrm>
          <a:prstGeom prst="rect">
            <a:avLst/>
          </a:prstGeom>
        </p:spPr>
      </p:pic>
      <p:sp>
        <p:nvSpPr>
          <p:cNvPr id="6" name="Rectangle 5"/>
          <p:cNvSpPr/>
          <p:nvPr/>
        </p:nvSpPr>
        <p:spPr>
          <a:xfrm>
            <a:off x="10864888" y="6653846"/>
            <a:ext cx="1394846" cy="215444"/>
          </a:xfrm>
          <a:prstGeom prst="rect">
            <a:avLst/>
          </a:prstGeom>
        </p:spPr>
        <p:txBody>
          <a:bodyPr wrap="square">
            <a:spAutoFit/>
          </a:bodyPr>
          <a:lstStyle/>
          <a:p>
            <a:r>
              <a:rPr lang="en-GB" sz="800" dirty="0">
                <a:solidFill>
                  <a:schemeClr val="bg1"/>
                </a:solidFill>
                <a:latin typeface="Avenir Next LT Pro"/>
              </a:rPr>
              <a:t>Credit: Richard </a:t>
            </a:r>
            <a:r>
              <a:rPr lang="en-GB" sz="800" dirty="0" err="1">
                <a:solidFill>
                  <a:schemeClr val="bg1"/>
                </a:solidFill>
                <a:latin typeface="Avenir Next LT Pro"/>
              </a:rPr>
              <a:t>Unsworth</a:t>
            </a:r>
            <a:endParaRPr lang="en-GB" sz="800" dirty="0">
              <a:solidFill>
                <a:schemeClr val="bg1"/>
              </a:solidFill>
              <a:latin typeface="Avenir Next LT Pro"/>
            </a:endParaRPr>
          </a:p>
        </p:txBody>
      </p:sp>
    </p:spTree>
    <p:extLst>
      <p:ext uri="{BB962C8B-B14F-4D97-AF65-F5344CB8AC3E}">
        <p14:creationId xmlns:p14="http://schemas.microsoft.com/office/powerpoint/2010/main" val="128002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22" name="Rectangle 21"/>
          <p:cNvSpPr/>
          <p:nvPr/>
        </p:nvSpPr>
        <p:spPr>
          <a:xfrm>
            <a:off x="-1" y="520007"/>
            <a:ext cx="8057480" cy="754869"/>
          </a:xfrm>
          <a:prstGeom prst="rect">
            <a:avLst/>
          </a:prstGeom>
          <a:solidFill>
            <a:srgbClr val="A4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2" name="Rectangle 1"/>
          <p:cNvSpPr/>
          <p:nvPr/>
        </p:nvSpPr>
        <p:spPr>
          <a:xfrm>
            <a:off x="996457" y="1990818"/>
            <a:ext cx="10741274" cy="477054"/>
          </a:xfrm>
          <a:prstGeom prst="rect">
            <a:avLst/>
          </a:prstGeom>
        </p:spPr>
        <p:txBody>
          <a:bodyPr wrap="square">
            <a:spAutoFit/>
          </a:bodyPr>
          <a:lstStyle/>
          <a:p>
            <a:r>
              <a:rPr lang="en-GB" sz="2500" b="1" dirty="0">
                <a:solidFill>
                  <a:schemeClr val="bg1"/>
                </a:solidFill>
                <a:latin typeface="Avenir Next LT Pro"/>
              </a:rPr>
              <a:t>Feasibility of reintroducing seagrass in the North East</a:t>
            </a:r>
          </a:p>
        </p:txBody>
      </p:sp>
      <p:sp>
        <p:nvSpPr>
          <p:cNvPr id="19" name="Rectangle 18"/>
          <p:cNvSpPr/>
          <p:nvPr/>
        </p:nvSpPr>
        <p:spPr>
          <a:xfrm>
            <a:off x="659337" y="2839837"/>
            <a:ext cx="10559646" cy="3970318"/>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Assess current distributions at 5 coastal rivers &amp; estuaries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Pilot reintroduction trials in optimum sites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Identify important environmental factors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Model for a local restoration pipeline </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Determine habitat suitability for potential future restoration</a:t>
            </a:r>
          </a:p>
          <a:p>
            <a:pPr>
              <a:lnSpc>
                <a:spcPct val="200000"/>
              </a:lnSpc>
              <a:buSzPct val="70000"/>
            </a:pPr>
            <a:endParaRPr lang="en-GB" sz="2100" dirty="0">
              <a:solidFill>
                <a:schemeClr val="bg1"/>
              </a:solidFill>
              <a:latin typeface="Avenir Next LT Pro"/>
            </a:endParaRPr>
          </a:p>
        </p:txBody>
      </p:sp>
      <p:sp>
        <p:nvSpPr>
          <p:cNvPr id="21" name="TextBox 20"/>
          <p:cNvSpPr txBox="1"/>
          <p:nvPr/>
        </p:nvSpPr>
        <p:spPr>
          <a:xfrm>
            <a:off x="996457" y="605053"/>
            <a:ext cx="3698635" cy="584775"/>
          </a:xfrm>
          <a:prstGeom prst="rect">
            <a:avLst/>
          </a:prstGeom>
          <a:noFill/>
        </p:spPr>
        <p:txBody>
          <a:bodyPr wrap="square" rtlCol="0">
            <a:spAutoFit/>
          </a:bodyPr>
          <a:lstStyle/>
          <a:p>
            <a:r>
              <a:rPr lang="en-GB" sz="3200" b="1" dirty="0">
                <a:solidFill>
                  <a:srgbClr val="1C265C"/>
                </a:solidFill>
                <a:latin typeface="Avenir Next LT Pro"/>
              </a:rPr>
              <a:t>Seagrass:    Aims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3832" b="10811"/>
          <a:stretch/>
        </p:blipFill>
        <p:spPr>
          <a:xfrm>
            <a:off x="9677715" y="3996466"/>
            <a:ext cx="2514285" cy="286153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3580" t="-1" r="15755" b="7159"/>
          <a:stretch/>
        </p:blipFill>
        <p:spPr>
          <a:xfrm>
            <a:off x="9677715" y="1846343"/>
            <a:ext cx="2514285" cy="2150123"/>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t="18815" r="18428"/>
          <a:stretch/>
        </p:blipFill>
        <p:spPr>
          <a:xfrm>
            <a:off x="9683727" y="-10759"/>
            <a:ext cx="2504687" cy="1869581"/>
          </a:xfrm>
          <a:prstGeom prst="rect">
            <a:avLst/>
          </a:prstGeom>
        </p:spPr>
      </p:pic>
    </p:spTree>
    <p:extLst>
      <p:ext uri="{BB962C8B-B14F-4D97-AF65-F5344CB8AC3E}">
        <p14:creationId xmlns:p14="http://schemas.microsoft.com/office/powerpoint/2010/main" val="87630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7" name="Rectangle 6"/>
          <p:cNvSpPr/>
          <p:nvPr/>
        </p:nvSpPr>
        <p:spPr>
          <a:xfrm>
            <a:off x="-1" y="520007"/>
            <a:ext cx="8057480" cy="754869"/>
          </a:xfrm>
          <a:prstGeom prst="rect">
            <a:avLst/>
          </a:prstGeom>
          <a:solidFill>
            <a:srgbClr val="A4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996457" y="1982024"/>
            <a:ext cx="10741274" cy="477054"/>
          </a:xfrm>
          <a:prstGeom prst="rect">
            <a:avLst/>
          </a:prstGeom>
        </p:spPr>
        <p:txBody>
          <a:bodyPr wrap="square">
            <a:spAutoFit/>
          </a:bodyPr>
          <a:lstStyle/>
          <a:p>
            <a:r>
              <a:rPr lang="en-GB" sz="2500" b="1" dirty="0">
                <a:solidFill>
                  <a:schemeClr val="bg1"/>
                </a:solidFill>
                <a:latin typeface="Avenir Next LT Pro"/>
              </a:rPr>
              <a:t>Pilot reintroductions</a:t>
            </a:r>
          </a:p>
        </p:txBody>
      </p:sp>
      <p:sp>
        <p:nvSpPr>
          <p:cNvPr id="19" name="Rectangle 18"/>
          <p:cNvSpPr/>
          <p:nvPr/>
        </p:nvSpPr>
        <p:spPr>
          <a:xfrm>
            <a:off x="661130" y="2852558"/>
            <a:ext cx="6695203" cy="3323987"/>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Install 1m</a:t>
            </a:r>
            <a:r>
              <a:rPr lang="en-GB" sz="2100" baseline="30000" dirty="0">
                <a:solidFill>
                  <a:schemeClr val="bg1"/>
                </a:solidFill>
                <a:latin typeface="Avenir Next LT Pro"/>
              </a:rPr>
              <a:t>2</a:t>
            </a:r>
            <a:r>
              <a:rPr lang="en-GB" sz="2100" dirty="0">
                <a:solidFill>
                  <a:schemeClr val="bg1"/>
                </a:solidFill>
                <a:latin typeface="Avenir Next LT Pro"/>
              </a:rPr>
              <a:t> gridded frames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Plant seedlings in frame, monitor growth </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Characterise environment at each site</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Seedlings grown by Tees Rivers Trust</a:t>
            </a:r>
          </a:p>
          <a:p>
            <a:pPr lvl="2">
              <a:lnSpc>
                <a:spcPct val="200000"/>
              </a:lnSpc>
              <a:buSzPct val="70000"/>
            </a:pPr>
            <a:r>
              <a:rPr lang="en-GB" sz="2100" dirty="0">
                <a:solidFill>
                  <a:schemeClr val="bg1"/>
                </a:solidFill>
                <a:latin typeface="Avenir Next LT Pro"/>
              </a:rPr>
              <a:t>~ acclimatise to conditions at planting site </a:t>
            </a:r>
          </a:p>
        </p:txBody>
      </p:sp>
      <p:sp>
        <p:nvSpPr>
          <p:cNvPr id="21" name="TextBox 20"/>
          <p:cNvSpPr txBox="1"/>
          <p:nvPr/>
        </p:nvSpPr>
        <p:spPr>
          <a:xfrm>
            <a:off x="996457" y="605053"/>
            <a:ext cx="4554489" cy="584775"/>
          </a:xfrm>
          <a:prstGeom prst="rect">
            <a:avLst/>
          </a:prstGeom>
          <a:noFill/>
        </p:spPr>
        <p:txBody>
          <a:bodyPr wrap="square" rtlCol="0">
            <a:spAutoFit/>
          </a:bodyPr>
          <a:lstStyle/>
          <a:p>
            <a:r>
              <a:rPr lang="en-GB" sz="3200" b="1" dirty="0">
                <a:solidFill>
                  <a:srgbClr val="1C265C"/>
                </a:solidFill>
                <a:latin typeface="Avenir Next LT Pro"/>
              </a:rPr>
              <a:t>Seagrass:    Methods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478" y="520007"/>
            <a:ext cx="4134521" cy="3100891"/>
          </a:xfrm>
          <a:prstGeom prst="rect">
            <a:avLst/>
          </a:prstGeom>
        </p:spPr>
      </p:pic>
      <p:grpSp>
        <p:nvGrpSpPr>
          <p:cNvPr id="39" name="Group 38"/>
          <p:cNvGrpSpPr/>
          <p:nvPr/>
        </p:nvGrpSpPr>
        <p:grpSpPr>
          <a:xfrm>
            <a:off x="7642309" y="5287104"/>
            <a:ext cx="3353935" cy="1391582"/>
            <a:chOff x="5310070" y="3133492"/>
            <a:chExt cx="3003889" cy="1280653"/>
          </a:xfrm>
        </p:grpSpPr>
        <p:grpSp>
          <p:nvGrpSpPr>
            <p:cNvPr id="40" name="Group 39"/>
            <p:cNvGrpSpPr/>
            <p:nvPr/>
          </p:nvGrpSpPr>
          <p:grpSpPr>
            <a:xfrm>
              <a:off x="5310070" y="3302409"/>
              <a:ext cx="3003889" cy="1111736"/>
              <a:chOff x="1924727" y="2721685"/>
              <a:chExt cx="3511790" cy="2165069"/>
            </a:xfrm>
          </p:grpSpPr>
          <p:cxnSp>
            <p:nvCxnSpPr>
              <p:cNvPr id="74" name="Straight Connector 73"/>
              <p:cNvCxnSpPr/>
              <p:nvPr/>
            </p:nvCxnSpPr>
            <p:spPr>
              <a:xfrm flipV="1">
                <a:off x="1959663" y="2721687"/>
                <a:ext cx="2085212" cy="6054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099534" y="28740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251934" y="30264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404334" y="31788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556734" y="33312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709134" y="34836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861534" y="36360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013934" y="37884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166334" y="39408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318734" y="40932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24727" y="3340249"/>
                <a:ext cx="1397595" cy="13662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058774" y="2721685"/>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97530" y="3035268"/>
                <a:ext cx="1368905" cy="1355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29051" y="2967674"/>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420262" y="2897746"/>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632327" y="2851667"/>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851425" y="2785155"/>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87118" y="3094078"/>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166050" y="3287001"/>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85506" y="3204343"/>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86595" y="3143563"/>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931733" y="3555226"/>
                <a:ext cx="1386714" cy="13315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318782" y="4280833"/>
                <a:ext cx="2106837" cy="605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25520" y="3356338"/>
                <a:ext cx="11930" cy="19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315408" y="4706470"/>
                <a:ext cx="6914" cy="1802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424587" y="4090139"/>
                <a:ext cx="11930" cy="19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Isosceles Triangle 40"/>
            <p:cNvSpPr/>
            <p:nvPr/>
          </p:nvSpPr>
          <p:spPr>
            <a:xfrm flipH="1">
              <a:off x="5445651" y="3288093"/>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flipH="1">
              <a:off x="6420536" y="3140787"/>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p:cNvSpPr/>
            <p:nvPr/>
          </p:nvSpPr>
          <p:spPr>
            <a:xfrm flipH="1">
              <a:off x="6856800" y="3267108"/>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6444920" y="3676277"/>
              <a:ext cx="45719" cy="438969"/>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flipH="1">
              <a:off x="5671203" y="3275901"/>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flipH="1">
              <a:off x="5588907" y="3385629"/>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flipH="1">
              <a:off x="6619327" y="331942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flipH="1">
              <a:off x="6680287" y="350839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flipH="1">
              <a:off x="6762583" y="3389524"/>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flipH="1">
              <a:off x="6808303" y="355411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flipH="1">
              <a:off x="6780871" y="3718708"/>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flipH="1">
              <a:off x="7201495" y="347182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p:cNvSpPr/>
            <p:nvPr/>
          </p:nvSpPr>
          <p:spPr>
            <a:xfrm flipH="1">
              <a:off x="7411807" y="337123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p:cNvSpPr/>
            <p:nvPr/>
          </p:nvSpPr>
          <p:spPr>
            <a:xfrm flipH="1">
              <a:off x="7283791" y="369127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p:cNvSpPr/>
            <p:nvPr/>
          </p:nvSpPr>
          <p:spPr>
            <a:xfrm flipH="1">
              <a:off x="7027759" y="31334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p:cNvSpPr/>
            <p:nvPr/>
          </p:nvSpPr>
          <p:spPr>
            <a:xfrm flipH="1">
              <a:off x="6012775" y="349925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flipH="1">
              <a:off x="7686127" y="350839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flipH="1">
              <a:off x="7594687" y="374614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flipH="1">
              <a:off x="7814143" y="3581548"/>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flipH="1">
              <a:off x="7009471" y="3526684"/>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flipH="1">
              <a:off x="6552271" y="38192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flipH="1">
              <a:off x="6277951" y="33620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flipH="1">
              <a:off x="7139864" y="3402915"/>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flipH="1">
              <a:off x="6188941" y="3375681"/>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flipH="1">
              <a:off x="7039280" y="3649803"/>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flipH="1">
              <a:off x="5707703" y="3601142"/>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flipH="1">
              <a:off x="6366342" y="3674628"/>
              <a:ext cx="45719" cy="254229"/>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flipH="1">
              <a:off x="5707415" y="362878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flipH="1">
              <a:off x="6097559" y="382690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flipH="1">
              <a:off x="7661183" y="3762895"/>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flipH="1">
              <a:off x="6966239" y="327826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flipH="1">
              <a:off x="6490751" y="3570871"/>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flipH="1">
              <a:off x="6920519" y="391834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5" name="Group 394"/>
          <p:cNvGrpSpPr/>
          <p:nvPr/>
        </p:nvGrpSpPr>
        <p:grpSpPr>
          <a:xfrm>
            <a:off x="7573702" y="3973543"/>
            <a:ext cx="3998918" cy="2610938"/>
            <a:chOff x="7573702" y="3973543"/>
            <a:chExt cx="3998918" cy="2610938"/>
          </a:xfrm>
        </p:grpSpPr>
        <p:grpSp>
          <p:nvGrpSpPr>
            <p:cNvPr id="376" name="Group 375"/>
            <p:cNvGrpSpPr/>
            <p:nvPr/>
          </p:nvGrpSpPr>
          <p:grpSpPr>
            <a:xfrm>
              <a:off x="7573702" y="3973543"/>
              <a:ext cx="3998918" cy="2610938"/>
              <a:chOff x="7573702" y="3973543"/>
              <a:chExt cx="3998918" cy="2610938"/>
            </a:xfrm>
          </p:grpSpPr>
          <p:sp>
            <p:nvSpPr>
              <p:cNvPr id="373" name="Oval 372"/>
              <p:cNvSpPr/>
              <p:nvPr/>
            </p:nvSpPr>
            <p:spPr>
              <a:xfrm>
                <a:off x="10982833" y="5033974"/>
                <a:ext cx="544161" cy="23421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Cube 371"/>
              <p:cNvSpPr/>
              <p:nvPr/>
            </p:nvSpPr>
            <p:spPr>
              <a:xfrm rot="20049363" flipH="1">
                <a:off x="9076975" y="4402130"/>
                <a:ext cx="492745" cy="268078"/>
              </a:xfrm>
              <a:prstGeom prst="cube">
                <a:avLst>
                  <a:gd name="adj" fmla="val 25048"/>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3" name="Straight Connector 332"/>
              <p:cNvCxnSpPr/>
              <p:nvPr/>
            </p:nvCxnSpPr>
            <p:spPr>
              <a:xfrm flipV="1">
                <a:off x="10966562" y="4782263"/>
                <a:ext cx="30248" cy="155126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7647852" y="4275234"/>
                <a:ext cx="14549" cy="1533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8982795" y="5051229"/>
                <a:ext cx="14549" cy="1533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9676133" y="3981354"/>
                <a:ext cx="13860" cy="151237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flipV="1">
                <a:off x="7649000" y="4265023"/>
                <a:ext cx="3358823" cy="5512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9002163" y="3973543"/>
                <a:ext cx="692095" cy="107768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9006241" y="4826801"/>
                <a:ext cx="1976845" cy="21797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7657067" y="3981354"/>
                <a:ext cx="2027213" cy="27128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flipV="1">
                <a:off x="7682543" y="4264675"/>
                <a:ext cx="1323698" cy="78655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H="1" flipV="1">
                <a:off x="9687856" y="3973543"/>
                <a:ext cx="1338084" cy="81994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flipV="1">
                <a:off x="7675675" y="4300525"/>
                <a:ext cx="1294804" cy="227756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5" name="Group 364"/>
              <p:cNvGrpSpPr/>
              <p:nvPr/>
            </p:nvGrpSpPr>
            <p:grpSpPr>
              <a:xfrm>
                <a:off x="7580695" y="5264987"/>
                <a:ext cx="1064833" cy="366524"/>
                <a:chOff x="7486911" y="5311879"/>
                <a:chExt cx="1064833" cy="366524"/>
              </a:xfrm>
            </p:grpSpPr>
            <p:sp>
              <p:nvSpPr>
                <p:cNvPr id="355" name="Chevron 354"/>
                <p:cNvSpPr/>
                <p:nvPr/>
              </p:nvSpPr>
              <p:spPr>
                <a:xfrm rot="20607236">
                  <a:off x="7486911" y="5424429"/>
                  <a:ext cx="446672" cy="253974"/>
                </a:xfrm>
                <a:prstGeom prst="chevron">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7" name="Flowchart: Terminator 356"/>
                <p:cNvSpPr/>
                <p:nvPr/>
              </p:nvSpPr>
              <p:spPr>
                <a:xfrm rot="9998727">
                  <a:off x="7879962" y="5311879"/>
                  <a:ext cx="671782" cy="212214"/>
                </a:xfrm>
                <a:prstGeom prst="flowChartTerminator">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0" name="Can 369"/>
              <p:cNvSpPr/>
              <p:nvPr/>
            </p:nvSpPr>
            <p:spPr>
              <a:xfrm>
                <a:off x="11213673" y="4923428"/>
                <a:ext cx="304957" cy="1488764"/>
              </a:xfrm>
              <a:prstGeom prst="can">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Cube 370"/>
              <p:cNvSpPr/>
              <p:nvPr/>
            </p:nvSpPr>
            <p:spPr>
              <a:xfrm rot="5400000" flipH="1">
                <a:off x="7499790" y="4332964"/>
                <a:ext cx="354582" cy="206757"/>
              </a:xfrm>
              <a:prstGeom prst="cube">
                <a:avLst>
                  <a:gd name="adj" fmla="val 12822"/>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Arc 374"/>
              <p:cNvSpPr/>
              <p:nvPr/>
            </p:nvSpPr>
            <p:spPr>
              <a:xfrm rot="7225532">
                <a:off x="11008179" y="4707766"/>
                <a:ext cx="535734" cy="593149"/>
              </a:xfrm>
              <a:prstGeom prst="arc">
                <a:avLst>
                  <a:gd name="adj1" fmla="val 16300539"/>
                  <a:gd name="adj2" fmla="val 20588602"/>
                </a:avLst>
              </a:prstGeom>
              <a:no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1" name="Straight Connector 360"/>
              <p:cNvCxnSpPr/>
              <p:nvPr/>
            </p:nvCxnSpPr>
            <p:spPr>
              <a:xfrm flipV="1">
                <a:off x="7649000" y="5044779"/>
                <a:ext cx="1357241" cy="77101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2" name="Arc 381"/>
            <p:cNvSpPr/>
            <p:nvPr/>
          </p:nvSpPr>
          <p:spPr>
            <a:xfrm rot="3251912">
              <a:off x="8107736" y="5252431"/>
              <a:ext cx="256466" cy="232088"/>
            </a:xfrm>
            <a:prstGeom prst="arc">
              <a:avLst>
                <a:gd name="adj1" fmla="val 14572171"/>
                <a:gd name="adj2" fmla="val 611922"/>
              </a:avLst>
            </a:prstGeom>
            <a:no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2106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10" name="Rectangle 9"/>
          <p:cNvSpPr/>
          <p:nvPr/>
        </p:nvSpPr>
        <p:spPr>
          <a:xfrm>
            <a:off x="6782637" y="1713672"/>
            <a:ext cx="4955094" cy="448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301" t="8071" r="610" b="1968"/>
          <a:stretch/>
        </p:blipFill>
        <p:spPr>
          <a:xfrm>
            <a:off x="6864280" y="1713672"/>
            <a:ext cx="4873451" cy="4486163"/>
          </a:xfrm>
          <a:prstGeom prst="rect">
            <a:avLst/>
          </a:prstGeom>
        </p:spPr>
      </p:pic>
      <p:sp>
        <p:nvSpPr>
          <p:cNvPr id="12" name="Rectangle 11"/>
          <p:cNvSpPr/>
          <p:nvPr/>
        </p:nvSpPr>
        <p:spPr>
          <a:xfrm>
            <a:off x="-1" y="520007"/>
            <a:ext cx="8057480" cy="754869"/>
          </a:xfrm>
          <a:prstGeom prst="rect">
            <a:avLst/>
          </a:prstGeom>
          <a:solidFill>
            <a:srgbClr val="A4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996457" y="1874444"/>
            <a:ext cx="10741274" cy="1107932"/>
          </a:xfrm>
          <a:prstGeom prst="rect">
            <a:avLst/>
          </a:prstGeom>
        </p:spPr>
        <p:txBody>
          <a:bodyPr wrap="square">
            <a:spAutoFit/>
          </a:bodyPr>
          <a:lstStyle/>
          <a:p>
            <a:pPr>
              <a:lnSpc>
                <a:spcPct val="140000"/>
              </a:lnSpc>
            </a:pPr>
            <a:r>
              <a:rPr lang="en-GB" sz="2500" b="1" dirty="0">
                <a:solidFill>
                  <a:schemeClr val="bg1"/>
                </a:solidFill>
                <a:latin typeface="Avenir Next LT Pro"/>
              </a:rPr>
              <a:t>Five sites along Northumberland </a:t>
            </a:r>
          </a:p>
          <a:p>
            <a:pPr>
              <a:lnSpc>
                <a:spcPct val="140000"/>
              </a:lnSpc>
            </a:pPr>
            <a:r>
              <a:rPr lang="en-GB" sz="2500" b="1" dirty="0">
                <a:solidFill>
                  <a:schemeClr val="bg1"/>
                </a:solidFill>
                <a:latin typeface="Avenir Next LT Pro"/>
              </a:rPr>
              <a:t>and Tyneside coast</a:t>
            </a:r>
          </a:p>
        </p:txBody>
      </p:sp>
      <p:sp>
        <p:nvSpPr>
          <p:cNvPr id="19" name="Rectangle 18"/>
          <p:cNvSpPr/>
          <p:nvPr/>
        </p:nvSpPr>
        <p:spPr>
          <a:xfrm>
            <a:off x="661130" y="3401197"/>
            <a:ext cx="10559646" cy="2031325"/>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Records of seagrass / associated birds</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Intertidal, sheltered locations </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Protected &amp; industrial areas</a:t>
            </a:r>
          </a:p>
        </p:txBody>
      </p:sp>
      <p:sp>
        <p:nvSpPr>
          <p:cNvPr id="21" name="TextBox 20"/>
          <p:cNvSpPr txBox="1"/>
          <p:nvPr/>
        </p:nvSpPr>
        <p:spPr>
          <a:xfrm>
            <a:off x="996457" y="605053"/>
            <a:ext cx="3876757" cy="584775"/>
          </a:xfrm>
          <a:prstGeom prst="rect">
            <a:avLst/>
          </a:prstGeom>
          <a:noFill/>
        </p:spPr>
        <p:txBody>
          <a:bodyPr wrap="square" rtlCol="0">
            <a:spAutoFit/>
          </a:bodyPr>
          <a:lstStyle/>
          <a:p>
            <a:r>
              <a:rPr lang="en-GB" sz="3200" b="1" dirty="0">
                <a:solidFill>
                  <a:srgbClr val="1C265C"/>
                </a:solidFill>
                <a:latin typeface="Avenir Next LT Pro"/>
              </a:rPr>
              <a:t>Seagrass:    Sites</a:t>
            </a:r>
          </a:p>
        </p:txBody>
      </p:sp>
    </p:spTree>
    <p:extLst>
      <p:ext uri="{BB962C8B-B14F-4D97-AF65-F5344CB8AC3E}">
        <p14:creationId xmlns:p14="http://schemas.microsoft.com/office/powerpoint/2010/main" val="27967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193" name="Rectangle 192"/>
          <p:cNvSpPr/>
          <p:nvPr/>
        </p:nvSpPr>
        <p:spPr>
          <a:xfrm>
            <a:off x="6400576" y="2074226"/>
            <a:ext cx="3661821" cy="461665"/>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	               </a:t>
            </a:r>
            <a:r>
              <a:rPr lang="en-GB" sz="1600" dirty="0">
                <a:solidFill>
                  <a:srgbClr val="A4D5DC"/>
                </a:solidFill>
                <a:latin typeface="Avenir Next LT Pro"/>
              </a:rPr>
              <a:t>+ seagrass growth</a:t>
            </a: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18"/>
          <p:cNvSpPr/>
          <p:nvPr/>
        </p:nvSpPr>
        <p:spPr>
          <a:xfrm>
            <a:off x="605556" y="3204886"/>
            <a:ext cx="1549102" cy="785343"/>
          </a:xfrm>
          <a:prstGeom prst="rect">
            <a:avLst/>
          </a:prstGeom>
        </p:spPr>
        <p:txBody>
          <a:bodyPr wrap="square">
            <a:spAutoFit/>
          </a:bodyPr>
          <a:lstStyle/>
          <a:p>
            <a:pPr algn="ctr">
              <a:lnSpc>
                <a:spcPct val="150000"/>
              </a:lnSpc>
              <a:buSzPct val="70000"/>
            </a:pPr>
            <a:r>
              <a:rPr lang="en-GB" sz="1600" dirty="0">
                <a:solidFill>
                  <a:schemeClr val="bg1"/>
                </a:solidFill>
                <a:latin typeface="Avenir Next LT Pro"/>
              </a:rPr>
              <a:t>Install frames at 3x sites</a:t>
            </a:r>
          </a:p>
        </p:txBody>
      </p:sp>
      <p:sp>
        <p:nvSpPr>
          <p:cNvPr id="20" name="Rectangle 19"/>
          <p:cNvSpPr/>
          <p:nvPr/>
        </p:nvSpPr>
        <p:spPr>
          <a:xfrm>
            <a:off x="-1" y="520007"/>
            <a:ext cx="8057480" cy="754869"/>
          </a:xfrm>
          <a:prstGeom prst="rect">
            <a:avLst/>
          </a:prstGeom>
          <a:solidFill>
            <a:srgbClr val="A4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21" name="TextBox 20"/>
          <p:cNvSpPr txBox="1"/>
          <p:nvPr/>
        </p:nvSpPr>
        <p:spPr>
          <a:xfrm>
            <a:off x="996457" y="605053"/>
            <a:ext cx="6856626" cy="584775"/>
          </a:xfrm>
          <a:prstGeom prst="rect">
            <a:avLst/>
          </a:prstGeom>
          <a:noFill/>
        </p:spPr>
        <p:txBody>
          <a:bodyPr wrap="square" rtlCol="0">
            <a:spAutoFit/>
          </a:bodyPr>
          <a:lstStyle/>
          <a:p>
            <a:r>
              <a:rPr lang="en-GB" sz="3200" b="1" dirty="0">
                <a:solidFill>
                  <a:srgbClr val="1C265C"/>
                </a:solidFill>
                <a:latin typeface="Avenir Next LT Pro"/>
              </a:rPr>
              <a:t>Seagrass:    Timeline &amp; Progress</a:t>
            </a:r>
          </a:p>
        </p:txBody>
      </p:sp>
      <p:sp>
        <p:nvSpPr>
          <p:cNvPr id="7" name="Rectangle 6"/>
          <p:cNvSpPr/>
          <p:nvPr/>
        </p:nvSpPr>
        <p:spPr>
          <a:xfrm>
            <a:off x="7469940" y="4762350"/>
            <a:ext cx="2126977" cy="830997"/>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Walkover surveys of   </a:t>
            </a:r>
          </a:p>
          <a:p>
            <a:pPr>
              <a:lnSpc>
                <a:spcPct val="150000"/>
              </a:lnSpc>
              <a:buSzPct val="70000"/>
            </a:pPr>
            <a:r>
              <a:rPr lang="en-GB" sz="1600" dirty="0">
                <a:solidFill>
                  <a:schemeClr val="bg1"/>
                </a:solidFill>
                <a:latin typeface="Avenir Next LT Pro"/>
              </a:rPr>
              <a:t>         5x sites (2025)</a:t>
            </a:r>
          </a:p>
        </p:txBody>
      </p:sp>
      <p:sp>
        <p:nvSpPr>
          <p:cNvPr id="8" name="Rectangle 7"/>
          <p:cNvSpPr/>
          <p:nvPr/>
        </p:nvSpPr>
        <p:spPr>
          <a:xfrm>
            <a:off x="6400576" y="1700195"/>
            <a:ext cx="3661821" cy="416011"/>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Monthly environmental monitoring</a:t>
            </a:r>
          </a:p>
        </p:txBody>
      </p:sp>
      <p:sp>
        <p:nvSpPr>
          <p:cNvPr id="6" name="Freeform 5"/>
          <p:cNvSpPr/>
          <p:nvPr/>
        </p:nvSpPr>
        <p:spPr>
          <a:xfrm>
            <a:off x="-21516" y="2242558"/>
            <a:ext cx="12213516" cy="3625266"/>
          </a:xfrm>
          <a:custGeom>
            <a:avLst/>
            <a:gdLst>
              <a:gd name="connsiteX0" fmla="*/ 0 w 12320222"/>
              <a:gd name="connsiteY0" fmla="*/ 358299 h 3633531"/>
              <a:gd name="connsiteX1" fmla="*/ 871370 w 12320222"/>
              <a:gd name="connsiteY1" fmla="*/ 35569 h 3633531"/>
              <a:gd name="connsiteX2" fmla="*/ 1667436 w 12320222"/>
              <a:gd name="connsiteY2" fmla="*/ 89357 h 3633531"/>
              <a:gd name="connsiteX3" fmla="*/ 1979407 w 12320222"/>
              <a:gd name="connsiteY3" fmla="*/ 756332 h 3633531"/>
              <a:gd name="connsiteX4" fmla="*/ 2097742 w 12320222"/>
              <a:gd name="connsiteY4" fmla="*/ 1928915 h 3633531"/>
              <a:gd name="connsiteX5" fmla="*/ 3270325 w 12320222"/>
              <a:gd name="connsiteY5" fmla="*/ 2434525 h 3633531"/>
              <a:gd name="connsiteX6" fmla="*/ 4399878 w 12320222"/>
              <a:gd name="connsiteY6" fmla="*/ 1950430 h 3633531"/>
              <a:gd name="connsiteX7" fmla="*/ 5013064 w 12320222"/>
              <a:gd name="connsiteY7" fmla="*/ 1315729 h 3633531"/>
              <a:gd name="connsiteX8" fmla="*/ 6142617 w 12320222"/>
              <a:gd name="connsiteY8" fmla="*/ 734816 h 3633531"/>
              <a:gd name="connsiteX9" fmla="*/ 6970956 w 12320222"/>
              <a:gd name="connsiteY9" fmla="*/ 1261941 h 3633531"/>
              <a:gd name="connsiteX10" fmla="*/ 7250654 w 12320222"/>
              <a:gd name="connsiteY10" fmla="*/ 2466797 h 3633531"/>
              <a:gd name="connsiteX11" fmla="*/ 7756264 w 12320222"/>
              <a:gd name="connsiteY11" fmla="*/ 3381197 h 3633531"/>
              <a:gd name="connsiteX12" fmla="*/ 9337638 w 12320222"/>
              <a:gd name="connsiteY12" fmla="*/ 3564077 h 3633531"/>
              <a:gd name="connsiteX13" fmla="*/ 10155219 w 12320222"/>
              <a:gd name="connsiteY13" fmla="*/ 2369979 h 3633531"/>
              <a:gd name="connsiteX14" fmla="*/ 10822193 w 12320222"/>
              <a:gd name="connsiteY14" fmla="*/ 1573913 h 3633531"/>
              <a:gd name="connsiteX15" fmla="*/ 11930231 w 12320222"/>
              <a:gd name="connsiteY15" fmla="*/ 1778308 h 3633531"/>
              <a:gd name="connsiteX16" fmla="*/ 12274476 w 12320222"/>
              <a:gd name="connsiteY16" fmla="*/ 2101037 h 3633531"/>
              <a:gd name="connsiteX17" fmla="*/ 12306749 w 12320222"/>
              <a:gd name="connsiteY17" fmla="*/ 2079522 h 3633531"/>
              <a:gd name="connsiteX0" fmla="*/ 0 w 12320222"/>
              <a:gd name="connsiteY0" fmla="*/ 358299 h 3633531"/>
              <a:gd name="connsiteX1" fmla="*/ 871370 w 12320222"/>
              <a:gd name="connsiteY1" fmla="*/ 35569 h 3633531"/>
              <a:gd name="connsiteX2" fmla="*/ 1667436 w 12320222"/>
              <a:gd name="connsiteY2" fmla="*/ 89357 h 3633531"/>
              <a:gd name="connsiteX3" fmla="*/ 1979407 w 12320222"/>
              <a:gd name="connsiteY3" fmla="*/ 756332 h 3633531"/>
              <a:gd name="connsiteX4" fmla="*/ 2282219 w 12320222"/>
              <a:gd name="connsiteY4" fmla="*/ 1670731 h 3633531"/>
              <a:gd name="connsiteX5" fmla="*/ 3270325 w 12320222"/>
              <a:gd name="connsiteY5" fmla="*/ 2434525 h 3633531"/>
              <a:gd name="connsiteX6" fmla="*/ 4399878 w 12320222"/>
              <a:gd name="connsiteY6" fmla="*/ 1950430 h 3633531"/>
              <a:gd name="connsiteX7" fmla="*/ 5013064 w 12320222"/>
              <a:gd name="connsiteY7" fmla="*/ 1315729 h 3633531"/>
              <a:gd name="connsiteX8" fmla="*/ 6142617 w 12320222"/>
              <a:gd name="connsiteY8" fmla="*/ 734816 h 3633531"/>
              <a:gd name="connsiteX9" fmla="*/ 6970956 w 12320222"/>
              <a:gd name="connsiteY9" fmla="*/ 1261941 h 3633531"/>
              <a:gd name="connsiteX10" fmla="*/ 7250654 w 12320222"/>
              <a:gd name="connsiteY10" fmla="*/ 2466797 h 3633531"/>
              <a:gd name="connsiteX11" fmla="*/ 7756264 w 12320222"/>
              <a:gd name="connsiteY11" fmla="*/ 3381197 h 3633531"/>
              <a:gd name="connsiteX12" fmla="*/ 9337638 w 12320222"/>
              <a:gd name="connsiteY12" fmla="*/ 3564077 h 3633531"/>
              <a:gd name="connsiteX13" fmla="*/ 10155219 w 12320222"/>
              <a:gd name="connsiteY13" fmla="*/ 2369979 h 3633531"/>
              <a:gd name="connsiteX14" fmla="*/ 10822193 w 12320222"/>
              <a:gd name="connsiteY14" fmla="*/ 1573913 h 3633531"/>
              <a:gd name="connsiteX15" fmla="*/ 11930231 w 12320222"/>
              <a:gd name="connsiteY15" fmla="*/ 1778308 h 3633531"/>
              <a:gd name="connsiteX16" fmla="*/ 12274476 w 12320222"/>
              <a:gd name="connsiteY16" fmla="*/ 2101037 h 3633531"/>
              <a:gd name="connsiteX17" fmla="*/ 12306749 w 12320222"/>
              <a:gd name="connsiteY17" fmla="*/ 2079522 h 3633531"/>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8 w 12320222"/>
              <a:gd name="connsiteY6" fmla="*/ 1942165 h 3625266"/>
              <a:gd name="connsiteX7" fmla="*/ 5013064 w 12320222"/>
              <a:gd name="connsiteY7" fmla="*/ 1307464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8 w 12320222"/>
              <a:gd name="connsiteY6" fmla="*/ 1942165 h 3625266"/>
              <a:gd name="connsiteX7" fmla="*/ 5045619 w 12320222"/>
              <a:gd name="connsiteY7" fmla="*/ 1350494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8 w 12320222"/>
              <a:gd name="connsiteY6" fmla="*/ 1942165 h 3625266"/>
              <a:gd name="connsiteX7" fmla="*/ 5078174 w 12320222"/>
              <a:gd name="connsiteY7" fmla="*/ 1382767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8 w 12320222"/>
              <a:gd name="connsiteY6" fmla="*/ 1942165 h 3625266"/>
              <a:gd name="connsiteX7" fmla="*/ 5078174 w 12320222"/>
              <a:gd name="connsiteY7" fmla="*/ 1382767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8 w 12320222"/>
              <a:gd name="connsiteY6" fmla="*/ 1942165 h 3625266"/>
              <a:gd name="connsiteX7" fmla="*/ 5078174 w 12320222"/>
              <a:gd name="connsiteY7" fmla="*/ 1382767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078174 w 12320222"/>
              <a:gd name="connsiteY7" fmla="*/ 1382767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089025 w 12320222"/>
              <a:gd name="connsiteY7" fmla="*/ 1328979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089025 w 12320222"/>
              <a:gd name="connsiteY7" fmla="*/ 1328979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22193 w 12320222"/>
              <a:gd name="connsiteY14" fmla="*/ 1565648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43895 w 12320222"/>
              <a:gd name="connsiteY14" fmla="*/ 1608679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43895 w 12320222"/>
              <a:gd name="connsiteY14" fmla="*/ 1608679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43895 w 12320222"/>
              <a:gd name="connsiteY14" fmla="*/ 1608679 h 3625266"/>
              <a:gd name="connsiteX15" fmla="*/ 11930231 w 12320222"/>
              <a:gd name="connsiteY15" fmla="*/ 1770043 h 3625266"/>
              <a:gd name="connsiteX16" fmla="*/ 12274476 w 12320222"/>
              <a:gd name="connsiteY16" fmla="*/ 2092772 h 3625266"/>
              <a:gd name="connsiteX17" fmla="*/ 12306749 w 12320222"/>
              <a:gd name="connsiteY17" fmla="*/ 2071257 h 3625266"/>
              <a:gd name="connsiteX0" fmla="*/ 0 w 12320222"/>
              <a:gd name="connsiteY0" fmla="*/ 350034 h 3625266"/>
              <a:gd name="connsiteX1" fmla="*/ 871370 w 12320222"/>
              <a:gd name="connsiteY1" fmla="*/ 27304 h 3625266"/>
              <a:gd name="connsiteX2" fmla="*/ 1667436 w 12320222"/>
              <a:gd name="connsiteY2" fmla="*/ 81092 h 3625266"/>
              <a:gd name="connsiteX3" fmla="*/ 2163885 w 12320222"/>
              <a:gd name="connsiteY3" fmla="*/ 586703 h 3625266"/>
              <a:gd name="connsiteX4" fmla="*/ 2282219 w 12320222"/>
              <a:gd name="connsiteY4" fmla="*/ 1662466 h 3625266"/>
              <a:gd name="connsiteX5" fmla="*/ 3270325 w 12320222"/>
              <a:gd name="connsiteY5" fmla="*/ 2426260 h 3625266"/>
              <a:gd name="connsiteX6" fmla="*/ 4399879 w 12320222"/>
              <a:gd name="connsiteY6" fmla="*/ 2092772 h 3625266"/>
              <a:gd name="connsiteX7" fmla="*/ 5121580 w 12320222"/>
              <a:gd name="connsiteY7" fmla="*/ 1221403 h 3625266"/>
              <a:gd name="connsiteX8" fmla="*/ 6142617 w 12320222"/>
              <a:gd name="connsiteY8" fmla="*/ 726551 h 3625266"/>
              <a:gd name="connsiteX9" fmla="*/ 6970956 w 12320222"/>
              <a:gd name="connsiteY9" fmla="*/ 1253676 h 3625266"/>
              <a:gd name="connsiteX10" fmla="*/ 7250654 w 12320222"/>
              <a:gd name="connsiteY10" fmla="*/ 2458532 h 3625266"/>
              <a:gd name="connsiteX11" fmla="*/ 7756264 w 12320222"/>
              <a:gd name="connsiteY11" fmla="*/ 3372932 h 3625266"/>
              <a:gd name="connsiteX12" fmla="*/ 9337638 w 12320222"/>
              <a:gd name="connsiteY12" fmla="*/ 3555812 h 3625266"/>
              <a:gd name="connsiteX13" fmla="*/ 10155219 w 12320222"/>
              <a:gd name="connsiteY13" fmla="*/ 2361714 h 3625266"/>
              <a:gd name="connsiteX14" fmla="*/ 10843895 w 12320222"/>
              <a:gd name="connsiteY14" fmla="*/ 1608679 h 3625266"/>
              <a:gd name="connsiteX15" fmla="*/ 11930231 w 12320222"/>
              <a:gd name="connsiteY15" fmla="*/ 1770043 h 3625266"/>
              <a:gd name="connsiteX16" fmla="*/ 12274476 w 12320222"/>
              <a:gd name="connsiteY16" fmla="*/ 2092772 h 3625266"/>
              <a:gd name="connsiteX17" fmla="*/ 12306749 w 12320222"/>
              <a:gd name="connsiteY17" fmla="*/ 2071257 h 362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0222" h="3625266">
                <a:moveTo>
                  <a:pt x="0" y="350034"/>
                </a:moveTo>
                <a:cubicBezTo>
                  <a:pt x="296732" y="211081"/>
                  <a:pt x="593464" y="72128"/>
                  <a:pt x="871370" y="27304"/>
                </a:cubicBezTo>
                <a:cubicBezTo>
                  <a:pt x="1149276" y="-17520"/>
                  <a:pt x="1452017" y="-12141"/>
                  <a:pt x="1667436" y="81092"/>
                </a:cubicBezTo>
                <a:cubicBezTo>
                  <a:pt x="1882855" y="174325"/>
                  <a:pt x="2061421" y="323141"/>
                  <a:pt x="2163885" y="586703"/>
                </a:cubicBezTo>
                <a:cubicBezTo>
                  <a:pt x="2266349" y="850265"/>
                  <a:pt x="2097812" y="1355873"/>
                  <a:pt x="2282219" y="1662466"/>
                </a:cubicBezTo>
                <a:cubicBezTo>
                  <a:pt x="2466626" y="1969059"/>
                  <a:pt x="2917382" y="2354542"/>
                  <a:pt x="3270325" y="2426260"/>
                </a:cubicBezTo>
                <a:cubicBezTo>
                  <a:pt x="3623268" y="2497978"/>
                  <a:pt x="4091337" y="2293582"/>
                  <a:pt x="4399879" y="2092772"/>
                </a:cubicBezTo>
                <a:cubicBezTo>
                  <a:pt x="4708422" y="1891963"/>
                  <a:pt x="4852829" y="1578198"/>
                  <a:pt x="5121580" y="1221403"/>
                </a:cubicBezTo>
                <a:cubicBezTo>
                  <a:pt x="5390331" y="864608"/>
                  <a:pt x="5834388" y="721172"/>
                  <a:pt x="6142617" y="726551"/>
                </a:cubicBezTo>
                <a:cubicBezTo>
                  <a:pt x="6450846" y="731930"/>
                  <a:pt x="6786283" y="965012"/>
                  <a:pt x="6970956" y="1253676"/>
                </a:cubicBezTo>
                <a:cubicBezTo>
                  <a:pt x="7155629" y="1542340"/>
                  <a:pt x="7119769" y="2105323"/>
                  <a:pt x="7250654" y="2458532"/>
                </a:cubicBezTo>
                <a:cubicBezTo>
                  <a:pt x="7381539" y="2811741"/>
                  <a:pt x="7408433" y="3190052"/>
                  <a:pt x="7756264" y="3372932"/>
                </a:cubicBezTo>
                <a:cubicBezTo>
                  <a:pt x="8104095" y="3555812"/>
                  <a:pt x="8937812" y="3724348"/>
                  <a:pt x="9337638" y="3555812"/>
                </a:cubicBezTo>
                <a:cubicBezTo>
                  <a:pt x="9737464" y="3387276"/>
                  <a:pt x="9904176" y="2686236"/>
                  <a:pt x="10155219" y="2361714"/>
                </a:cubicBezTo>
                <a:cubicBezTo>
                  <a:pt x="10406262" y="2037192"/>
                  <a:pt x="10396137" y="1814867"/>
                  <a:pt x="10843895" y="1608679"/>
                </a:cubicBezTo>
                <a:cubicBezTo>
                  <a:pt x="11291653" y="1402491"/>
                  <a:pt x="11691801" y="1689361"/>
                  <a:pt x="11930231" y="1770043"/>
                </a:cubicBezTo>
                <a:cubicBezTo>
                  <a:pt x="12168661" y="1850725"/>
                  <a:pt x="12211723" y="2042570"/>
                  <a:pt x="12274476" y="2092772"/>
                </a:cubicBezTo>
                <a:cubicBezTo>
                  <a:pt x="12337229" y="2142974"/>
                  <a:pt x="12321989" y="2107115"/>
                  <a:pt x="12306749" y="2071257"/>
                </a:cubicBezTo>
              </a:path>
            </a:pathLst>
          </a:cu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300222" y="4638478"/>
            <a:ext cx="1437038" cy="785343"/>
          </a:xfrm>
          <a:prstGeom prst="rect">
            <a:avLst/>
          </a:prstGeom>
        </p:spPr>
        <p:txBody>
          <a:bodyPr wrap="square">
            <a:spAutoFit/>
          </a:bodyPr>
          <a:lstStyle/>
          <a:p>
            <a:pPr algn="ctr">
              <a:lnSpc>
                <a:spcPct val="150000"/>
              </a:lnSpc>
              <a:buSzPct val="70000"/>
            </a:pPr>
            <a:r>
              <a:rPr lang="en-GB" sz="1600" dirty="0">
                <a:solidFill>
                  <a:schemeClr val="bg1"/>
                </a:solidFill>
                <a:latin typeface="Avenir Next LT Pro"/>
              </a:rPr>
              <a:t>Collect &amp; grow seed</a:t>
            </a:r>
          </a:p>
        </p:txBody>
      </p:sp>
      <p:sp>
        <p:nvSpPr>
          <p:cNvPr id="14" name="Rectangle 13"/>
          <p:cNvSpPr/>
          <p:nvPr/>
        </p:nvSpPr>
        <p:spPr>
          <a:xfrm>
            <a:off x="5568860" y="3094134"/>
            <a:ext cx="1520429" cy="785343"/>
          </a:xfrm>
          <a:prstGeom prst="rect">
            <a:avLst/>
          </a:prstGeom>
        </p:spPr>
        <p:txBody>
          <a:bodyPr wrap="square">
            <a:spAutoFit/>
          </a:bodyPr>
          <a:lstStyle/>
          <a:p>
            <a:pPr>
              <a:lnSpc>
                <a:spcPct val="150000"/>
              </a:lnSpc>
              <a:buSzPct val="70000"/>
            </a:pPr>
            <a:r>
              <a:rPr lang="en-GB" sz="1600" dirty="0">
                <a:solidFill>
                  <a:schemeClr val="bg1"/>
                </a:solidFill>
                <a:latin typeface="Avenir Next LT Pro"/>
              </a:rPr>
              <a:t>Plant out seedlings </a:t>
            </a:r>
          </a:p>
        </p:txBody>
      </p:sp>
      <p:sp>
        <p:nvSpPr>
          <p:cNvPr id="15" name="Rectangle 14"/>
          <p:cNvSpPr/>
          <p:nvPr/>
        </p:nvSpPr>
        <p:spPr>
          <a:xfrm>
            <a:off x="10448041" y="4068911"/>
            <a:ext cx="2101963" cy="584775"/>
          </a:xfrm>
          <a:prstGeom prst="rect">
            <a:avLst/>
          </a:prstGeom>
        </p:spPr>
        <p:txBody>
          <a:bodyPr wrap="square">
            <a:spAutoFit/>
          </a:bodyPr>
          <a:lstStyle/>
          <a:p>
            <a:pPr>
              <a:lnSpc>
                <a:spcPct val="200000"/>
              </a:lnSpc>
              <a:buSzPct val="70000"/>
            </a:pPr>
            <a:r>
              <a:rPr lang="en-GB" sz="1600" dirty="0">
                <a:solidFill>
                  <a:schemeClr val="bg1"/>
                </a:solidFill>
                <a:latin typeface="Avenir Next LT Pro"/>
              </a:rPr>
              <a:t>Remove frames </a:t>
            </a:r>
          </a:p>
        </p:txBody>
      </p:sp>
      <p:sp>
        <p:nvSpPr>
          <p:cNvPr id="9" name="Oval 8"/>
          <p:cNvSpPr/>
          <p:nvPr/>
        </p:nvSpPr>
        <p:spPr>
          <a:xfrm>
            <a:off x="1128919" y="2169063"/>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2090170" y="3563845"/>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1376980" y="6136384"/>
            <a:ext cx="10284306" cy="600164"/>
          </a:xfrm>
          <a:prstGeom prst="rect">
            <a:avLst/>
          </a:prstGeom>
        </p:spPr>
        <p:txBody>
          <a:bodyPr wrap="square">
            <a:spAutoFit/>
          </a:bodyPr>
          <a:lstStyle/>
          <a:p>
            <a:pPr>
              <a:lnSpc>
                <a:spcPct val="150000"/>
              </a:lnSpc>
              <a:buSzPct val="70000"/>
            </a:pPr>
            <a:r>
              <a:rPr lang="en-GB" sz="2200" b="1" dirty="0">
                <a:solidFill>
                  <a:srgbClr val="A4D5DC"/>
                </a:solidFill>
                <a:latin typeface="Avenir Next LT Pro"/>
              </a:rPr>
              <a:t>Analyse data           feed learning into toolkit and develop feasibility study</a:t>
            </a:r>
          </a:p>
        </p:txBody>
      </p:sp>
      <p:sp>
        <p:nvSpPr>
          <p:cNvPr id="22" name="Oval 21"/>
          <p:cNvSpPr/>
          <p:nvPr/>
        </p:nvSpPr>
        <p:spPr>
          <a:xfrm>
            <a:off x="3309773" y="4584432"/>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009041" y="2891005"/>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1499023" y="3847757"/>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7230031" y="4951056"/>
            <a:ext cx="152400" cy="150191"/>
          </a:xfrm>
          <a:prstGeom prst="ellipse">
            <a:avLst/>
          </a:prstGeom>
          <a:solidFill>
            <a:srgbClr val="A4D5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225271" y="1593304"/>
            <a:ext cx="3758470" cy="508344"/>
          </a:xfrm>
          <a:prstGeom prst="rect">
            <a:avLst/>
          </a:prstGeom>
        </p:spPr>
        <p:txBody>
          <a:bodyPr wrap="square">
            <a:spAutoFit/>
          </a:bodyPr>
          <a:lstStyle/>
          <a:p>
            <a:pPr>
              <a:lnSpc>
                <a:spcPct val="200000"/>
              </a:lnSpc>
              <a:buSzPct val="70000"/>
            </a:pPr>
            <a:r>
              <a:rPr lang="en-GB" sz="1600" dirty="0">
                <a:solidFill>
                  <a:schemeClr val="bg1"/>
                </a:solidFill>
                <a:latin typeface="Avenir Next LT Pro"/>
              </a:rPr>
              <a:t>Walkover surveys of 5x sites</a:t>
            </a:r>
          </a:p>
        </p:txBody>
      </p:sp>
      <p:sp>
        <p:nvSpPr>
          <p:cNvPr id="10" name="Right Brace 9"/>
          <p:cNvSpPr/>
          <p:nvPr/>
        </p:nvSpPr>
        <p:spPr>
          <a:xfrm rot="16676582">
            <a:off x="6995809" y="-1561976"/>
            <a:ext cx="823532" cy="8600985"/>
          </a:xfrm>
          <a:prstGeom prst="rightBrace">
            <a:avLst>
              <a:gd name="adj1" fmla="val 32304"/>
              <a:gd name="adj2" fmla="val 51018"/>
            </a:avLst>
          </a:prstGeom>
          <a:noFill/>
          <a:ln w="31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triped Right Arrow 15"/>
          <p:cNvSpPr/>
          <p:nvPr/>
        </p:nvSpPr>
        <p:spPr>
          <a:xfrm>
            <a:off x="3431418" y="6376239"/>
            <a:ext cx="382108" cy="188731"/>
          </a:xfrm>
          <a:prstGeom prst="stripedRightArrow">
            <a:avLst>
              <a:gd name="adj1" fmla="val 37499"/>
              <a:gd name="adj2" fmla="val 46875"/>
            </a:avLst>
          </a:prstGeom>
          <a:solidFill>
            <a:schemeClr val="bg1"/>
          </a:solidFill>
          <a:ln w="19050">
            <a:solidFill>
              <a:srgbClr val="A4D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7407" t="17703" r="36709" b="-400"/>
          <a:stretch/>
        </p:blipFill>
        <p:spPr>
          <a:xfrm>
            <a:off x="1520727" y="4704096"/>
            <a:ext cx="967141" cy="1162079"/>
          </a:xfrm>
          <a:prstGeom prst="rect">
            <a:avLst/>
          </a:prstGeom>
        </p:spPr>
      </p:pic>
      <p:sp>
        <p:nvSpPr>
          <p:cNvPr id="29" name="Rectangle 28"/>
          <p:cNvSpPr/>
          <p:nvPr/>
        </p:nvSpPr>
        <p:spPr>
          <a:xfrm>
            <a:off x="1317901" y="5808078"/>
            <a:ext cx="1520429" cy="254172"/>
          </a:xfrm>
          <a:prstGeom prst="rect">
            <a:avLst/>
          </a:prstGeom>
        </p:spPr>
        <p:txBody>
          <a:bodyPr wrap="square">
            <a:spAutoFit/>
          </a:bodyPr>
          <a:lstStyle/>
          <a:p>
            <a:pPr>
              <a:lnSpc>
                <a:spcPct val="150000"/>
              </a:lnSpc>
              <a:buSzPct val="70000"/>
            </a:pPr>
            <a:r>
              <a:rPr lang="en-GB" sz="800" dirty="0">
                <a:solidFill>
                  <a:schemeClr val="bg1"/>
                </a:solidFill>
                <a:latin typeface="Avenir Next LT Pro"/>
              </a:rPr>
              <a:t>Credit: Richard </a:t>
            </a:r>
            <a:r>
              <a:rPr lang="en-GB" sz="800" dirty="0" err="1">
                <a:solidFill>
                  <a:schemeClr val="bg1"/>
                </a:solidFill>
                <a:latin typeface="Avenir Next LT Pro"/>
              </a:rPr>
              <a:t>Unsworth</a:t>
            </a:r>
            <a:endParaRPr lang="en-GB" sz="800" dirty="0">
              <a:solidFill>
                <a:schemeClr val="bg1"/>
              </a:solidFill>
              <a:latin typeface="Avenir Next LT Pro"/>
            </a:endParaRPr>
          </a:p>
        </p:txBody>
      </p:sp>
      <p:grpSp>
        <p:nvGrpSpPr>
          <p:cNvPr id="30" name="Group 29"/>
          <p:cNvGrpSpPr/>
          <p:nvPr/>
        </p:nvGrpSpPr>
        <p:grpSpPr>
          <a:xfrm>
            <a:off x="6809524" y="2956511"/>
            <a:ext cx="1733800" cy="617923"/>
            <a:chOff x="5310070" y="3133492"/>
            <a:chExt cx="3003889" cy="1291838"/>
          </a:xfrm>
        </p:grpSpPr>
        <p:grpSp>
          <p:nvGrpSpPr>
            <p:cNvPr id="31" name="Group 30"/>
            <p:cNvGrpSpPr/>
            <p:nvPr/>
          </p:nvGrpSpPr>
          <p:grpSpPr>
            <a:xfrm>
              <a:off x="5310070" y="3302409"/>
              <a:ext cx="3003889" cy="1122921"/>
              <a:chOff x="1924727" y="2721685"/>
              <a:chExt cx="3511790" cy="2186852"/>
            </a:xfrm>
          </p:grpSpPr>
          <p:cxnSp>
            <p:nvCxnSpPr>
              <p:cNvPr id="65" name="Straight Connector 64"/>
              <p:cNvCxnSpPr/>
              <p:nvPr/>
            </p:nvCxnSpPr>
            <p:spPr>
              <a:xfrm flipV="1">
                <a:off x="1947134" y="27216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099534" y="28740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251934" y="30264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04334" y="31788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556734" y="33312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709134" y="34836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861534" y="36360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013934" y="37884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166334" y="39408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18734" y="4093285"/>
                <a:ext cx="2097741" cy="6131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24727" y="3340249"/>
                <a:ext cx="1397595" cy="13662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058774" y="2721685"/>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997530" y="3035268"/>
                <a:ext cx="1368905" cy="1355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29051" y="2967674"/>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420262" y="2897746"/>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632327" y="2851667"/>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51425" y="2785155"/>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787118" y="3094078"/>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166050" y="3287001"/>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85506" y="3204343"/>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586595" y="3143563"/>
                <a:ext cx="1372934" cy="1373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945562" y="3564950"/>
                <a:ext cx="1372885" cy="13218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318782" y="4280833"/>
                <a:ext cx="2106837" cy="605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25520" y="3356338"/>
                <a:ext cx="11930" cy="19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315408" y="4709650"/>
                <a:ext cx="11930" cy="19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24587" y="4090139"/>
                <a:ext cx="11930" cy="198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Isosceles Triangle 31"/>
            <p:cNvSpPr/>
            <p:nvPr/>
          </p:nvSpPr>
          <p:spPr>
            <a:xfrm flipH="1">
              <a:off x="5445651" y="3288093"/>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p:cNvSpPr/>
            <p:nvPr/>
          </p:nvSpPr>
          <p:spPr>
            <a:xfrm flipH="1">
              <a:off x="6420536" y="3140787"/>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p:cNvSpPr/>
            <p:nvPr/>
          </p:nvSpPr>
          <p:spPr>
            <a:xfrm flipH="1">
              <a:off x="6856800" y="3267108"/>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p:cNvSpPr/>
            <p:nvPr/>
          </p:nvSpPr>
          <p:spPr>
            <a:xfrm>
              <a:off x="6444920" y="3676277"/>
              <a:ext cx="45719" cy="438969"/>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p:cNvSpPr/>
            <p:nvPr/>
          </p:nvSpPr>
          <p:spPr>
            <a:xfrm flipH="1">
              <a:off x="5671203" y="3275901"/>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flipH="1">
              <a:off x="5588907" y="3385629"/>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flipH="1">
              <a:off x="6619327" y="331942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p:cNvSpPr/>
            <p:nvPr/>
          </p:nvSpPr>
          <p:spPr>
            <a:xfrm flipH="1">
              <a:off x="6680287" y="350839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p:cNvSpPr/>
            <p:nvPr/>
          </p:nvSpPr>
          <p:spPr>
            <a:xfrm flipH="1">
              <a:off x="6762583" y="3389524"/>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p:cNvSpPr/>
            <p:nvPr/>
          </p:nvSpPr>
          <p:spPr>
            <a:xfrm flipH="1">
              <a:off x="6808303" y="355411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flipH="1">
              <a:off x="6780871" y="3718708"/>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p:cNvSpPr/>
            <p:nvPr/>
          </p:nvSpPr>
          <p:spPr>
            <a:xfrm flipH="1">
              <a:off x="7201495" y="347182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flipH="1">
              <a:off x="7411807" y="337123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flipH="1">
              <a:off x="7283791" y="369127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flipH="1">
              <a:off x="7027759" y="31334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flipH="1">
              <a:off x="6012775" y="349925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flipH="1">
              <a:off x="7686127" y="3508396"/>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flipH="1">
              <a:off x="7594687" y="3746140"/>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flipH="1">
              <a:off x="7814143" y="3581548"/>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flipH="1">
              <a:off x="7009471" y="3526684"/>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flipH="1">
              <a:off x="6552271" y="38192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p:cNvSpPr/>
            <p:nvPr/>
          </p:nvSpPr>
          <p:spPr>
            <a:xfrm flipH="1">
              <a:off x="6277951" y="3362092"/>
              <a:ext cx="45719" cy="350358"/>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p:cNvSpPr/>
            <p:nvPr/>
          </p:nvSpPr>
          <p:spPr>
            <a:xfrm flipH="1">
              <a:off x="7139864" y="3402915"/>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p:cNvSpPr/>
            <p:nvPr/>
          </p:nvSpPr>
          <p:spPr>
            <a:xfrm flipH="1">
              <a:off x="6188941" y="3375681"/>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p:cNvSpPr/>
            <p:nvPr/>
          </p:nvSpPr>
          <p:spPr>
            <a:xfrm flipH="1">
              <a:off x="7039280" y="3649803"/>
              <a:ext cx="59289" cy="538596"/>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flipH="1">
              <a:off x="5707703" y="3601142"/>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flipH="1">
              <a:off x="6366342" y="3674628"/>
              <a:ext cx="45719" cy="254229"/>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flipH="1">
              <a:off x="5707415" y="362878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flipH="1">
              <a:off x="6097559" y="382690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flipH="1">
              <a:off x="7661183" y="3762895"/>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flipH="1">
              <a:off x="6966239" y="327826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flipH="1">
              <a:off x="6490751" y="3570871"/>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flipH="1">
              <a:off x="6920519" y="3918343"/>
              <a:ext cx="45719" cy="209751"/>
            </a:xfrm>
            <a:prstGeom prst="triangl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2318961" y="3015488"/>
            <a:ext cx="1640006" cy="592849"/>
            <a:chOff x="1924727" y="2721685"/>
            <a:chExt cx="3511790" cy="2186852"/>
          </a:xfrm>
        </p:grpSpPr>
        <p:cxnSp>
          <p:nvCxnSpPr>
            <p:cNvPr id="119" name="Straight Connector 118"/>
            <p:cNvCxnSpPr/>
            <p:nvPr/>
          </p:nvCxnSpPr>
          <p:spPr>
            <a:xfrm flipV="1">
              <a:off x="1947134" y="27216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099534" y="28740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2251934" y="30264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2404334" y="31788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556734" y="33312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2709134" y="34836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861534" y="36360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013934" y="37884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166334" y="39408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3318734" y="4093285"/>
              <a:ext cx="2097741" cy="61318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924727" y="3340249"/>
              <a:ext cx="1397595" cy="136622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058774" y="2721685"/>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997530" y="3035268"/>
              <a:ext cx="1368905" cy="135546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229051" y="2967674"/>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420262" y="2897746"/>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632327" y="2851667"/>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851425" y="2785155"/>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787118" y="3094078"/>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6050" y="3287001"/>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385506" y="3204343"/>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586595" y="3143563"/>
              <a:ext cx="1372934" cy="137339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945562" y="3564950"/>
              <a:ext cx="1372885" cy="132180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318782" y="4280833"/>
              <a:ext cx="2106837" cy="6059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925520" y="3356338"/>
              <a:ext cx="11930" cy="1988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315408" y="4709650"/>
              <a:ext cx="11930" cy="1988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24587" y="4090139"/>
              <a:ext cx="11930" cy="1988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3" name="Oval 172"/>
          <p:cNvSpPr/>
          <p:nvPr/>
        </p:nvSpPr>
        <p:spPr>
          <a:xfrm>
            <a:off x="2857226" y="5511407"/>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2728923" y="5604239"/>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2901296" y="5627532"/>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3035521" y="5547628"/>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3141135" y="5646739"/>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2718069" y="5729726"/>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2866018" y="5740000"/>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3003719" y="5708310"/>
            <a:ext cx="99417" cy="45719"/>
          </a:xfrm>
          <a:prstGeom prst="ellipse">
            <a:avLst/>
          </a:prstGeom>
          <a:solidFill>
            <a:srgbClr val="B0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5182" y="4833887"/>
            <a:ext cx="1492647" cy="1018948"/>
          </a:xfrm>
          <a:prstGeom prst="rect">
            <a:avLst/>
          </a:prstGeom>
        </p:spPr>
      </p:pic>
      <p:sp>
        <p:nvSpPr>
          <p:cNvPr id="186" name="Rectangle 185"/>
          <p:cNvSpPr/>
          <p:nvPr/>
        </p:nvSpPr>
        <p:spPr>
          <a:xfrm>
            <a:off x="3897578" y="5807679"/>
            <a:ext cx="1436407" cy="276999"/>
          </a:xfrm>
          <a:prstGeom prst="rect">
            <a:avLst/>
          </a:prstGeom>
        </p:spPr>
        <p:txBody>
          <a:bodyPr wrap="square">
            <a:spAutoFit/>
          </a:bodyPr>
          <a:lstStyle/>
          <a:p>
            <a:pPr>
              <a:lnSpc>
                <a:spcPct val="150000"/>
              </a:lnSpc>
              <a:buSzPct val="70000"/>
            </a:pPr>
            <a:r>
              <a:rPr lang="en-GB" sz="800" dirty="0">
                <a:solidFill>
                  <a:schemeClr val="bg1"/>
                </a:solidFill>
                <a:latin typeface="Avenir Next LT Pro"/>
              </a:rPr>
              <a:t>Credit: Tees Rivers Trust</a:t>
            </a:r>
          </a:p>
        </p:txBody>
      </p:sp>
      <p:sp>
        <p:nvSpPr>
          <p:cNvPr id="187" name="Rectangle 186"/>
          <p:cNvSpPr/>
          <p:nvPr/>
        </p:nvSpPr>
        <p:spPr>
          <a:xfrm>
            <a:off x="169334" y="1343532"/>
            <a:ext cx="2693308"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(Spring &amp; Summer 2024)</a:t>
            </a:r>
          </a:p>
        </p:txBody>
      </p:sp>
      <p:sp>
        <p:nvSpPr>
          <p:cNvPr id="188" name="Rectangle 187"/>
          <p:cNvSpPr/>
          <p:nvPr/>
        </p:nvSpPr>
        <p:spPr>
          <a:xfrm>
            <a:off x="442127" y="3979105"/>
            <a:ext cx="1765235"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(Summer 2024)</a:t>
            </a:r>
          </a:p>
        </p:txBody>
      </p:sp>
      <p:sp>
        <p:nvSpPr>
          <p:cNvPr id="189" name="Rectangle 188"/>
          <p:cNvSpPr/>
          <p:nvPr/>
        </p:nvSpPr>
        <p:spPr>
          <a:xfrm>
            <a:off x="3732882" y="4412414"/>
            <a:ext cx="2635011"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(Autumn/Winter 2024)</a:t>
            </a:r>
          </a:p>
        </p:txBody>
      </p:sp>
      <p:sp>
        <p:nvSpPr>
          <p:cNvPr id="190" name="Rectangle 189"/>
          <p:cNvSpPr/>
          <p:nvPr/>
        </p:nvSpPr>
        <p:spPr>
          <a:xfrm>
            <a:off x="4771061" y="3781210"/>
            <a:ext cx="2635011"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(Spring 2025)</a:t>
            </a:r>
          </a:p>
        </p:txBody>
      </p:sp>
      <p:sp>
        <p:nvSpPr>
          <p:cNvPr id="191" name="Rectangle 190"/>
          <p:cNvSpPr/>
          <p:nvPr/>
        </p:nvSpPr>
        <p:spPr>
          <a:xfrm>
            <a:off x="7211863" y="4392033"/>
            <a:ext cx="2635011" cy="416011"/>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(Spring and Summer 2025)</a:t>
            </a:r>
          </a:p>
        </p:txBody>
      </p:sp>
      <p:sp>
        <p:nvSpPr>
          <p:cNvPr id="192" name="Rectangle 191"/>
          <p:cNvSpPr/>
          <p:nvPr/>
        </p:nvSpPr>
        <p:spPr>
          <a:xfrm>
            <a:off x="9945306" y="4474084"/>
            <a:ext cx="2635011" cy="461665"/>
          </a:xfrm>
          <a:prstGeom prst="rect">
            <a:avLst/>
          </a:prstGeom>
        </p:spPr>
        <p:txBody>
          <a:bodyPr wrap="square">
            <a:spAutoFit/>
          </a:bodyPr>
          <a:lstStyle/>
          <a:p>
            <a:pPr algn="ctr">
              <a:lnSpc>
                <a:spcPct val="150000"/>
              </a:lnSpc>
              <a:buSzPct val="70000"/>
            </a:pPr>
            <a:r>
              <a:rPr lang="en-GB" sz="1600" dirty="0">
                <a:solidFill>
                  <a:srgbClr val="A4D5DC"/>
                </a:solidFill>
                <a:latin typeface="Avenir Next LT Pro"/>
              </a:rPr>
              <a:t>(Summer 2026)</a:t>
            </a:r>
          </a:p>
        </p:txBody>
      </p:sp>
    </p:spTree>
    <p:extLst>
      <p:ext uri="{BB962C8B-B14F-4D97-AF65-F5344CB8AC3E}">
        <p14:creationId xmlns:p14="http://schemas.microsoft.com/office/powerpoint/2010/main" val="35895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 grpId="0"/>
      <p:bldP spid="7" grpId="0"/>
      <p:bldP spid="8" grpId="0"/>
      <p:bldP spid="13" grpId="0"/>
      <p:bldP spid="14" grpId="0"/>
      <p:bldP spid="15" grpId="0"/>
      <p:bldP spid="9" grpId="0" animBg="1"/>
      <p:bldP spid="17" grpId="0" animBg="1"/>
      <p:bldP spid="18" grpId="0"/>
      <p:bldP spid="22" grpId="0" animBg="1"/>
      <p:bldP spid="23" grpId="0" animBg="1"/>
      <p:bldP spid="24" grpId="0" animBg="1"/>
      <p:bldP spid="25" grpId="0" animBg="1"/>
      <p:bldP spid="26" grpId="0"/>
      <p:bldP spid="10" grpId="0" animBg="1"/>
      <p:bldP spid="16" grpId="0" animBg="1"/>
      <p:bldP spid="29" grpId="0"/>
      <p:bldP spid="173" grpId="0" animBg="1"/>
      <p:bldP spid="178" grpId="0" animBg="1"/>
      <p:bldP spid="179" grpId="0" animBg="1"/>
      <p:bldP spid="180" grpId="0" animBg="1"/>
      <p:bldP spid="181" grpId="0" animBg="1"/>
      <p:bldP spid="182" grpId="0" animBg="1"/>
      <p:bldP spid="183" grpId="0" animBg="1"/>
      <p:bldP spid="184" grpId="0" animBg="1"/>
      <p:bldP spid="186" grpId="0"/>
      <p:bldP spid="187" grpId="0"/>
      <p:bldP spid="188" grpId="0"/>
      <p:bldP spid="189" grpId="0"/>
      <p:bldP spid="190" grpId="0"/>
      <p:bldP spid="191" grpId="0"/>
      <p:bldP spid="1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72075"/>
          </a:xfrm>
          <a:prstGeom prst="rect">
            <a:avLst/>
          </a:prstGeom>
        </p:spPr>
      </p:pic>
    </p:spTree>
    <p:extLst>
      <p:ext uri="{BB962C8B-B14F-4D97-AF65-F5344CB8AC3E}">
        <p14:creationId xmlns:p14="http://schemas.microsoft.com/office/powerpoint/2010/main" val="302833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65C"/>
        </a:solidFill>
        <a:effectLst/>
      </p:bgPr>
    </p:bg>
    <p:spTree>
      <p:nvGrpSpPr>
        <p:cNvPr id="1" name=""/>
        <p:cNvGrpSpPr/>
        <p:nvPr/>
      </p:nvGrpSpPr>
      <p:grpSpPr>
        <a:xfrm>
          <a:off x="0" y="0"/>
          <a:ext cx="0" cy="0"/>
          <a:chOff x="0" y="0"/>
          <a:chExt cx="0" cy="0"/>
        </a:xfrm>
      </p:grpSpPr>
      <p:sp>
        <p:nvSpPr>
          <p:cNvPr id="8" name="Rectangle 7"/>
          <p:cNvSpPr/>
          <p:nvPr/>
        </p:nvSpPr>
        <p:spPr>
          <a:xfrm>
            <a:off x="-1" y="520007"/>
            <a:ext cx="8057479" cy="754869"/>
          </a:xfrm>
          <a:prstGeom prst="rect">
            <a:avLst/>
          </a:prstGeom>
          <a:solidFill>
            <a:srgbClr val="D1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6ED"/>
              </a:solidFill>
            </a:endParaRPr>
          </a:p>
        </p:txBody>
      </p:sp>
      <p:sp>
        <p:nvSpPr>
          <p:cNvPr id="4" name="AutoShape 2" descr="Logo&#10;&#10;Description automatically generated with medium confidenc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996457" y="1870752"/>
            <a:ext cx="6489431" cy="1169551"/>
          </a:xfrm>
          <a:prstGeom prst="rect">
            <a:avLst/>
          </a:prstGeom>
        </p:spPr>
        <p:txBody>
          <a:bodyPr wrap="square">
            <a:spAutoFit/>
          </a:bodyPr>
          <a:lstStyle/>
          <a:p>
            <a:pPr>
              <a:lnSpc>
                <a:spcPct val="140000"/>
              </a:lnSpc>
            </a:pPr>
            <a:r>
              <a:rPr lang="en-GB" sz="2500" b="1" dirty="0">
                <a:solidFill>
                  <a:schemeClr val="bg1"/>
                </a:solidFill>
                <a:latin typeface="Avenir Next LT Pro"/>
              </a:rPr>
              <a:t>Investigate protection benefits of seaweed aquaculture</a:t>
            </a:r>
          </a:p>
        </p:txBody>
      </p:sp>
      <p:sp>
        <p:nvSpPr>
          <p:cNvPr id="19" name="Rectangle 18"/>
          <p:cNvSpPr/>
          <p:nvPr/>
        </p:nvSpPr>
        <p:spPr>
          <a:xfrm>
            <a:off x="659337" y="3454231"/>
            <a:ext cx="7398141" cy="2031325"/>
          </a:xfrm>
          <a:prstGeom prst="rect">
            <a:avLst/>
          </a:prstGeom>
        </p:spPr>
        <p:txBody>
          <a:bodyPr wrap="square">
            <a:spAutoFit/>
          </a:bodyPr>
          <a:lstStyle/>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Ability to reduce wave action</a:t>
            </a:r>
            <a:r>
              <a:rPr lang="en-GB" sz="2100" baseline="30000" dirty="0">
                <a:solidFill>
                  <a:schemeClr val="bg1"/>
                </a:solidFill>
                <a:latin typeface="Avenir Next LT Pro"/>
              </a:rPr>
              <a:t>1</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Biodiversity enhancement</a:t>
            </a:r>
          </a:p>
          <a:p>
            <a:pPr marL="342900" indent="-342900">
              <a:lnSpc>
                <a:spcPct val="200000"/>
              </a:lnSpc>
              <a:buSzPct val="70000"/>
              <a:buFont typeface="Wingdings" panose="05000000000000000000" pitchFamily="2" charset="2"/>
              <a:buChar char="§"/>
            </a:pPr>
            <a:r>
              <a:rPr lang="en-GB" sz="2100" dirty="0">
                <a:solidFill>
                  <a:schemeClr val="bg1"/>
                </a:solidFill>
                <a:latin typeface="Avenir Next LT Pro"/>
              </a:rPr>
              <a:t>Differences due to species and growing regimes</a:t>
            </a:r>
          </a:p>
        </p:txBody>
      </p:sp>
      <p:sp>
        <p:nvSpPr>
          <p:cNvPr id="9" name="TextBox 8"/>
          <p:cNvSpPr txBox="1"/>
          <p:nvPr/>
        </p:nvSpPr>
        <p:spPr>
          <a:xfrm>
            <a:off x="996457" y="605053"/>
            <a:ext cx="3698635" cy="584775"/>
          </a:xfrm>
          <a:prstGeom prst="rect">
            <a:avLst/>
          </a:prstGeom>
          <a:noFill/>
        </p:spPr>
        <p:txBody>
          <a:bodyPr wrap="square" rtlCol="0">
            <a:spAutoFit/>
          </a:bodyPr>
          <a:lstStyle/>
          <a:p>
            <a:r>
              <a:rPr lang="en-GB" sz="3200" b="1" dirty="0">
                <a:solidFill>
                  <a:srgbClr val="1C265C"/>
                </a:solidFill>
                <a:latin typeface="Avenir Next LT Pro"/>
              </a:rPr>
              <a:t>Seaweed:    Aims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479" y="1274876"/>
            <a:ext cx="3876980" cy="4846225"/>
          </a:xfrm>
          <a:prstGeom prst="rect">
            <a:avLst/>
          </a:prstGeom>
        </p:spPr>
      </p:pic>
      <p:sp>
        <p:nvSpPr>
          <p:cNvPr id="12" name="Rectangle 11"/>
          <p:cNvSpPr/>
          <p:nvPr/>
        </p:nvSpPr>
        <p:spPr>
          <a:xfrm>
            <a:off x="8760179" y="6017454"/>
            <a:ext cx="3435538" cy="430887"/>
          </a:xfrm>
          <a:prstGeom prst="rect">
            <a:avLst/>
          </a:prstGeom>
        </p:spPr>
        <p:txBody>
          <a:bodyPr wrap="square">
            <a:spAutoFit/>
          </a:bodyPr>
          <a:lstStyle/>
          <a:p>
            <a:pPr>
              <a:lnSpc>
                <a:spcPct val="200000"/>
              </a:lnSpc>
              <a:buSzPct val="70000"/>
            </a:pPr>
            <a:r>
              <a:rPr lang="en-GB" sz="1100" dirty="0">
                <a:solidFill>
                  <a:schemeClr val="bg1"/>
                </a:solidFill>
                <a:latin typeface="Avenir Next LT Pro"/>
              </a:rPr>
              <a:t>Credit: </a:t>
            </a:r>
            <a:r>
              <a:rPr lang="en-GB" sz="1100" dirty="0" err="1">
                <a:solidFill>
                  <a:schemeClr val="bg1"/>
                </a:solidFill>
                <a:latin typeface="Avenir Next LT Pro"/>
              </a:rPr>
              <a:t>SeaGrown</a:t>
            </a:r>
            <a:r>
              <a:rPr lang="en-GB" sz="1100" dirty="0">
                <a:solidFill>
                  <a:schemeClr val="bg1"/>
                </a:solidFill>
                <a:latin typeface="Avenir Next LT Pro"/>
              </a:rPr>
              <a:t>. Image not for wider circulation</a:t>
            </a:r>
          </a:p>
        </p:txBody>
      </p:sp>
      <p:sp>
        <p:nvSpPr>
          <p:cNvPr id="14" name="Rectangle 13"/>
          <p:cNvSpPr/>
          <p:nvPr/>
        </p:nvSpPr>
        <p:spPr>
          <a:xfrm>
            <a:off x="6392962" y="6379319"/>
            <a:ext cx="1664516" cy="314894"/>
          </a:xfrm>
          <a:prstGeom prst="rect">
            <a:avLst/>
          </a:prstGeom>
        </p:spPr>
        <p:txBody>
          <a:bodyPr wrap="square">
            <a:spAutoFit/>
          </a:bodyPr>
          <a:lstStyle/>
          <a:p>
            <a:pPr>
              <a:lnSpc>
                <a:spcPct val="150000"/>
              </a:lnSpc>
              <a:buSzPct val="70000"/>
            </a:pPr>
            <a:r>
              <a:rPr lang="en-GB" sz="1100" baseline="30000" dirty="0">
                <a:solidFill>
                  <a:schemeClr val="bg1"/>
                </a:solidFill>
                <a:latin typeface="Avenir Next LT Pro"/>
              </a:rPr>
              <a:t>1</a:t>
            </a:r>
            <a:r>
              <a:rPr lang="en-GB" sz="1100" dirty="0">
                <a:solidFill>
                  <a:schemeClr val="bg1"/>
                </a:solidFill>
                <a:latin typeface="Avenir Next LT Pro"/>
              </a:rPr>
              <a:t> Dong et al., 2024</a:t>
            </a:r>
          </a:p>
        </p:txBody>
      </p:sp>
    </p:spTree>
    <p:extLst>
      <p:ext uri="{BB962C8B-B14F-4D97-AF65-F5344CB8AC3E}">
        <p14:creationId xmlns:p14="http://schemas.microsoft.com/office/powerpoint/2010/main" val="234974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15045</TotalTime>
  <Words>2048</Words>
  <Application>Microsoft Office PowerPoint</Application>
  <PresentationFormat>Widescreen</PresentationFormat>
  <Paragraphs>190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Bristow</dc:creator>
  <cp:lastModifiedBy>Bethany Handson</cp:lastModifiedBy>
  <cp:revision>131</cp:revision>
  <dcterms:created xsi:type="dcterms:W3CDTF">2024-05-09T10:51:54Z</dcterms:created>
  <dcterms:modified xsi:type="dcterms:W3CDTF">2024-08-12T12:01:25Z</dcterms:modified>
</cp:coreProperties>
</file>