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45" r:id="rId5"/>
    <p:sldId id="259" r:id="rId6"/>
    <p:sldId id="364" r:id="rId7"/>
    <p:sldId id="346" r:id="rId8"/>
    <p:sldId id="365" r:id="rId9"/>
    <p:sldId id="354" r:id="rId10"/>
    <p:sldId id="351" r:id="rId11"/>
    <p:sldId id="355" r:id="rId12"/>
    <p:sldId id="361" r:id="rId13"/>
    <p:sldId id="366" r:id="rId14"/>
    <p:sldId id="363" r:id="rId15"/>
    <p:sldId id="3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Ashley" initials="MA" lastIdx="5" clrIdx="0">
    <p:extLst>
      <p:ext uri="{19B8F6BF-5375-455C-9EA6-DF929625EA0E}">
        <p15:presenceInfo xmlns:p15="http://schemas.microsoft.com/office/powerpoint/2012/main" userId="S-1-5-21-299502267-2139871995-725345543-557202" providerId="AD"/>
      </p:ext>
    </p:extLst>
  </p:cmAuthor>
  <p:cmAuthor id="2" name="Sian Rees" initials="SR" lastIdx="1" clrIdx="1">
    <p:extLst>
      <p:ext uri="{19B8F6BF-5375-455C-9EA6-DF929625EA0E}">
        <p15:presenceInfo xmlns:p15="http://schemas.microsoft.com/office/powerpoint/2012/main" userId="S::sian.rees@plymouth.ac.uk::60830155-19af-4890-b071-f49246239e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A43C3-E1DB-43DB-A4DE-38F5AEAEC9C5}" v="20" dt="2024-01-31T10:50:25.173"/>
    <p1510:client id="{52EAB0C9-9FBF-376C-7E69-7BE63A0FF109}" v="4" dt="2024-01-31T14:35:23.928"/>
    <p1510:client id="{F793662B-2F63-7422-BEB4-AE4B3E64D6B7}" v="1" dt="2024-01-31T13:45:39.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1" autoAdjust="0"/>
    <p:restoredTop sz="75116" autoAdjust="0"/>
  </p:normalViewPr>
  <p:slideViewPr>
    <p:cSldViewPr snapToGrid="0">
      <p:cViewPr varScale="1">
        <p:scale>
          <a:sx n="50" d="100"/>
          <a:sy n="50" d="100"/>
        </p:scale>
        <p:origin x="12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ED880-3DE9-4FD7-88F8-02951289038A}" type="datetimeFigureOut">
              <a:rPr lang="en-GB" smtClean="0"/>
              <a:t>12/08/2024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24E3F-9699-4265-8B75-59C1F09E9950}" type="slidenum">
              <a:rPr lang="en-GB" smtClean="0"/>
              <a:t>‹#›</a:t>
            </a:fld>
            <a:endParaRPr lang="en-GB"/>
          </a:p>
        </p:txBody>
      </p:sp>
    </p:spTree>
    <p:extLst>
      <p:ext uri="{BB962C8B-B14F-4D97-AF65-F5344CB8AC3E}">
        <p14:creationId xmlns:p14="http://schemas.microsoft.com/office/powerpoint/2010/main" val="100573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us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7F6D8-98CB-441F-9116-A417C01BC6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87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72352F-DF54-43BA-BF36-F5E5E569E8A4}" type="slidenum">
              <a:rPr lang="en-GB" smtClean="0"/>
              <a:t>4</a:t>
            </a:fld>
            <a:endParaRPr lang="en-GB" dirty="0"/>
          </a:p>
        </p:txBody>
      </p:sp>
    </p:spTree>
    <p:extLst>
      <p:ext uri="{BB962C8B-B14F-4D97-AF65-F5344CB8AC3E}">
        <p14:creationId xmlns:p14="http://schemas.microsoft.com/office/powerpoint/2010/main" val="3378928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So returning to the concept of natural capital and how it fits with the discussion</a:t>
            </a:r>
            <a:r>
              <a:rPr lang="en-GB" sz="1200" b="0" kern="1200" baseline="0" dirty="0">
                <a:solidFill>
                  <a:schemeClr val="tx1"/>
                </a:solidFill>
                <a:effectLst/>
                <a:latin typeface="+mn-lt"/>
                <a:ea typeface="+mn-ea"/>
                <a:cs typeface="+mn-cs"/>
              </a:rPr>
              <a:t> today – </a:t>
            </a:r>
            <a:r>
              <a:rPr lang="en-GB" sz="1200" b="1" kern="1200" dirty="0">
                <a:solidFill>
                  <a:schemeClr val="tx1"/>
                </a:solidFill>
                <a:effectLst/>
                <a:latin typeface="+mn-lt"/>
                <a:ea typeface="+mn-ea"/>
                <a:cs typeface="+mn-cs"/>
              </a:rPr>
              <a:t>We work with the following definitions: </a:t>
            </a:r>
          </a:p>
          <a:p>
            <a:r>
              <a:rPr lang="en-GB" sz="1200" b="1" kern="1200" dirty="0">
                <a:solidFill>
                  <a:schemeClr val="tx1"/>
                </a:solidFill>
                <a:effectLst/>
                <a:latin typeface="+mn-lt"/>
                <a:ea typeface="+mn-ea"/>
                <a:cs typeface="+mn-cs"/>
              </a:rPr>
              <a:t>Natural capital:</a:t>
            </a:r>
            <a:r>
              <a:rPr lang="en-GB" sz="1200" kern="1200" dirty="0">
                <a:solidFill>
                  <a:schemeClr val="tx1"/>
                </a:solidFill>
                <a:effectLst/>
                <a:latin typeface="+mn-lt"/>
                <a:ea typeface="+mn-ea"/>
                <a:cs typeface="+mn-cs"/>
              </a:rPr>
              <a:t> The elements of nature that directly or indirectly produce value to people, including ecosystems, species, freshwater, land, minerals, the air and oceans, as well as natural processes and functions.</a:t>
            </a:r>
          </a:p>
          <a:p>
            <a:r>
              <a:rPr lang="en-GB" sz="1200" b="1" kern="1200" dirty="0">
                <a:solidFill>
                  <a:schemeClr val="tx1"/>
                </a:solidFill>
                <a:effectLst/>
                <a:latin typeface="+mn-lt"/>
                <a:ea typeface="+mn-ea"/>
                <a:cs typeface="+mn-cs"/>
              </a:rPr>
              <a:t>Assets:</a:t>
            </a:r>
            <a:r>
              <a:rPr lang="en-GB" sz="1200" kern="1200" dirty="0">
                <a:solidFill>
                  <a:schemeClr val="tx1"/>
                </a:solidFill>
                <a:effectLst/>
                <a:latin typeface="+mn-lt"/>
                <a:ea typeface="+mn-ea"/>
                <a:cs typeface="+mn-cs"/>
              </a:rPr>
              <a:t> a distinctive component of natural capital as determined by the functions it performs, e.g. habitats,</a:t>
            </a:r>
            <a:r>
              <a:rPr lang="en-GB" sz="1200" kern="1200" baseline="0" dirty="0">
                <a:solidFill>
                  <a:schemeClr val="tx1"/>
                </a:solidFill>
                <a:effectLst/>
                <a:latin typeface="+mn-lt"/>
                <a:ea typeface="+mn-ea"/>
                <a:cs typeface="+mn-cs"/>
              </a:rPr>
              <a:t> species, waterbodies</a:t>
            </a:r>
          </a:p>
          <a:p>
            <a:r>
              <a:rPr lang="en-GB" sz="1200" b="1" kern="1200" dirty="0">
                <a:solidFill>
                  <a:schemeClr val="tx1"/>
                </a:solidFill>
                <a:effectLst/>
                <a:latin typeface="+mn-lt"/>
                <a:ea typeface="+mn-ea"/>
                <a:cs typeface="+mn-cs"/>
              </a:rPr>
              <a:t>Ecosystem services:</a:t>
            </a:r>
            <a:r>
              <a:rPr lang="en-GB" sz="1200" kern="1200" dirty="0">
                <a:solidFill>
                  <a:schemeClr val="tx1"/>
                </a:solidFill>
                <a:effectLst/>
                <a:latin typeface="+mn-lt"/>
                <a:ea typeface="+mn-ea"/>
                <a:cs typeface="+mn-cs"/>
              </a:rPr>
              <a:t> Functions and products from nature that can be turned into benefits with varying degrees of human input.</a:t>
            </a:r>
          </a:p>
          <a:p>
            <a:r>
              <a:rPr lang="en-GB" sz="1200" b="1" kern="1200" dirty="0">
                <a:solidFill>
                  <a:schemeClr val="tx1"/>
                </a:solidFill>
                <a:effectLst/>
                <a:latin typeface="+mn-lt"/>
                <a:ea typeface="+mn-ea"/>
                <a:cs typeface="+mn-cs"/>
              </a:rPr>
              <a:t>Benefits:</a:t>
            </a:r>
            <a:r>
              <a:rPr lang="en-GB" sz="1200" kern="1200" dirty="0">
                <a:solidFill>
                  <a:schemeClr val="tx1"/>
                </a:solidFill>
                <a:effectLst/>
                <a:latin typeface="+mn-lt"/>
                <a:ea typeface="+mn-ea"/>
                <a:cs typeface="+mn-cs"/>
              </a:rPr>
              <a:t> Changes in human welfare (or well-being) that result from the use or consumption of goods, or from the knowledge that something exists.</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We recently adapted the Natural Capital Asset and Risk Register to provide an evidence base and identify implications of current and proposed actions within the Plymouth Sound and Estuaries SAC and inform development of Plymouth Sound National Marine Park. </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This undertook a 3 stage process that we have adapted to Stronger Shores to provide an evidence base of the state and pressures on natural capital assets and linked ecosystem service benefits in the North East English Region and a baseline for the Stronger Shores sites. Followed by an assessment of the implications of proposed activities in Stronger Shores sites.</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This approach is intended to provide evidence on the implications of nature based solutions for </a:t>
            </a:r>
            <a:r>
              <a:rPr lang="en-GB" sz="1200" kern="1200" dirty="0">
                <a:solidFill>
                  <a:schemeClr val="tx1"/>
                </a:solidFill>
                <a:effectLst/>
                <a:latin typeface="+mn-lt"/>
                <a:ea typeface="+mn-ea"/>
                <a:cs typeface="+mn-cs"/>
              </a:rPr>
              <a:t>flood and coastal risk erosion,</a:t>
            </a:r>
            <a:r>
              <a:rPr lang="en-GB" sz="1200" kern="1200" baseline="0" dirty="0">
                <a:solidFill>
                  <a:schemeClr val="tx1"/>
                </a:solidFill>
                <a:effectLst/>
                <a:latin typeface="+mn-lt"/>
                <a:ea typeface="+mn-ea"/>
                <a:cs typeface="+mn-cs"/>
              </a:rPr>
              <a:t> assessing potential changes from baseline conditions and taking a holistic view of benefits, including coastal and erosion benefits alongside the suite of ecosystem service benefits seagrass, native oyster and kelp habitats provide. The approach also enables identification of pressures on these habitats and the wider coastline that will limit potential for ecosystem service and benefit supply and management priority to reduce risk.</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We have been working behind the scenes to develop the baseline tools/evidence to integrate a natural capital approach within the Stronger Shores project and wider Flood and Coastal Erosion Risk Management.</a:t>
            </a:r>
          </a:p>
          <a:p>
            <a:r>
              <a:rPr lang="en-GB" sz="1200" b="0" kern="1200" baseline="0" dirty="0">
                <a:solidFill>
                  <a:schemeClr val="tx1"/>
                </a:solidFill>
                <a:effectLst/>
                <a:latin typeface="+mn-lt"/>
                <a:ea typeface="+mn-ea"/>
                <a:cs typeface="+mn-cs"/>
              </a:rPr>
              <a:t>This is split across three work areas</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Describing the ecosystem services linked to the assets of habitats, species and water bodies</a:t>
            </a:r>
          </a:p>
          <a:p>
            <a:r>
              <a:rPr lang="en-GB" sz="1200" b="0" kern="1200" baseline="0" dirty="0">
                <a:solidFill>
                  <a:schemeClr val="tx1"/>
                </a:solidFill>
                <a:effectLst/>
                <a:latin typeface="+mn-lt"/>
                <a:ea typeface="+mn-ea"/>
                <a:cs typeface="+mn-cs"/>
              </a:rPr>
              <a:t>Made use of the most up to date sources to provide evidence on the three important elements of asset status that are the basis of the ecosystem services and benefits derived and the risk posed to the availability of ecosystem services under current governance</a:t>
            </a:r>
          </a:p>
          <a:p>
            <a:r>
              <a:rPr lang="en-GB" sz="1200" b="0" kern="1200" baseline="0" dirty="0">
                <a:solidFill>
                  <a:schemeClr val="tx1"/>
                </a:solidFill>
                <a:effectLst/>
                <a:latin typeface="+mn-lt"/>
                <a:ea typeface="+mn-ea"/>
                <a:cs typeface="+mn-cs"/>
              </a:rPr>
              <a:t>3) Considered how current and future management in this area may change the both the asset status, the ecosystem services and the benefits derived.</a:t>
            </a:r>
          </a:p>
          <a:p>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In this 10 minutes we would like to take the opportunity to provide some high level findings and then work with you to integrate any aspects of this work (if useful) into your areas of work and delivery. We would be very happy to take the time to do this.</a:t>
            </a:r>
          </a:p>
          <a:p>
            <a:endParaRPr lang="en-GB" sz="1200" b="0" kern="1200" baseline="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572352F-DF54-43BA-BF36-F5E5E569E8A4}" type="slidenum">
              <a:rPr lang="en-GB" smtClean="0"/>
              <a:t>6</a:t>
            </a:fld>
            <a:endParaRPr lang="en-GB"/>
          </a:p>
        </p:txBody>
      </p:sp>
    </p:spTree>
    <p:extLst>
      <p:ext uri="{BB962C8B-B14F-4D97-AF65-F5344CB8AC3E}">
        <p14:creationId xmlns:p14="http://schemas.microsoft.com/office/powerpoint/2010/main" val="396673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Stronger Shore context</a:t>
            </a:r>
          </a:p>
        </p:txBody>
      </p:sp>
      <p:sp>
        <p:nvSpPr>
          <p:cNvPr id="4" name="Slide Number Placeholder 3"/>
          <p:cNvSpPr>
            <a:spLocks noGrp="1"/>
          </p:cNvSpPr>
          <p:nvPr>
            <p:ph type="sldNum" sz="quarter" idx="10"/>
          </p:nvPr>
        </p:nvSpPr>
        <p:spPr/>
        <p:txBody>
          <a:bodyPr/>
          <a:lstStyle/>
          <a:p>
            <a:fld id="{95524E3F-9699-4265-8B75-59C1F09E9950}" type="slidenum">
              <a:rPr lang="en-GB" smtClean="0"/>
              <a:t>7</a:t>
            </a:fld>
            <a:endParaRPr lang="en-GB"/>
          </a:p>
        </p:txBody>
      </p:sp>
    </p:spTree>
    <p:extLst>
      <p:ext uri="{BB962C8B-B14F-4D97-AF65-F5344CB8AC3E}">
        <p14:creationId xmlns:p14="http://schemas.microsoft.com/office/powerpoint/2010/main" val="3021679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So far we have </a:t>
            </a:r>
            <a:r>
              <a:rPr lang="en-GB" sz="1200" dirty="0"/>
              <a:t>Identified and described how (and where) the assets in this area support/provide ecosystem services of: </a:t>
            </a:r>
          </a:p>
          <a:p>
            <a:pPr marL="0" indent="0">
              <a:buFont typeface="Arial" panose="020B0604020202020204" pitchFamily="34" charset="0"/>
              <a:buNone/>
            </a:pPr>
            <a:r>
              <a:rPr lang="en-GB" sz="1200" dirty="0"/>
              <a:t>Food (wild food)</a:t>
            </a:r>
          </a:p>
          <a:p>
            <a:pPr marL="285750" indent="-285750">
              <a:buFont typeface="Arial" panose="020B0604020202020204" pitchFamily="34" charset="0"/>
              <a:buChar char="•"/>
            </a:pPr>
            <a:r>
              <a:rPr lang="en-GB" sz="1200" dirty="0"/>
              <a:t>Tourism, nature watching and recreation</a:t>
            </a:r>
          </a:p>
          <a:p>
            <a:pPr marL="285750" indent="-285750">
              <a:buFont typeface="Arial" panose="020B0604020202020204" pitchFamily="34" charset="0"/>
              <a:buChar char="•"/>
            </a:pPr>
            <a:r>
              <a:rPr lang="en-GB" sz="1200" dirty="0"/>
              <a:t>Sea defence</a:t>
            </a:r>
          </a:p>
          <a:p>
            <a:pPr marL="285750" indent="-285750">
              <a:buFont typeface="Arial" panose="020B0604020202020204" pitchFamily="34" charset="0"/>
              <a:buChar char="•"/>
            </a:pPr>
            <a:r>
              <a:rPr lang="en-GB" sz="1200" dirty="0"/>
              <a:t>A healthy climate</a:t>
            </a:r>
          </a:p>
          <a:p>
            <a:pPr marL="285750" indent="-285750">
              <a:buFont typeface="Arial" panose="020B0604020202020204" pitchFamily="34" charset="0"/>
              <a:buChar char="•"/>
            </a:pPr>
            <a:r>
              <a:rPr lang="en-GB" sz="1200" dirty="0"/>
              <a:t>Clean water and sediments</a:t>
            </a:r>
          </a:p>
          <a:p>
            <a:endParaRPr lang="en-GB" dirty="0"/>
          </a:p>
          <a:p>
            <a:endParaRPr lang="en-GB" dirty="0"/>
          </a:p>
          <a:p>
            <a:r>
              <a:rPr lang="en-GB" dirty="0"/>
              <a:t>It is key to note that generally the</a:t>
            </a:r>
            <a:r>
              <a:rPr lang="en-GB" baseline="0" dirty="0"/>
              <a:t> availability of ecosystem services is determined by multiple assets– but here (on the right) we can spatially represent the contribution of habitats to an individual ecosystem service.  this so these habitats on the right are shaded in purple representing habitats that contribute to maintaining a healthy climate. The darker the colour the more significant that availability of service is, relative to other habitats.</a:t>
            </a:r>
          </a:p>
          <a:p>
            <a:endParaRPr lang="en-GB" baseline="0" dirty="0"/>
          </a:p>
          <a:p>
            <a:r>
              <a:rPr lang="en-GB" baseline="0" dirty="0"/>
              <a:t>In our first report we define these assets, the ecosystem services within a Plymouth context [and the benefits?]</a:t>
            </a:r>
            <a:endParaRPr lang="en-GB" dirty="0"/>
          </a:p>
        </p:txBody>
      </p:sp>
      <p:sp>
        <p:nvSpPr>
          <p:cNvPr id="4" name="Slide Number Placeholder 3"/>
          <p:cNvSpPr>
            <a:spLocks noGrp="1"/>
          </p:cNvSpPr>
          <p:nvPr>
            <p:ph type="sldNum" sz="quarter" idx="10"/>
          </p:nvPr>
        </p:nvSpPr>
        <p:spPr/>
        <p:txBody>
          <a:bodyPr/>
          <a:lstStyle/>
          <a:p>
            <a:fld id="{95524E3F-9699-4265-8B75-59C1F09E9950}" type="slidenum">
              <a:rPr lang="en-GB" smtClean="0"/>
              <a:t>8</a:t>
            </a:fld>
            <a:endParaRPr lang="en-GB"/>
          </a:p>
        </p:txBody>
      </p:sp>
    </p:spTree>
    <p:extLst>
      <p:ext uri="{BB962C8B-B14F-4D97-AF65-F5344CB8AC3E}">
        <p14:creationId xmlns:p14="http://schemas.microsoft.com/office/powerpoint/2010/main" val="305855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second report</a:t>
            </a:r>
          </a:p>
          <a:p>
            <a:r>
              <a:rPr lang="en-GB" dirty="0"/>
              <a:t>If you remember that it is the status of the asset that determine the</a:t>
            </a:r>
            <a:r>
              <a:rPr lang="en-GB" baseline="0" dirty="0"/>
              <a:t> ecosystem services available then we have started the process of identifying the current</a:t>
            </a:r>
          </a:p>
          <a:p>
            <a:r>
              <a:rPr lang="en-GB" baseline="0" dirty="0"/>
              <a:t>Extent (so how much do we have of an asset); The condition (so is the asset functioning to make those ES available) and the trend in this data (is this occurring over time)</a:t>
            </a:r>
            <a:endParaRPr lang="en-GB" dirty="0"/>
          </a:p>
          <a:p>
            <a:endParaRPr lang="en-GB" dirty="0"/>
          </a:p>
          <a:p>
            <a:r>
              <a:rPr lang="en-GB" dirty="0"/>
              <a:t>You</a:t>
            </a:r>
            <a:r>
              <a:rPr lang="en-GB" baseline="0" dirty="0"/>
              <a:t> can see here where green signals an increase, orange stayed the same and red declined. </a:t>
            </a:r>
          </a:p>
          <a:p>
            <a:endParaRPr lang="en-GB" baseline="0" dirty="0"/>
          </a:p>
          <a:p>
            <a:r>
              <a:rPr lang="en-GB" baseline="0" dirty="0"/>
              <a:t>Key things to note here are that: whilst there have been increases in the extent of saltmarsh and seagrass beds links to key TECF interventions and an improvement in the condition of subtidal reefs. There are critical declines in the extent and condition of sediments and muds.</a:t>
            </a:r>
          </a:p>
          <a:p>
            <a:endParaRPr lang="en-GB" baseline="0" dirty="0"/>
          </a:p>
          <a:p>
            <a:r>
              <a:rPr lang="en-GB" baseline="0" dirty="0"/>
              <a:t>[Matt you may have some other key points here about water quality, anchoring and mooring</a:t>
            </a:r>
            <a:endParaRPr lang="en-GB" dirty="0"/>
          </a:p>
        </p:txBody>
      </p:sp>
      <p:sp>
        <p:nvSpPr>
          <p:cNvPr id="4" name="Slide Number Placeholder 3"/>
          <p:cNvSpPr>
            <a:spLocks noGrp="1"/>
          </p:cNvSpPr>
          <p:nvPr>
            <p:ph type="sldNum" sz="quarter" idx="10"/>
          </p:nvPr>
        </p:nvSpPr>
        <p:spPr/>
        <p:txBody>
          <a:bodyPr/>
          <a:lstStyle/>
          <a:p>
            <a:fld id="{95524E3F-9699-4265-8B75-59C1F09E9950}" type="slidenum">
              <a:rPr lang="en-GB" smtClean="0"/>
              <a:t>9</a:t>
            </a:fld>
            <a:endParaRPr lang="en-GB"/>
          </a:p>
        </p:txBody>
      </p:sp>
    </p:spTree>
    <p:extLst>
      <p:ext uri="{BB962C8B-B14F-4D97-AF65-F5344CB8AC3E}">
        <p14:creationId xmlns:p14="http://schemas.microsoft.com/office/powerpoint/2010/main" val="346974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524E3F-9699-4265-8B75-59C1F09E9950}" type="slidenum">
              <a:rPr lang="en-GB" smtClean="0"/>
              <a:t>12</a:t>
            </a:fld>
            <a:endParaRPr lang="en-GB"/>
          </a:p>
        </p:txBody>
      </p:sp>
    </p:spTree>
    <p:extLst>
      <p:ext uri="{BB962C8B-B14F-4D97-AF65-F5344CB8AC3E}">
        <p14:creationId xmlns:p14="http://schemas.microsoft.com/office/powerpoint/2010/main" val="5193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2E6283-1D57-49A7-866F-9EC8FD0E1378}"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2321777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2E6283-1D57-49A7-866F-9EC8FD0E1378}"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157189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2E6283-1D57-49A7-866F-9EC8FD0E1378}"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374322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2E6283-1D57-49A7-866F-9EC8FD0E1378}"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175457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2E6283-1D57-49A7-866F-9EC8FD0E1378}" type="datetimeFigureOut">
              <a:rPr lang="en-GB" smtClean="0"/>
              <a:t>12/08/2024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56350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2E6283-1D57-49A7-866F-9EC8FD0E1378}" type="datetimeFigureOut">
              <a:rPr lang="en-GB" smtClean="0"/>
              <a:t>12/08/2024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356210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2E6283-1D57-49A7-866F-9EC8FD0E1378}" type="datetimeFigureOut">
              <a:rPr lang="en-GB" smtClean="0"/>
              <a:t>12/08/2024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313849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2E6283-1D57-49A7-866F-9EC8FD0E1378}" type="datetimeFigureOut">
              <a:rPr lang="en-GB" smtClean="0"/>
              <a:t>12/08/2024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256821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E6283-1D57-49A7-866F-9EC8FD0E1378}" type="datetimeFigureOut">
              <a:rPr lang="en-GB" smtClean="0"/>
              <a:t>12/08/2024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409026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2E6283-1D57-49A7-866F-9EC8FD0E1378}" type="datetimeFigureOut">
              <a:rPr lang="en-GB" smtClean="0"/>
              <a:t>12/08/2024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177978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2E6283-1D57-49A7-866F-9EC8FD0E1378}" type="datetimeFigureOut">
              <a:rPr lang="en-GB" smtClean="0"/>
              <a:t>12/08/2024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E5529-2EC5-4DB7-BF84-B29348A5A8B2}" type="slidenum">
              <a:rPr lang="en-GB" smtClean="0"/>
              <a:t>‹#›</a:t>
            </a:fld>
            <a:endParaRPr lang="en-GB"/>
          </a:p>
        </p:txBody>
      </p:sp>
    </p:spTree>
    <p:extLst>
      <p:ext uri="{BB962C8B-B14F-4D97-AF65-F5344CB8AC3E}">
        <p14:creationId xmlns:p14="http://schemas.microsoft.com/office/powerpoint/2010/main" val="340657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E6283-1D57-49A7-866F-9EC8FD0E1378}" type="datetimeFigureOut">
              <a:rPr lang="en-GB" smtClean="0"/>
              <a:t>12/08/2024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E5529-2EC5-4DB7-BF84-B29348A5A8B2}" type="slidenum">
              <a:rPr lang="en-GB" smtClean="0"/>
              <a:t>‹#›</a:t>
            </a:fld>
            <a:endParaRPr lang="en-GB"/>
          </a:p>
        </p:txBody>
      </p:sp>
    </p:spTree>
    <p:extLst>
      <p:ext uri="{BB962C8B-B14F-4D97-AF65-F5344CB8AC3E}">
        <p14:creationId xmlns:p14="http://schemas.microsoft.com/office/powerpoint/2010/main" val="2606788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mailto:matthew.ashley@plymouth.ac.uk" TargetMode="External"/><Relationship Id="rId7"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hyperlink" Target="mailto:sian.rees@plymouth.ac.uk" TargetMode="Externa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98388"/>
            <a:ext cx="9144000" cy="2055796"/>
          </a:xfrm>
        </p:spPr>
        <p:txBody>
          <a:bodyPr>
            <a:normAutofit/>
          </a:bodyPr>
          <a:lstStyle/>
          <a:p>
            <a:br>
              <a:rPr lang="en-GB" dirty="0"/>
            </a:br>
            <a:endParaRPr lang="en-GB" dirty="0"/>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10557048" y="149304"/>
            <a:ext cx="1417955" cy="1304925"/>
          </a:xfrm>
          <a:prstGeom prst="rect">
            <a:avLst/>
          </a:prstGeom>
        </p:spPr>
      </p:pic>
      <p:sp>
        <p:nvSpPr>
          <p:cNvPr id="10" name="Rectangle 9"/>
          <p:cNvSpPr/>
          <p:nvPr/>
        </p:nvSpPr>
        <p:spPr>
          <a:xfrm>
            <a:off x="753625" y="1848998"/>
            <a:ext cx="11076973" cy="3847207"/>
          </a:xfrm>
          <a:prstGeom prst="rect">
            <a:avLst/>
          </a:prstGeom>
        </p:spPr>
        <p:txBody>
          <a:bodyPr wrap="square">
            <a:spAutoFit/>
          </a:bodyPr>
          <a:lstStyle/>
          <a:p>
            <a:pPr algn="ctr"/>
            <a:r>
              <a:rPr lang="en-GB" sz="4000" b="1" dirty="0"/>
              <a:t>Stronger Shores: Marine Nature Based Solutions and </a:t>
            </a:r>
            <a:r>
              <a:rPr lang="en-GB" sz="4800" b="1" dirty="0"/>
              <a:t>Natural Capital </a:t>
            </a:r>
            <a:r>
              <a:rPr lang="en-GB" sz="4000" b="1" dirty="0"/>
              <a:t>in Flood and Coastal Erosion Risk Management</a:t>
            </a:r>
            <a:r>
              <a:rPr lang="en-GB" sz="4000" dirty="0"/>
              <a:t> </a:t>
            </a:r>
          </a:p>
          <a:p>
            <a:endParaRPr lang="en-GB" sz="2800" dirty="0"/>
          </a:p>
          <a:p>
            <a:endParaRPr lang="en-GB" sz="2800" dirty="0"/>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t>
            </a:r>
          </a:p>
        </p:txBody>
      </p:sp>
      <p:sp>
        <p:nvSpPr>
          <p:cNvPr id="11" name="Rectangle 10"/>
          <p:cNvSpPr/>
          <p:nvPr/>
        </p:nvSpPr>
        <p:spPr>
          <a:xfrm>
            <a:off x="3002615" y="3923689"/>
            <a:ext cx="6116161" cy="1338828"/>
          </a:xfrm>
          <a:prstGeom prst="rect">
            <a:avLst/>
          </a:prstGeom>
        </p:spPr>
        <p:txBody>
          <a:bodyPr wrap="none">
            <a:spAutoFit/>
          </a:bodyPr>
          <a:lstStyle/>
          <a:p>
            <a:pPr lvl="0">
              <a:lnSpc>
                <a:spcPct val="150000"/>
              </a:lnSpc>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Matt Ashley, Tom Mullier, Riley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Bibaud</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Helen </a:t>
            </a:r>
            <a:r>
              <a:rPr lang="en-GB"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Agosti</a:t>
            </a:r>
            <a:r>
              <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Siân</a:t>
            </a:r>
            <a:r>
              <a:rPr lang="en-GB"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Rees </a:t>
            </a:r>
          </a:p>
          <a:p>
            <a:pPr lvl="0" algn="ctr">
              <a:lnSpc>
                <a:spcPct val="150000"/>
              </a:lnSpc>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UNIVERSITY OF PLYMOUTH</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Stronger Shores - marine habitats protecting coastal communities | Engage  Environment Agenc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89" y="419801"/>
            <a:ext cx="3605375" cy="1128444"/>
          </a:xfrm>
          <a:prstGeom prst="rect">
            <a:avLst/>
          </a:prstGeom>
          <a:noFill/>
          <a:ln>
            <a:noFill/>
          </a:ln>
        </p:spPr>
      </p:pic>
      <p:pic>
        <p:nvPicPr>
          <p:cNvPr id="4" name="Picture 3"/>
          <p:cNvPicPr>
            <a:picLocks noChangeAspect="1"/>
          </p:cNvPicPr>
          <p:nvPr/>
        </p:nvPicPr>
        <p:blipFill>
          <a:blip r:embed="rId5"/>
          <a:stretch>
            <a:fillRect/>
          </a:stretch>
        </p:blipFill>
        <p:spPr>
          <a:xfrm>
            <a:off x="3208119" y="5103881"/>
            <a:ext cx="3498307" cy="1687419"/>
          </a:xfrm>
          <a:prstGeom prst="rect">
            <a:avLst/>
          </a:prstGeom>
        </p:spPr>
      </p:pic>
      <p:pic>
        <p:nvPicPr>
          <p:cNvPr id="6" name="Picture 5"/>
          <p:cNvPicPr>
            <a:picLocks noChangeAspect="1"/>
          </p:cNvPicPr>
          <p:nvPr/>
        </p:nvPicPr>
        <p:blipFill>
          <a:blip r:embed="rId6"/>
          <a:stretch>
            <a:fillRect/>
          </a:stretch>
        </p:blipFill>
        <p:spPr>
          <a:xfrm>
            <a:off x="6848394" y="5103881"/>
            <a:ext cx="2536063" cy="1687419"/>
          </a:xfrm>
          <a:prstGeom prst="rect">
            <a:avLst/>
          </a:prstGeom>
        </p:spPr>
      </p:pic>
      <p:pic>
        <p:nvPicPr>
          <p:cNvPr id="12" name="Picture 11">
            <a:extLst>
              <a:ext uri="{FF2B5EF4-FFF2-40B4-BE49-F238E27FC236}">
                <a16:creationId xmlns:a16="http://schemas.microsoft.com/office/drawing/2014/main" id="{E8682D4F-7CF8-EFEF-DA44-10B1692F1336}"/>
              </a:ext>
            </a:extLst>
          </p:cNvPr>
          <p:cNvPicPr>
            <a:picLocks noChangeAspect="1"/>
          </p:cNvPicPr>
          <p:nvPr/>
        </p:nvPicPr>
        <p:blipFill>
          <a:blip r:embed="rId7"/>
          <a:stretch>
            <a:fillRect/>
          </a:stretch>
        </p:blipFill>
        <p:spPr>
          <a:xfrm>
            <a:off x="9548008" y="5103881"/>
            <a:ext cx="2479594" cy="1687419"/>
          </a:xfrm>
          <a:prstGeom prst="rect">
            <a:avLst/>
          </a:prstGeom>
        </p:spPr>
      </p:pic>
      <p:pic>
        <p:nvPicPr>
          <p:cNvPr id="7" name="Picture 6"/>
          <p:cNvPicPr>
            <a:picLocks noChangeAspect="1"/>
          </p:cNvPicPr>
          <p:nvPr/>
        </p:nvPicPr>
        <p:blipFill>
          <a:blip r:embed="rId8"/>
          <a:stretch>
            <a:fillRect/>
          </a:stretch>
        </p:blipFill>
        <p:spPr>
          <a:xfrm>
            <a:off x="148202" y="5105374"/>
            <a:ext cx="2917949" cy="1685926"/>
          </a:xfrm>
          <a:prstGeom prst="rect">
            <a:avLst/>
          </a:prstGeom>
        </p:spPr>
      </p:pic>
      <p:pic>
        <p:nvPicPr>
          <p:cNvPr id="3" name="Picture 2"/>
          <p:cNvPicPr>
            <a:picLocks noChangeAspect="1"/>
          </p:cNvPicPr>
          <p:nvPr/>
        </p:nvPicPr>
        <p:blipFill>
          <a:blip r:embed="rId9"/>
          <a:stretch>
            <a:fillRect/>
          </a:stretch>
        </p:blipFill>
        <p:spPr>
          <a:xfrm>
            <a:off x="4806175" y="5103880"/>
            <a:ext cx="2528029" cy="1687419"/>
          </a:xfrm>
          <a:prstGeom prst="rect">
            <a:avLst/>
          </a:prstGeom>
        </p:spPr>
      </p:pic>
    </p:spTree>
    <p:extLst>
      <p:ext uri="{BB962C8B-B14F-4D97-AF65-F5344CB8AC3E}">
        <p14:creationId xmlns:p14="http://schemas.microsoft.com/office/powerpoint/2010/main" val="2677099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9388" y="223024"/>
            <a:ext cx="11432852" cy="6434254"/>
          </a:xfrm>
          <a:prstGeom prst="rect">
            <a:avLst/>
          </a:prstGeom>
        </p:spPr>
      </p:pic>
    </p:spTree>
    <p:extLst>
      <p:ext uri="{BB962C8B-B14F-4D97-AF65-F5344CB8AC3E}">
        <p14:creationId xmlns:p14="http://schemas.microsoft.com/office/powerpoint/2010/main" val="65169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22" y="1256757"/>
            <a:ext cx="7759390" cy="1325563"/>
          </a:xfrm>
        </p:spPr>
        <p:txBody>
          <a:bodyPr>
            <a:noAutofit/>
          </a:bodyPr>
          <a:lstStyle/>
          <a:p>
            <a:r>
              <a:rPr lang="en-GB" sz="3600" dirty="0"/>
              <a:t>Draft reports will go to steering group and we will also be greatly interested in wider feedback.</a:t>
            </a:r>
            <a:br>
              <a:rPr lang="en-GB" sz="3600" dirty="0"/>
            </a:br>
            <a:br>
              <a:rPr lang="en-GB" sz="3600" dirty="0"/>
            </a:br>
            <a:br>
              <a:rPr lang="en-GB" sz="3600" dirty="0"/>
            </a:br>
            <a:r>
              <a:rPr lang="en-GB" sz="3600" dirty="0"/>
              <a:t>Today we are running 2 workshops to gather expert knowledge:</a:t>
            </a:r>
          </a:p>
        </p:txBody>
      </p:sp>
      <p:sp>
        <p:nvSpPr>
          <p:cNvPr id="3" name="Content Placeholder 2"/>
          <p:cNvSpPr>
            <a:spLocks noGrp="1"/>
          </p:cNvSpPr>
          <p:nvPr>
            <p:ph idx="1"/>
          </p:nvPr>
        </p:nvSpPr>
        <p:spPr>
          <a:xfrm>
            <a:off x="124522" y="4140161"/>
            <a:ext cx="11723648" cy="4351338"/>
          </a:xfrm>
        </p:spPr>
        <p:txBody>
          <a:bodyPr>
            <a:normAutofit/>
          </a:bodyPr>
          <a:lstStyle/>
          <a:p>
            <a:endParaRPr lang="en-GB" dirty="0"/>
          </a:p>
          <a:p>
            <a:pPr marL="0" indent="0">
              <a:buNone/>
            </a:pPr>
            <a:r>
              <a:rPr lang="en-GB" dirty="0"/>
              <a:t>1. </a:t>
            </a:r>
            <a:r>
              <a:rPr lang="en-GB" b="1" dirty="0">
                <a:solidFill>
                  <a:srgbClr val="CC0099"/>
                </a:solidFill>
              </a:rPr>
              <a:t>Benefits and Risk – Nature based Solutions and Natural Capital</a:t>
            </a:r>
          </a:p>
          <a:p>
            <a:pPr marL="0" indent="0">
              <a:buNone/>
            </a:pPr>
            <a:r>
              <a:rPr lang="en-GB" dirty="0"/>
              <a:t>Here we will gather input on the Natural Capital Assets and linked Societal Benefits and..</a:t>
            </a:r>
          </a:p>
          <a:p>
            <a:pPr marL="0" indent="0">
              <a:buNone/>
            </a:pPr>
            <a:r>
              <a:rPr lang="en-GB" dirty="0"/>
              <a:t>2. </a:t>
            </a:r>
            <a:r>
              <a:rPr lang="en-GB" b="1" dirty="0">
                <a:solidFill>
                  <a:srgbClr val="7030A0"/>
                </a:solidFill>
              </a:rPr>
              <a:t>Access to appropriate data critical to the Natural Capital approach</a:t>
            </a:r>
          </a:p>
        </p:txBody>
      </p:sp>
      <p:sp>
        <p:nvSpPr>
          <p:cNvPr id="5" name="TextBox 4"/>
          <p:cNvSpPr txBox="1"/>
          <p:nvPr/>
        </p:nvSpPr>
        <p:spPr>
          <a:xfrm>
            <a:off x="10223810" y="4348976"/>
            <a:ext cx="2901176" cy="276999"/>
          </a:xfrm>
          <a:prstGeom prst="rect">
            <a:avLst/>
          </a:prstGeom>
          <a:noFill/>
        </p:spPr>
        <p:txBody>
          <a:bodyPr wrap="square" rtlCol="0">
            <a:spAutoFit/>
          </a:bodyPr>
          <a:lstStyle/>
          <a:p>
            <a:r>
              <a:rPr lang="en-GB" sz="1200" dirty="0"/>
              <a:t>@Ashley </a:t>
            </a:r>
            <a:r>
              <a:rPr lang="en-GB" sz="1200" dirty="0" err="1"/>
              <a:t>Cott</a:t>
            </a:r>
            <a:r>
              <a:rPr lang="en-GB" sz="1200" dirty="0"/>
              <a:t> photography</a:t>
            </a:r>
          </a:p>
        </p:txBody>
      </p:sp>
      <p:pic>
        <p:nvPicPr>
          <p:cNvPr id="6" name="Picture 5"/>
          <p:cNvPicPr>
            <a:picLocks noChangeAspect="1"/>
          </p:cNvPicPr>
          <p:nvPr/>
        </p:nvPicPr>
        <p:blipFill>
          <a:blip r:embed="rId2"/>
          <a:stretch>
            <a:fillRect/>
          </a:stretch>
        </p:blipFill>
        <p:spPr>
          <a:xfrm>
            <a:off x="7515922" y="1351799"/>
            <a:ext cx="4523213" cy="2997178"/>
          </a:xfrm>
          <a:prstGeom prst="rect">
            <a:avLst/>
          </a:prstGeom>
        </p:spPr>
      </p:pic>
    </p:spTree>
    <p:extLst>
      <p:ext uri="{BB962C8B-B14F-4D97-AF65-F5344CB8AC3E}">
        <p14:creationId xmlns:p14="http://schemas.microsoft.com/office/powerpoint/2010/main" val="3809408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B8549-AA5E-088F-67B9-B06BB57C68C3}"/>
              </a:ext>
            </a:extLst>
          </p:cNvPr>
          <p:cNvSpPr>
            <a:spLocks noGrp="1"/>
          </p:cNvSpPr>
          <p:nvPr>
            <p:ph idx="1"/>
          </p:nvPr>
        </p:nvSpPr>
        <p:spPr>
          <a:xfrm>
            <a:off x="1016619" y="2762327"/>
            <a:ext cx="10515600" cy="4351338"/>
          </a:xfrm>
        </p:spPr>
        <p:txBody>
          <a:bodyPr/>
          <a:lstStyle/>
          <a:p>
            <a:r>
              <a:rPr lang="en-US" dirty="0">
                <a:hlinkClick r:id="rId3"/>
              </a:rPr>
              <a:t>matthew.ashley@plymouth.ac.uk</a:t>
            </a:r>
            <a:endParaRPr lang="en-US" dirty="0"/>
          </a:p>
          <a:p>
            <a:r>
              <a:rPr lang="en-US" u="sng" dirty="0">
                <a:hlinkClick r:id="rId4"/>
              </a:rPr>
              <a:t>sian.rees@plymouth.ac.uk</a:t>
            </a:r>
            <a:endParaRPr lang="en-US" u="sng" dirty="0"/>
          </a:p>
          <a:p>
            <a:endParaRPr lang="en-US" dirty="0"/>
          </a:p>
          <a:p>
            <a:endParaRPr lang="en-US" dirty="0"/>
          </a:p>
        </p:txBody>
      </p:sp>
      <p:pic>
        <p:nvPicPr>
          <p:cNvPr id="7" name="Picture 6">
            <a:extLst>
              <a:ext uri="{FF2B5EF4-FFF2-40B4-BE49-F238E27FC236}">
                <a16:creationId xmlns:a16="http://schemas.microsoft.com/office/drawing/2014/main" id="{AE504938-7190-D8D1-5C23-EC97242E0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60" y="4064748"/>
            <a:ext cx="3692716" cy="2769537"/>
          </a:xfrm>
          <a:prstGeom prst="rect">
            <a:avLst/>
          </a:prstGeom>
        </p:spPr>
      </p:pic>
      <p:pic>
        <p:nvPicPr>
          <p:cNvPr id="8" name="Picture 7" descr="Stronger Shores - marine habitats protecting coastal communities | Engage  Environment Agency">
            <a:extLst>
              <a:ext uri="{FF2B5EF4-FFF2-40B4-BE49-F238E27FC236}">
                <a16:creationId xmlns:a16="http://schemas.microsoft.com/office/drawing/2014/main" id="{B283763E-A7F9-8590-9DEF-F772EBFFD7E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689" y="419801"/>
            <a:ext cx="3605375" cy="1128444"/>
          </a:xfrm>
          <a:prstGeom prst="rect">
            <a:avLst/>
          </a:prstGeom>
          <a:noFill/>
          <a:ln>
            <a:noFill/>
          </a:ln>
        </p:spPr>
      </p:pic>
      <p:pic>
        <p:nvPicPr>
          <p:cNvPr id="9" name="Picture 8">
            <a:extLst>
              <a:ext uri="{FF2B5EF4-FFF2-40B4-BE49-F238E27FC236}">
                <a16:creationId xmlns:a16="http://schemas.microsoft.com/office/drawing/2014/main" id="{F05D1334-6BC0-D8AE-D1A1-7BEFF93C9C56}"/>
              </a:ext>
            </a:extLst>
          </p:cNvPr>
          <p:cNvPicPr/>
          <p:nvPr/>
        </p:nvPicPr>
        <p:blipFill>
          <a:blip r:embed="rId7" cstate="email">
            <a:extLst>
              <a:ext uri="{28A0092B-C50C-407E-A947-70E740481C1C}">
                <a14:useLocalDpi xmlns:a14="http://schemas.microsoft.com/office/drawing/2010/main"/>
              </a:ext>
            </a:extLst>
          </a:blip>
          <a:stretch>
            <a:fillRect/>
          </a:stretch>
        </p:blipFill>
        <p:spPr>
          <a:xfrm>
            <a:off x="9779058" y="252589"/>
            <a:ext cx="1883621" cy="1573035"/>
          </a:xfrm>
          <a:prstGeom prst="rect">
            <a:avLst/>
          </a:prstGeom>
        </p:spPr>
      </p:pic>
      <p:pic>
        <p:nvPicPr>
          <p:cNvPr id="10" name="Picture 2" descr="Seaweeds and seagrass | Northumberland Wildlife Trust">
            <a:extLst>
              <a:ext uri="{FF2B5EF4-FFF2-40B4-BE49-F238E27FC236}">
                <a16:creationId xmlns:a16="http://schemas.microsoft.com/office/drawing/2014/main" id="{61B60144-3D27-D763-73D5-244E9EBE7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3874" y="4064748"/>
            <a:ext cx="4131032" cy="2769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8682D4F-7CF8-EFEF-DA44-10B1692F1336}"/>
              </a:ext>
            </a:extLst>
          </p:cNvPr>
          <p:cNvPicPr>
            <a:picLocks noChangeAspect="1"/>
          </p:cNvPicPr>
          <p:nvPr/>
        </p:nvPicPr>
        <p:blipFill>
          <a:blip r:embed="rId9"/>
          <a:stretch>
            <a:fillRect/>
          </a:stretch>
        </p:blipFill>
        <p:spPr>
          <a:xfrm>
            <a:off x="8047121" y="4064749"/>
            <a:ext cx="4069719" cy="2769535"/>
          </a:xfrm>
          <a:prstGeom prst="rect">
            <a:avLst/>
          </a:prstGeom>
        </p:spPr>
      </p:pic>
    </p:spTree>
    <p:extLst>
      <p:ext uri="{BB962C8B-B14F-4D97-AF65-F5344CB8AC3E}">
        <p14:creationId xmlns:p14="http://schemas.microsoft.com/office/powerpoint/2010/main" val="250025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2533" y="313509"/>
            <a:ext cx="12256958" cy="553998"/>
          </a:xfrm>
          <a:prstGeom prst="rect">
            <a:avLst/>
          </a:prstGeom>
          <a:noFill/>
        </p:spPr>
        <p:txBody>
          <a:bodyPr wrap="square" rtlCol="0">
            <a:spAutoFit/>
          </a:bodyPr>
          <a:lstStyle/>
          <a:p>
            <a:pPr algn="ctr"/>
            <a:r>
              <a:rPr lang="en-GB" sz="3000" b="1" dirty="0"/>
              <a:t>WHAT IS NATURAL CAPITAL?</a:t>
            </a:r>
          </a:p>
        </p:txBody>
      </p:sp>
      <p:pic>
        <p:nvPicPr>
          <p:cNvPr id="8" name="Picture 7"/>
          <p:cNvPicPr>
            <a:picLocks noChangeAspect="1"/>
          </p:cNvPicPr>
          <p:nvPr/>
        </p:nvPicPr>
        <p:blipFill>
          <a:blip r:embed="rId2"/>
          <a:stretch>
            <a:fillRect/>
          </a:stretch>
        </p:blipFill>
        <p:spPr>
          <a:xfrm>
            <a:off x="518256" y="1645586"/>
            <a:ext cx="5046197" cy="3823397"/>
          </a:xfrm>
          <a:prstGeom prst="rect">
            <a:avLst/>
          </a:prstGeom>
        </p:spPr>
      </p:pic>
      <p:sp>
        <p:nvSpPr>
          <p:cNvPr id="2" name="Rectangle 1"/>
          <p:cNvSpPr/>
          <p:nvPr/>
        </p:nvSpPr>
        <p:spPr>
          <a:xfrm>
            <a:off x="5970074" y="1469295"/>
            <a:ext cx="5663125" cy="4934684"/>
          </a:xfrm>
          <a:prstGeom prst="rect">
            <a:avLst/>
          </a:prstGeom>
        </p:spPr>
        <p:txBody>
          <a:bodyPr wrap="square">
            <a:spAutoFit/>
          </a:bodyPr>
          <a:lstStyle/>
          <a:p>
            <a:pPr marL="228600">
              <a:spcAft>
                <a:spcPts val="800"/>
              </a:spcAft>
            </a:pPr>
            <a:r>
              <a:rPr lang="en-GB" sz="2400" b="1" dirty="0">
                <a:latin typeface="Calibri" panose="020F0502020204030204" pitchFamily="34" charset="0"/>
                <a:ea typeface="Calibri" panose="020F0502020204030204" pitchFamily="34" charset="0"/>
                <a:cs typeface="Calibri" panose="020F0502020204030204" pitchFamily="34" charset="0"/>
              </a:rPr>
              <a:t>Natural capital:</a:t>
            </a:r>
            <a:r>
              <a:rPr lang="en-GB" sz="2400" dirty="0">
                <a:latin typeface="Calibri" panose="020F0502020204030204" pitchFamily="34" charset="0"/>
                <a:ea typeface="Calibri" panose="020F0502020204030204" pitchFamily="34" charset="0"/>
                <a:cs typeface="Calibri" panose="020F0502020204030204" pitchFamily="34" charset="0"/>
              </a:rPr>
              <a:t> The elements of nature that directly or indirectly produce value to people, including ecosystems, species, freshwater, land, minerals, the air and oceans, as well as natural processes and functions. (Natural Capital Committee 2017)</a:t>
            </a:r>
          </a:p>
          <a:p>
            <a:pPr marL="228600">
              <a:spcAft>
                <a:spcPts val="800"/>
              </a:spcAft>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228600">
              <a:spcAft>
                <a:spcPts val="800"/>
              </a:spcAft>
            </a:pPr>
            <a:r>
              <a:rPr lang="en-GB" sz="2400" dirty="0">
                <a:latin typeface="Calibri" panose="020F0502020204030204" pitchFamily="34" charset="0"/>
                <a:ea typeface="Calibri" panose="020F0502020204030204" pitchFamily="34" charset="0"/>
                <a:cs typeface="Calibri" panose="020F0502020204030204" pitchFamily="34" charset="0"/>
              </a:rPr>
              <a:t>The Natural Capital Approach is central to the UK Government’s ambition to improve and restore nature.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28600">
              <a:spcAft>
                <a:spcPts val="80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84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5362" y="638175"/>
            <a:ext cx="10201275" cy="5581650"/>
          </a:xfrm>
          <a:prstGeom prst="rect">
            <a:avLst/>
          </a:prstGeom>
        </p:spPr>
      </p:pic>
    </p:spTree>
    <p:extLst>
      <p:ext uri="{BB962C8B-B14F-4D97-AF65-F5344CB8AC3E}">
        <p14:creationId xmlns:p14="http://schemas.microsoft.com/office/powerpoint/2010/main" val="213328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0" y="3021340"/>
            <a:ext cx="2564077" cy="1709385"/>
          </a:xfrm>
          <a:prstGeom prst="rect">
            <a:avLst/>
          </a:prstGeom>
        </p:spPr>
      </p:pic>
      <p:pic>
        <p:nvPicPr>
          <p:cNvPr id="5" name="Farne Islands Se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4728" y="1389721"/>
            <a:ext cx="8840220" cy="4972624"/>
          </a:xfrm>
          <a:prstGeom prst="rect">
            <a:avLst/>
          </a:prstGeom>
        </p:spPr>
      </p:pic>
      <p:sp>
        <p:nvSpPr>
          <p:cNvPr id="13" name="TextBox 12"/>
          <p:cNvSpPr txBox="1"/>
          <p:nvPr/>
        </p:nvSpPr>
        <p:spPr>
          <a:xfrm>
            <a:off x="-81451" y="228559"/>
            <a:ext cx="12256958" cy="553998"/>
          </a:xfrm>
          <a:prstGeom prst="rect">
            <a:avLst/>
          </a:prstGeom>
          <a:noFill/>
        </p:spPr>
        <p:txBody>
          <a:bodyPr wrap="square" rtlCol="0">
            <a:spAutoFit/>
          </a:bodyPr>
          <a:lstStyle/>
          <a:p>
            <a:pPr algn="ctr"/>
            <a:r>
              <a:rPr lang="en-GB" sz="3000" b="1" dirty="0"/>
              <a:t>WHY TAKE A NATURAL CAPITAL APPROACH  </a:t>
            </a:r>
          </a:p>
        </p:txBody>
      </p:sp>
      <p:sp>
        <p:nvSpPr>
          <p:cNvPr id="3" name="Rectangle 2"/>
          <p:cNvSpPr/>
          <p:nvPr/>
        </p:nvSpPr>
        <p:spPr>
          <a:xfrm>
            <a:off x="1775904" y="756790"/>
            <a:ext cx="8542247" cy="461665"/>
          </a:xfrm>
          <a:prstGeom prst="rect">
            <a:avLst/>
          </a:prstGeom>
        </p:spPr>
        <p:txBody>
          <a:bodyPr wrap="square">
            <a:spAutoFit/>
          </a:bodyPr>
          <a:lstStyle/>
          <a:p>
            <a:pPr lvl="0" algn="ctr">
              <a:defRPr/>
            </a:pPr>
            <a:r>
              <a:rPr lang="en-GB" sz="2400" b="1" i="1" dirty="0">
                <a:ea typeface="Batang" panose="02030600000101010101" pitchFamily="18" charset="-127"/>
                <a:cs typeface="Times New Roman" panose="02020603050405020304" pitchFamily="18" charset="0"/>
              </a:rPr>
              <a:t>The Earth’s ecosystems make life possible and worth living</a:t>
            </a:r>
          </a:p>
        </p:txBody>
      </p:sp>
      <p:sp>
        <p:nvSpPr>
          <p:cNvPr id="9" name="TextBox 8"/>
          <p:cNvSpPr txBox="1"/>
          <p:nvPr/>
        </p:nvSpPr>
        <p:spPr>
          <a:xfrm>
            <a:off x="2384471" y="6006413"/>
            <a:ext cx="6273391" cy="230832"/>
          </a:xfrm>
          <a:prstGeom prst="rect">
            <a:avLst/>
          </a:prstGeom>
          <a:noFill/>
        </p:spPr>
        <p:txBody>
          <a:bodyPr wrap="square" rtlCol="0">
            <a:spAutoFit/>
          </a:bodyPr>
          <a:lstStyle/>
          <a:p>
            <a:pPr lvl="0">
              <a:defRPr/>
            </a:pPr>
            <a:r>
              <a:rPr kumimoji="0" lang="en-GB" sz="900" b="0" i="0" u="none" strike="noStrike" kern="1200" cap="none" spc="0" normalizeH="0" baseline="0" noProof="0" dirty="0">
                <a:ln>
                  <a:noFill/>
                </a:ln>
                <a:solidFill>
                  <a:prstClr val="white"/>
                </a:solidFill>
                <a:effectLst/>
                <a:uLnTx/>
                <a:uFillTx/>
                <a:latin typeface="Arial Rounded MT Bold" panose="020F0704030504030204" pitchFamily="34" charset="0"/>
              </a:rPr>
              <a:t> </a:t>
            </a:r>
            <a:r>
              <a:rPr lang="en-GB" sz="900" dirty="0">
                <a:solidFill>
                  <a:prstClr val="white"/>
                </a:solidFill>
                <a:latin typeface="Arial Rounded MT Bold" panose="020F0704030504030204" pitchFamily="34" charset="0"/>
              </a:rPr>
              <a:t>https://divebuddies4life.com/england-the-farne-islands-unleashed/</a:t>
            </a:r>
            <a:endParaRPr kumimoji="0" lang="en-GB" sz="900" b="0" i="0" u="none" strike="noStrike" kern="1200" cap="none" spc="0" normalizeH="0" baseline="0" noProof="0" dirty="0">
              <a:ln>
                <a:noFill/>
              </a:ln>
              <a:solidFill>
                <a:prstClr val="white"/>
              </a:solidFill>
              <a:effectLst/>
              <a:uLnTx/>
              <a:uFillTx/>
              <a:latin typeface="Arial Rounded MT Bold" panose="020F0704030504030204" pitchFamily="34" charset="0"/>
            </a:endParaRPr>
          </a:p>
        </p:txBody>
      </p:sp>
      <p:grpSp>
        <p:nvGrpSpPr>
          <p:cNvPr id="10" name="Group 9"/>
          <p:cNvGrpSpPr/>
          <p:nvPr/>
        </p:nvGrpSpPr>
        <p:grpSpPr>
          <a:xfrm>
            <a:off x="2789589" y="1443264"/>
            <a:ext cx="2244450" cy="4296600"/>
            <a:chOff x="5519403" y="920614"/>
            <a:chExt cx="3148680" cy="4800329"/>
          </a:xfrm>
        </p:grpSpPr>
        <p:sp>
          <p:nvSpPr>
            <p:cNvPr id="11" name="TextBox 10"/>
            <p:cNvSpPr txBox="1"/>
            <p:nvPr/>
          </p:nvSpPr>
          <p:spPr>
            <a:xfrm>
              <a:off x="5663419" y="3729697"/>
              <a:ext cx="2880320" cy="928422"/>
            </a:xfrm>
            <a:prstGeom prst="rect">
              <a:avLst/>
            </a:prstGeom>
            <a:solidFill>
              <a:schemeClr val="bg1">
                <a:alpha val="1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Ecosystem functions and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e.g. primary production, formation of species habitat</a:t>
              </a:r>
            </a:p>
          </p:txBody>
        </p:sp>
        <p:sp>
          <p:nvSpPr>
            <p:cNvPr id="12" name="Right Arrow 11"/>
            <p:cNvSpPr/>
            <p:nvPr/>
          </p:nvSpPr>
          <p:spPr>
            <a:xfrm rot="16200000">
              <a:off x="6948119" y="4794616"/>
              <a:ext cx="409245" cy="29438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519403" y="2340266"/>
              <a:ext cx="3024336" cy="515790"/>
            </a:xfrm>
            <a:prstGeom prst="rect">
              <a:avLst/>
            </a:prstGeom>
            <a:solidFill>
              <a:schemeClr val="bg1">
                <a:alpha val="1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cs typeface="Arial" panose="020B0604020202020204" pitchFamily="34" charset="0"/>
                </a:rPr>
                <a:t>Ecosystem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cs typeface="Arial" panose="020B0604020202020204" pitchFamily="34" charset="0"/>
                </a:rPr>
                <a:t>e.g. clean water, </a:t>
              </a:r>
              <a:r>
                <a:rPr lang="en-GB" sz="1200" b="1" dirty="0">
                  <a:solidFill>
                    <a:prstClr val="white"/>
                  </a:solidFill>
                  <a:latin typeface="Calibri"/>
                  <a:cs typeface="Arial" panose="020B0604020202020204" pitchFamily="34" charset="0"/>
                </a:rPr>
                <a:t>fish, seals</a:t>
              </a:r>
              <a:endParaRPr kumimoji="0" lang="en-GB" sz="12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15" name="Right Arrow 14"/>
            <p:cNvSpPr/>
            <p:nvPr/>
          </p:nvSpPr>
          <p:spPr>
            <a:xfrm rot="16200000">
              <a:off x="6946483" y="3184904"/>
              <a:ext cx="438536" cy="26836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5643747" y="920614"/>
              <a:ext cx="3024336" cy="722106"/>
            </a:xfrm>
            <a:prstGeom prst="rect">
              <a:avLst/>
            </a:prstGeom>
            <a:solidFill>
              <a:schemeClr val="bg1">
                <a:alpha val="18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Benefits for human well-being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e.g. food,</a:t>
              </a:r>
              <a:r>
                <a:rPr kumimoji="0" lang="en-GB" sz="1200" b="1" i="0" u="none" strike="noStrike" kern="1200" cap="none" spc="0" normalizeH="0" noProof="0" dirty="0">
                  <a:ln>
                    <a:noFill/>
                  </a:ln>
                  <a:solidFill>
                    <a:prstClr val="white"/>
                  </a:solidFill>
                  <a:effectLst/>
                  <a:uLnTx/>
                  <a:uFillTx/>
                  <a:latin typeface="Calibri"/>
                  <a:ea typeface="+mn-ea"/>
                  <a:cs typeface="Arial" panose="020B0604020202020204" pitchFamily="34" charset="0"/>
                </a:rPr>
                <a:t> health, and social benefits</a:t>
              </a:r>
              <a:endPar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7" name="Right Arrow 16"/>
            <p:cNvSpPr/>
            <p:nvPr/>
          </p:nvSpPr>
          <p:spPr>
            <a:xfrm rot="16200000">
              <a:off x="6883446" y="1862631"/>
              <a:ext cx="438536" cy="26836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AAEA876-77A9-3E42-AE1F-F39CB7503C10}"/>
                </a:ext>
              </a:extLst>
            </p:cNvPr>
            <p:cNvSpPr txBox="1"/>
            <p:nvPr/>
          </p:nvSpPr>
          <p:spPr>
            <a:xfrm>
              <a:off x="5643745" y="5205153"/>
              <a:ext cx="3024336" cy="515790"/>
            </a:xfrm>
            <a:prstGeom prst="rect">
              <a:avLst/>
            </a:prstGeom>
            <a:solidFill>
              <a:schemeClr val="bg1">
                <a:alpha val="3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Habitats , species and the physical environment</a:t>
              </a:r>
            </a:p>
          </p:txBody>
        </p:sp>
      </p:grpSp>
      <p:pic>
        <p:nvPicPr>
          <p:cNvPr id="4" name="Picture 3"/>
          <p:cNvPicPr>
            <a:picLocks noChangeAspect="1"/>
          </p:cNvPicPr>
          <p:nvPr/>
        </p:nvPicPr>
        <p:blipFill>
          <a:blip r:embed="rId7"/>
          <a:stretch>
            <a:fillRect/>
          </a:stretch>
        </p:blipFill>
        <p:spPr>
          <a:xfrm>
            <a:off x="49831" y="1389721"/>
            <a:ext cx="2284897" cy="1526311"/>
          </a:xfrm>
          <a:prstGeom prst="rect">
            <a:avLst/>
          </a:prstGeom>
        </p:spPr>
      </p:pic>
    </p:spTree>
    <p:extLst>
      <p:ext uri="{BB962C8B-B14F-4D97-AF65-F5344CB8AC3E}">
        <p14:creationId xmlns:p14="http://schemas.microsoft.com/office/powerpoint/2010/main" val="2008911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882" y="144968"/>
            <a:ext cx="11802088" cy="6612673"/>
          </a:xfrm>
          <a:prstGeom prst="rect">
            <a:avLst/>
          </a:prstGeom>
        </p:spPr>
      </p:pic>
    </p:spTree>
    <p:extLst>
      <p:ext uri="{BB962C8B-B14F-4D97-AF65-F5344CB8AC3E}">
        <p14:creationId xmlns:p14="http://schemas.microsoft.com/office/powerpoint/2010/main" val="413776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47574" y="4794044"/>
            <a:ext cx="1409508" cy="2047408"/>
          </a:xfrm>
          <a:prstGeom prst="rect">
            <a:avLst/>
          </a:prstGeom>
          <a:ln>
            <a:solidFill>
              <a:schemeClr val="tx1"/>
            </a:solidFill>
          </a:ln>
        </p:spPr>
      </p:pic>
      <p:sp>
        <p:nvSpPr>
          <p:cNvPr id="13" name="TextBox 12"/>
          <p:cNvSpPr txBox="1"/>
          <p:nvPr/>
        </p:nvSpPr>
        <p:spPr>
          <a:xfrm>
            <a:off x="-1113324" y="267176"/>
            <a:ext cx="12256958" cy="553998"/>
          </a:xfrm>
          <a:prstGeom prst="rect">
            <a:avLst/>
          </a:prstGeom>
          <a:noFill/>
        </p:spPr>
        <p:txBody>
          <a:bodyPr wrap="square" rtlCol="0">
            <a:spAutoFit/>
          </a:bodyPr>
          <a:lstStyle/>
          <a:p>
            <a:pPr algn="ctr"/>
            <a:r>
              <a:rPr lang="en-GB" sz="3000" b="1" dirty="0"/>
              <a:t>HOW TO CONCEPTUALISE A NATURAL CAPITAL APPROACH</a:t>
            </a: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48708" y="1266529"/>
            <a:ext cx="9932894" cy="5391742"/>
          </a:xfrm>
          <a:prstGeom prst="rect">
            <a:avLst/>
          </a:prstGeom>
        </p:spPr>
      </p:pic>
      <p:grpSp>
        <p:nvGrpSpPr>
          <p:cNvPr id="17" name="Group 16"/>
          <p:cNvGrpSpPr/>
          <p:nvPr/>
        </p:nvGrpSpPr>
        <p:grpSpPr>
          <a:xfrm>
            <a:off x="3379019" y="673255"/>
            <a:ext cx="7168555" cy="3830598"/>
            <a:chOff x="3353334" y="609285"/>
            <a:chExt cx="7168555" cy="3830598"/>
          </a:xfrm>
        </p:grpSpPr>
        <p:sp>
          <p:nvSpPr>
            <p:cNvPr id="5" name="5-Point Star 4"/>
            <p:cNvSpPr/>
            <p:nvPr/>
          </p:nvSpPr>
          <p:spPr>
            <a:xfrm>
              <a:off x="3353334" y="3962400"/>
              <a:ext cx="537348" cy="47748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5-Point Star 8"/>
            <p:cNvSpPr/>
            <p:nvPr/>
          </p:nvSpPr>
          <p:spPr>
            <a:xfrm>
              <a:off x="10190195" y="609285"/>
              <a:ext cx="331694" cy="313765"/>
            </a:xfrm>
            <a:prstGeom prst="star5">
              <a:avLst>
                <a:gd name="adj" fmla="val 21682"/>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5-Point Star 7"/>
          <p:cNvSpPr/>
          <p:nvPr/>
        </p:nvSpPr>
        <p:spPr>
          <a:xfrm>
            <a:off x="48708" y="1909482"/>
            <a:ext cx="509127" cy="531231"/>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5-Point Star 11"/>
          <p:cNvSpPr/>
          <p:nvPr/>
        </p:nvSpPr>
        <p:spPr>
          <a:xfrm>
            <a:off x="10260704" y="2762563"/>
            <a:ext cx="286870" cy="33169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18" name="Group 17"/>
          <p:cNvGrpSpPr/>
          <p:nvPr/>
        </p:nvGrpSpPr>
        <p:grpSpPr>
          <a:xfrm>
            <a:off x="3182738" y="2151529"/>
            <a:ext cx="7376610" cy="2919790"/>
            <a:chOff x="3182738" y="2151529"/>
            <a:chExt cx="7376610" cy="2919790"/>
          </a:xfrm>
        </p:grpSpPr>
        <p:sp>
          <p:nvSpPr>
            <p:cNvPr id="15" name="5-Point Star 14"/>
            <p:cNvSpPr/>
            <p:nvPr/>
          </p:nvSpPr>
          <p:spPr>
            <a:xfrm>
              <a:off x="3182738" y="2151529"/>
              <a:ext cx="502290" cy="448235"/>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5-Point Star 15"/>
            <p:cNvSpPr/>
            <p:nvPr/>
          </p:nvSpPr>
          <p:spPr>
            <a:xfrm>
              <a:off x="10272478" y="4739625"/>
              <a:ext cx="286870" cy="331694"/>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grpSp>
      <p:pic>
        <p:nvPicPr>
          <p:cNvPr id="22" name="Picture 21"/>
          <p:cNvPicPr>
            <a:picLocks noChangeAspect="1"/>
          </p:cNvPicPr>
          <p:nvPr/>
        </p:nvPicPr>
        <p:blipFill>
          <a:blip r:embed="rId5"/>
          <a:stretch>
            <a:fillRect/>
          </a:stretch>
        </p:blipFill>
        <p:spPr>
          <a:xfrm>
            <a:off x="10547574" y="2927952"/>
            <a:ext cx="1409508" cy="1794422"/>
          </a:xfrm>
          <a:prstGeom prst="rect">
            <a:avLst/>
          </a:prstGeom>
          <a:ln>
            <a:solidFill>
              <a:schemeClr val="tx1"/>
            </a:solidFill>
          </a:ln>
        </p:spPr>
      </p:pic>
      <p:pic>
        <p:nvPicPr>
          <p:cNvPr id="2" name="Picture 1"/>
          <p:cNvPicPr>
            <a:picLocks noChangeAspect="1"/>
          </p:cNvPicPr>
          <p:nvPr/>
        </p:nvPicPr>
        <p:blipFill>
          <a:blip r:embed="rId6"/>
          <a:stretch>
            <a:fillRect/>
          </a:stretch>
        </p:blipFill>
        <p:spPr>
          <a:xfrm>
            <a:off x="10547574" y="813096"/>
            <a:ext cx="1409508" cy="2039865"/>
          </a:xfrm>
          <a:prstGeom prst="rect">
            <a:avLst/>
          </a:prstGeom>
          <a:ln>
            <a:solidFill>
              <a:schemeClr val="tx1"/>
            </a:solidFill>
          </a:ln>
        </p:spPr>
      </p:pic>
    </p:spTree>
    <p:extLst>
      <p:ext uri="{BB962C8B-B14F-4D97-AF65-F5344CB8AC3E}">
        <p14:creationId xmlns:p14="http://schemas.microsoft.com/office/powerpoint/2010/main" val="23518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43003" y="248324"/>
            <a:ext cx="5635278" cy="6683825"/>
          </a:xfrm>
        </p:spPr>
        <p:txBody>
          <a:bodyPr>
            <a:noAutofit/>
          </a:bodyPr>
          <a:lstStyle/>
          <a:p>
            <a:pPr algn="l"/>
            <a:r>
              <a:rPr lang="en-GB" b="1" dirty="0">
                <a:solidFill>
                  <a:srgbClr val="C00000"/>
                </a:solidFill>
                <a:latin typeface="Segoe UI" panose="020B0502040204020203" pitchFamily="34" charset="0"/>
                <a:cs typeface="Segoe UI" panose="020B0502040204020203" pitchFamily="34" charset="0"/>
              </a:rPr>
              <a:t>Flood and Coastal Erosion Risk Management (FCERM) </a:t>
            </a:r>
          </a:p>
          <a:p>
            <a:pPr algn="l"/>
            <a:endParaRPr lang="en-GB" sz="2000" b="1" dirty="0">
              <a:solidFill>
                <a:srgbClr val="C00000"/>
              </a:solidFill>
              <a:latin typeface="Segoe UI" panose="020B0502040204020203" pitchFamily="34" charset="0"/>
              <a:cs typeface="Segoe UI" panose="020B0502040204020203" pitchFamily="34" charset="0"/>
            </a:endParaRPr>
          </a:p>
          <a:p>
            <a:pPr marL="171450" indent="-171450" algn="l">
              <a:buFont typeface="Arial" panose="020B0604020202020204" pitchFamily="34" charset="0"/>
              <a:buChar char="•"/>
            </a:pPr>
            <a:r>
              <a:rPr lang="en-GB" sz="2000" b="1" dirty="0">
                <a:latin typeface="Segoe UI" panose="020B0502040204020203" pitchFamily="34" charset="0"/>
                <a:cs typeface="Segoe UI" panose="020B0502040204020203" pitchFamily="34" charset="0"/>
              </a:rPr>
              <a:t>Natural Capital Asset and Risk Register </a:t>
            </a:r>
            <a:r>
              <a:rPr lang="en-GB" sz="2000" dirty="0">
                <a:latin typeface="Segoe UI" panose="020B0502040204020203" pitchFamily="34" charset="0"/>
                <a:cs typeface="Segoe UI" panose="020B0502040204020203" pitchFamily="34" charset="0"/>
              </a:rPr>
              <a:t>outputs are intended to be accessible to risk management authorities (RMAs).</a:t>
            </a:r>
          </a:p>
          <a:p>
            <a:pPr marL="171450" indent="-171450" algn="l">
              <a:buFont typeface="Arial" panose="020B0604020202020204" pitchFamily="34" charset="0"/>
              <a:buChar char="•"/>
            </a:pPr>
            <a:r>
              <a:rPr lang="en-GB" sz="2000" dirty="0">
                <a:latin typeface="Segoe UI" panose="020B0502040204020203" pitchFamily="34" charset="0"/>
                <a:cs typeface="Segoe UI" panose="020B0502040204020203" pitchFamily="34" charset="0"/>
              </a:rPr>
              <a:t>Inform RMAs when </a:t>
            </a:r>
          </a:p>
          <a:p>
            <a:pPr algn="l"/>
            <a:r>
              <a:rPr lang="en-GB" sz="2000" b="1" dirty="0">
                <a:solidFill>
                  <a:schemeClr val="accent5"/>
                </a:solidFill>
                <a:latin typeface="Segoe UI" panose="020B0502040204020203" pitchFamily="34" charset="0"/>
                <a:cs typeface="Segoe UI" panose="020B0502040204020203" pitchFamily="34" charset="0"/>
              </a:rPr>
              <a:t>‘Developing and Appraising Options’ </a:t>
            </a:r>
            <a:r>
              <a:rPr lang="en-GB" sz="2000" b="1" dirty="0">
                <a:latin typeface="Segoe UI" panose="020B0502040204020203" pitchFamily="34" charset="0"/>
                <a:cs typeface="Segoe UI" panose="020B0502040204020203" pitchFamily="34" charset="0"/>
              </a:rPr>
              <a:t>&amp;</a:t>
            </a:r>
          </a:p>
          <a:p>
            <a:pPr algn="l"/>
            <a:r>
              <a:rPr lang="en-GB" sz="2000" b="1" dirty="0">
                <a:solidFill>
                  <a:srgbClr val="7030A0"/>
                </a:solidFill>
                <a:latin typeface="Segoe UI" panose="020B0502040204020203" pitchFamily="34" charset="0"/>
                <a:cs typeface="Segoe UI" panose="020B0502040204020203" pitchFamily="34" charset="0"/>
              </a:rPr>
              <a:t>‘Assessing and Valuing the Benefits’ </a:t>
            </a:r>
            <a:r>
              <a:rPr lang="en-GB" sz="2000" dirty="0">
                <a:latin typeface="Segoe UI" panose="020B0502040204020203" pitchFamily="34" charset="0"/>
                <a:cs typeface="Segoe UI" panose="020B0502040204020203" pitchFamily="34" charset="0"/>
              </a:rPr>
              <a:t>from Nature based solutions within FCERM options.</a:t>
            </a:r>
          </a:p>
          <a:p>
            <a:pPr marL="171450" indent="-171450" algn="l">
              <a:buFont typeface="Arial" panose="020B0604020202020204" pitchFamily="34" charset="0"/>
              <a:buChar char="•"/>
            </a:pPr>
            <a:r>
              <a:rPr lang="en-GB" sz="2000" b="1" dirty="0">
                <a:solidFill>
                  <a:schemeClr val="accent5"/>
                </a:solidFill>
                <a:latin typeface="Segoe UI" panose="020B0502040204020203" pitchFamily="34" charset="0"/>
                <a:cs typeface="Segoe UI" panose="020B0502040204020203" pitchFamily="34" charset="0"/>
              </a:rPr>
              <a:t>Provide an approach for flood risk management authorities to follow </a:t>
            </a:r>
            <a:r>
              <a:rPr lang="en-GB" sz="2000" dirty="0">
                <a:latin typeface="Segoe UI" panose="020B0502040204020203" pitchFamily="34" charset="0"/>
                <a:cs typeface="Segoe UI" panose="020B0502040204020203" pitchFamily="34" charset="0"/>
              </a:rPr>
              <a:t>when considering the role of marine nature-based solutions in future coastline management strategies, including improved integration of natural capital approaches.</a:t>
            </a:r>
          </a:p>
        </p:txBody>
      </p:sp>
      <p:sp>
        <p:nvSpPr>
          <p:cNvPr id="7" name="TextBox 6"/>
          <p:cNvSpPr txBox="1"/>
          <p:nvPr/>
        </p:nvSpPr>
        <p:spPr>
          <a:xfrm>
            <a:off x="9117728" y="5655395"/>
            <a:ext cx="3132365" cy="338554"/>
          </a:xfrm>
          <a:prstGeom prst="rect">
            <a:avLst/>
          </a:prstGeom>
          <a:noFill/>
        </p:spPr>
        <p:txBody>
          <a:bodyPr wrap="square" rtlCol="0">
            <a:spAutoFit/>
          </a:bodyPr>
          <a:lstStyle/>
          <a:p>
            <a:r>
              <a:rPr lang="en-GB" sz="800" dirty="0"/>
              <a:t>High Tide at Sunderland Point, </a:t>
            </a:r>
            <a:r>
              <a:rPr lang="en-GB" sz="800" dirty="0" err="1"/>
              <a:t>Terran</a:t>
            </a:r>
            <a:r>
              <a:rPr lang="en-GB" sz="800" dirty="0"/>
              <a:t> Brown, Flickr CC BY-NC-ND 2.0 Deed; Met Office. </a:t>
            </a:r>
          </a:p>
        </p:txBody>
      </p:sp>
      <p:sp>
        <p:nvSpPr>
          <p:cNvPr id="10" name="TextBox 9"/>
          <p:cNvSpPr txBox="1"/>
          <p:nvPr/>
        </p:nvSpPr>
        <p:spPr>
          <a:xfrm>
            <a:off x="93383" y="5420467"/>
            <a:ext cx="2894723" cy="338554"/>
          </a:xfrm>
          <a:prstGeom prst="rect">
            <a:avLst/>
          </a:prstGeom>
          <a:noFill/>
        </p:spPr>
        <p:txBody>
          <a:bodyPr wrap="square" rtlCol="0">
            <a:spAutoFit/>
          </a:bodyPr>
          <a:lstStyle/>
          <a:p>
            <a:r>
              <a:rPr lang="en-GB" sz="800" dirty="0"/>
              <a:t>Storm, Rob Donnelly; The Wreck of the Iron Crown </a:t>
            </a:r>
            <a:r>
              <a:rPr lang="en-GB" sz="800" dirty="0" err="1"/>
              <a:t>TheMET</a:t>
            </a:r>
            <a:r>
              <a:rPr lang="en-GB" sz="800" dirty="0"/>
              <a:t>(</a:t>
            </a:r>
            <a:r>
              <a:rPr lang="en-GB" sz="800" dirty="0" err="1"/>
              <a:t>Ss</a:t>
            </a:r>
            <a:r>
              <a:rPr lang="en-GB" sz="800" dirty="0"/>
              <a:t>) Regan </a:t>
            </a:r>
            <a:r>
              <a:rPr lang="en-GB" sz="800" dirty="0" err="1"/>
              <a:t>Vercurysse</a:t>
            </a:r>
            <a:r>
              <a:rPr lang="en-GB" sz="800" dirty="0"/>
              <a:t>. Flickr CC BY-NC-ND 2.0 Deed </a:t>
            </a:r>
          </a:p>
        </p:txBody>
      </p:sp>
      <p:pic>
        <p:nvPicPr>
          <p:cNvPr id="2" name="Picture 1"/>
          <p:cNvPicPr>
            <a:picLocks noChangeAspect="1"/>
          </p:cNvPicPr>
          <p:nvPr/>
        </p:nvPicPr>
        <p:blipFill>
          <a:blip r:embed="rId3"/>
          <a:stretch>
            <a:fillRect/>
          </a:stretch>
        </p:blipFill>
        <p:spPr>
          <a:xfrm>
            <a:off x="93383" y="281778"/>
            <a:ext cx="3133166" cy="2083555"/>
          </a:xfrm>
          <a:prstGeom prst="rect">
            <a:avLst/>
          </a:prstGeom>
        </p:spPr>
      </p:pic>
      <p:pic>
        <p:nvPicPr>
          <p:cNvPr id="5" name="Picture 4"/>
          <p:cNvPicPr>
            <a:picLocks noChangeAspect="1"/>
          </p:cNvPicPr>
          <p:nvPr/>
        </p:nvPicPr>
        <p:blipFill>
          <a:blip r:embed="rId4"/>
          <a:stretch>
            <a:fillRect/>
          </a:stretch>
        </p:blipFill>
        <p:spPr>
          <a:xfrm>
            <a:off x="93383" y="3248990"/>
            <a:ext cx="2937685" cy="1959682"/>
          </a:xfrm>
          <a:prstGeom prst="rect">
            <a:avLst/>
          </a:prstGeom>
        </p:spPr>
      </p:pic>
      <p:pic>
        <p:nvPicPr>
          <p:cNvPr id="12" name="Picture 11"/>
          <p:cNvPicPr>
            <a:picLocks noChangeAspect="1"/>
          </p:cNvPicPr>
          <p:nvPr/>
        </p:nvPicPr>
        <p:blipFill>
          <a:blip r:embed="rId5"/>
          <a:stretch>
            <a:fillRect/>
          </a:stretch>
        </p:blipFill>
        <p:spPr>
          <a:xfrm>
            <a:off x="9117728" y="2625138"/>
            <a:ext cx="2963403" cy="2963403"/>
          </a:xfrm>
          <a:prstGeom prst="rect">
            <a:avLst/>
          </a:prstGeom>
        </p:spPr>
      </p:pic>
      <p:pic>
        <p:nvPicPr>
          <p:cNvPr id="13" name="Picture 12"/>
          <p:cNvPicPr>
            <a:picLocks noChangeAspect="1"/>
          </p:cNvPicPr>
          <p:nvPr/>
        </p:nvPicPr>
        <p:blipFill>
          <a:blip r:embed="rId6"/>
          <a:stretch>
            <a:fillRect/>
          </a:stretch>
        </p:blipFill>
        <p:spPr>
          <a:xfrm>
            <a:off x="8894736" y="427382"/>
            <a:ext cx="3186395" cy="1792348"/>
          </a:xfrm>
          <a:prstGeom prst="rect">
            <a:avLst/>
          </a:prstGeom>
        </p:spPr>
      </p:pic>
    </p:spTree>
    <p:extLst>
      <p:ext uri="{BB962C8B-B14F-4D97-AF65-F5344CB8AC3E}">
        <p14:creationId xmlns:p14="http://schemas.microsoft.com/office/powerpoint/2010/main" val="52682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32" y="139681"/>
            <a:ext cx="11469867" cy="1325563"/>
          </a:xfrm>
        </p:spPr>
        <p:txBody>
          <a:bodyPr>
            <a:normAutofit/>
          </a:bodyPr>
          <a:lstStyle/>
          <a:p>
            <a:r>
              <a:rPr lang="en-GB" sz="2800" b="1" dirty="0">
                <a:solidFill>
                  <a:schemeClr val="accent5"/>
                </a:solidFill>
                <a:latin typeface="Segoe UI" panose="020B0502040204020203" pitchFamily="34" charset="0"/>
                <a:cs typeface="Segoe UI" panose="020B0502040204020203" pitchFamily="34" charset="0"/>
              </a:rPr>
              <a:t>Developing and Appraising Options </a:t>
            </a:r>
            <a:r>
              <a:rPr lang="en-GB" sz="2800" dirty="0"/>
              <a:t>Report 1: Identifies and describes how (and where) the assets in this area support/provide ecosystem services of… </a:t>
            </a:r>
          </a:p>
        </p:txBody>
      </p:sp>
      <p:sp>
        <p:nvSpPr>
          <p:cNvPr id="5" name="TextBox 4"/>
          <p:cNvSpPr txBox="1"/>
          <p:nvPr/>
        </p:nvSpPr>
        <p:spPr>
          <a:xfrm>
            <a:off x="6835698" y="1188771"/>
            <a:ext cx="5184591"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Prevention of Coastal Erosion &amp; Sea Defence</a:t>
            </a:r>
          </a:p>
          <a:p>
            <a:pPr marL="285750" indent="-285750">
              <a:buFont typeface="Arial" panose="020B0604020202020204" pitchFamily="34" charset="0"/>
              <a:buChar char="•"/>
            </a:pPr>
            <a:r>
              <a:rPr lang="en-GB" sz="2000" dirty="0"/>
              <a:t>Food (wild food)</a:t>
            </a:r>
          </a:p>
          <a:p>
            <a:pPr marL="285750" indent="-285750">
              <a:buFont typeface="Arial" panose="020B0604020202020204" pitchFamily="34" charset="0"/>
              <a:buChar char="•"/>
            </a:pPr>
            <a:r>
              <a:rPr lang="en-GB" sz="2000" dirty="0"/>
              <a:t>Nature Watching, Recreation and Tourism </a:t>
            </a:r>
          </a:p>
          <a:p>
            <a:pPr marL="285750" indent="-285750">
              <a:buFont typeface="Arial" panose="020B0604020202020204" pitchFamily="34" charset="0"/>
              <a:buChar char="•"/>
            </a:pPr>
            <a:r>
              <a:rPr lang="en-GB" sz="2000" dirty="0"/>
              <a:t>A Healthy Climate</a:t>
            </a:r>
          </a:p>
          <a:p>
            <a:pPr marL="285750" indent="-285750">
              <a:buFont typeface="Arial" panose="020B0604020202020204" pitchFamily="34" charset="0"/>
              <a:buChar char="•"/>
            </a:pPr>
            <a:r>
              <a:rPr lang="en-GB" sz="2000" dirty="0"/>
              <a:t>Clean Water and Sediments</a:t>
            </a:r>
          </a:p>
        </p:txBody>
      </p:sp>
      <p:sp>
        <p:nvSpPr>
          <p:cNvPr id="7" name="5-Point Star 6"/>
          <p:cNvSpPr/>
          <p:nvPr/>
        </p:nvSpPr>
        <p:spPr>
          <a:xfrm>
            <a:off x="0" y="228293"/>
            <a:ext cx="722133" cy="6950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59430" y="1393948"/>
            <a:ext cx="6504558" cy="4587585"/>
          </a:xfrm>
          <a:prstGeom prst="rect">
            <a:avLst/>
          </a:prstGeom>
        </p:spPr>
      </p:pic>
      <p:pic>
        <p:nvPicPr>
          <p:cNvPr id="13" name="Picture 12"/>
          <p:cNvPicPr>
            <a:picLocks noChangeAspect="1"/>
          </p:cNvPicPr>
          <p:nvPr/>
        </p:nvPicPr>
        <p:blipFill>
          <a:blip r:embed="rId4"/>
          <a:stretch>
            <a:fillRect/>
          </a:stretch>
        </p:blipFill>
        <p:spPr>
          <a:xfrm>
            <a:off x="6311590" y="2798669"/>
            <a:ext cx="5760766" cy="4059331"/>
          </a:xfrm>
          <a:prstGeom prst="rect">
            <a:avLst/>
          </a:prstGeom>
        </p:spPr>
      </p:pic>
      <p:pic>
        <p:nvPicPr>
          <p:cNvPr id="15" name="Picture 14"/>
          <p:cNvPicPr>
            <a:picLocks noChangeAspect="1"/>
          </p:cNvPicPr>
          <p:nvPr/>
        </p:nvPicPr>
        <p:blipFill>
          <a:blip r:embed="rId5"/>
          <a:stretch>
            <a:fillRect/>
          </a:stretch>
        </p:blipFill>
        <p:spPr>
          <a:xfrm>
            <a:off x="7798531" y="3687741"/>
            <a:ext cx="4221758" cy="2980955"/>
          </a:xfrm>
          <a:prstGeom prst="rect">
            <a:avLst/>
          </a:prstGeom>
        </p:spPr>
      </p:pic>
    </p:spTree>
    <p:extLst>
      <p:ext uri="{BB962C8B-B14F-4D97-AF65-F5344CB8AC3E}">
        <p14:creationId xmlns:p14="http://schemas.microsoft.com/office/powerpoint/2010/main" val="376294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0" y="166765"/>
            <a:ext cx="11842497" cy="967917"/>
          </a:xfrm>
        </p:spPr>
        <p:txBody>
          <a:bodyPr>
            <a:normAutofit fontScale="90000"/>
          </a:bodyPr>
          <a:lstStyle/>
          <a:p>
            <a:r>
              <a:rPr lang="en-GB" dirty="0"/>
              <a:t>2) Complied evidence on the current status of </a:t>
            </a:r>
            <a:br>
              <a:rPr lang="en-GB" dirty="0"/>
            </a:br>
            <a:r>
              <a:rPr lang="en-GB" dirty="0"/>
              <a:t>the assets</a:t>
            </a:r>
          </a:p>
        </p:txBody>
      </p:sp>
      <p:graphicFrame>
        <p:nvGraphicFramePr>
          <p:cNvPr id="14" name="Table 13"/>
          <p:cNvGraphicFramePr>
            <a:graphicFrameLocks noGrp="1"/>
          </p:cNvGraphicFramePr>
          <p:nvPr>
            <p:extLst>
              <p:ext uri="{D42A27DB-BD31-4B8C-83A1-F6EECF244321}">
                <p14:modId xmlns:p14="http://schemas.microsoft.com/office/powerpoint/2010/main" val="2750648220"/>
              </p:ext>
            </p:extLst>
          </p:nvPr>
        </p:nvGraphicFramePr>
        <p:xfrm>
          <a:off x="2453268" y="639527"/>
          <a:ext cx="9738731" cy="6165514"/>
        </p:xfrm>
        <a:graphic>
          <a:graphicData uri="http://schemas.openxmlformats.org/drawingml/2006/table">
            <a:tbl>
              <a:tblPr firstRow="1" firstCol="1" bandRow="1"/>
              <a:tblGrid>
                <a:gridCol w="825191">
                  <a:extLst>
                    <a:ext uri="{9D8B030D-6E8A-4147-A177-3AD203B41FA5}">
                      <a16:colId xmlns:a16="http://schemas.microsoft.com/office/drawing/2014/main" val="2351900907"/>
                    </a:ext>
                  </a:extLst>
                </a:gridCol>
                <a:gridCol w="1278257">
                  <a:extLst>
                    <a:ext uri="{9D8B030D-6E8A-4147-A177-3AD203B41FA5}">
                      <a16:colId xmlns:a16="http://schemas.microsoft.com/office/drawing/2014/main" val="1294692686"/>
                    </a:ext>
                  </a:extLst>
                </a:gridCol>
                <a:gridCol w="1844084">
                  <a:extLst>
                    <a:ext uri="{9D8B030D-6E8A-4147-A177-3AD203B41FA5}">
                      <a16:colId xmlns:a16="http://schemas.microsoft.com/office/drawing/2014/main" val="1907949171"/>
                    </a:ext>
                  </a:extLst>
                </a:gridCol>
                <a:gridCol w="524107">
                  <a:extLst>
                    <a:ext uri="{9D8B030D-6E8A-4147-A177-3AD203B41FA5}">
                      <a16:colId xmlns:a16="http://schemas.microsoft.com/office/drawing/2014/main" val="3601456087"/>
                    </a:ext>
                  </a:extLst>
                </a:gridCol>
                <a:gridCol w="568713">
                  <a:extLst>
                    <a:ext uri="{9D8B030D-6E8A-4147-A177-3AD203B41FA5}">
                      <a16:colId xmlns:a16="http://schemas.microsoft.com/office/drawing/2014/main" val="1024897929"/>
                    </a:ext>
                  </a:extLst>
                </a:gridCol>
                <a:gridCol w="747131">
                  <a:extLst>
                    <a:ext uri="{9D8B030D-6E8A-4147-A177-3AD203B41FA5}">
                      <a16:colId xmlns:a16="http://schemas.microsoft.com/office/drawing/2014/main" val="3530746299"/>
                    </a:ext>
                  </a:extLst>
                </a:gridCol>
                <a:gridCol w="825190">
                  <a:extLst>
                    <a:ext uri="{9D8B030D-6E8A-4147-A177-3AD203B41FA5}">
                      <a16:colId xmlns:a16="http://schemas.microsoft.com/office/drawing/2014/main" val="4095123491"/>
                    </a:ext>
                  </a:extLst>
                </a:gridCol>
                <a:gridCol w="3126058">
                  <a:extLst>
                    <a:ext uri="{9D8B030D-6E8A-4147-A177-3AD203B41FA5}">
                      <a16:colId xmlns:a16="http://schemas.microsoft.com/office/drawing/2014/main" val="1505447512"/>
                    </a:ext>
                  </a:extLst>
                </a:gridCol>
              </a:tblGrid>
              <a:tr h="581054">
                <a:tc gridSpan="2">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Broad Habitat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Detail (with </a:t>
                      </a:r>
                      <a:r>
                        <a:rPr lang="en-GB" sz="12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Eunis</a:t>
                      </a: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code)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Extent (km²)</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Extent trend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Condition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Condition trend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Pressures: Current or (historical)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650904"/>
                  </a:ext>
                </a:extLst>
              </a:tr>
              <a:tr h="219067">
                <a:tc gridSpan="3">
                  <a:txBody>
                    <a:bodyPr/>
                    <a:lstStyle/>
                    <a:p>
                      <a:pPr>
                        <a:lnSpc>
                          <a:spcPct val="115000"/>
                        </a:lnSpc>
                        <a:spcAft>
                          <a:spcPts val="0"/>
                        </a:spcAft>
                      </a:pPr>
                      <a:r>
                        <a:rPr lang="en-GB" sz="13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Sublittoral habitats</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a:txBody>
                    <a:bodyPr/>
                    <a:lstStyle/>
                    <a:p>
                      <a:pPr algn="r">
                        <a:lnSpc>
                          <a:spcPct val="115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nSpc>
                          <a:spcPct val="115000"/>
                        </a:lnSpc>
                      </a:pPr>
                      <a:endParaRPr lang="en-GB" sz="1200">
                        <a:effectLst/>
                        <a:latin typeface="Calibri" panose="020F0502020204030204" pitchFamily="34"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p>
                  </a:txBody>
                  <a:tcPr marL="47138" marR="4713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n-GB" sz="1200">
                        <a:effectLst/>
                        <a:latin typeface="Calibri" panose="020F0502020204030204" pitchFamily="34" charset="0"/>
                        <a:cs typeface="Calibri" panose="020F0502020204030204" pitchFamily="34" charset="0"/>
                      </a:endParaRPr>
                    </a:p>
                  </a:txBody>
                  <a:tcPr marL="47138" marR="4713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 </a:t>
                      </a:r>
                    </a:p>
                  </a:txBody>
                  <a:tcPr marL="47138" marR="47138"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84066612"/>
                  </a:ext>
                </a:extLst>
              </a:tr>
              <a:tr h="387369">
                <a:tc rowSpan="3">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Subtidal reef</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FFFFFF"/>
                      </a:solidFill>
                      <a:prstDash val="solid"/>
                      <a:round/>
                      <a:headEnd type="none" w="med" len="med"/>
                      <a:tailEnd type="none" w="med" len="med"/>
                    </a:lnT>
                    <a:lnB>
                      <a:noFill/>
                    </a:lnB>
                    <a:solidFill>
                      <a:srgbClr val="FFFFFF"/>
                    </a:solidFill>
                  </a:tcPr>
                </a:tc>
                <a:tc gridSpan="2">
                  <a:txBody>
                    <a:bodyPr/>
                    <a:lstStyle/>
                    <a:p>
                      <a:pPr>
                        <a:lnSpc>
                          <a:spcPct val="115000"/>
                        </a:lnSpc>
                        <a:spcAft>
                          <a:spcPts val="0"/>
                        </a:spcAft>
                      </a:pPr>
                      <a:r>
                        <a:rPr lang="en-GB" sz="13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Infralittoral</a:t>
                      </a: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rock and other hard substrata (A3)</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FFFFFF"/>
                      </a:solidFill>
                      <a:prstDash val="solid"/>
                      <a:round/>
                      <a:headEnd type="none" w="med" len="med"/>
                      <a:tailEnd type="none" w="med" len="med"/>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139.19</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70AD47"/>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3717833242"/>
                  </a:ext>
                </a:extLst>
              </a:tr>
              <a:tr h="581054">
                <a:tc vMerge="1">
                  <a:txBody>
                    <a:bodyPr/>
                    <a:lstStyle/>
                    <a:p>
                      <a:endParaRPr lang="en-GB"/>
                    </a:p>
                  </a:txBody>
                  <a:tcPr/>
                </a:tc>
                <a:tc gridSpan="2">
                  <a:txBody>
                    <a:bodyPr/>
                    <a:lstStyle/>
                    <a:p>
                      <a:pPr>
                        <a:lnSpc>
                          <a:spcPct val="115000"/>
                        </a:lnSpc>
                        <a:spcAft>
                          <a:spcPts val="0"/>
                        </a:spcAft>
                      </a:pPr>
                      <a:r>
                        <a:rPr lang="en-GB" sz="13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A3: Kelp beds on </a:t>
                      </a:r>
                      <a:r>
                        <a:rPr lang="en-GB" sz="1300" b="1" dirty="0" err="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infralittoral</a:t>
                      </a:r>
                      <a:r>
                        <a:rPr lang="en-GB" sz="13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rock</a:t>
                      </a: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129.1</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dirty="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70AD47"/>
                    </a:solidFill>
                  </a:tcPr>
                </a:tc>
                <a:tc>
                  <a:txBody>
                    <a:bodyPr/>
                    <a:lstStyle/>
                    <a:p>
                      <a:pPr algn="ctr">
                        <a:lnSpc>
                          <a:spcPct val="115000"/>
                        </a:lnSpc>
                        <a:spcAft>
                          <a:spcPts val="0"/>
                        </a:spcAft>
                      </a:pPr>
                      <a:r>
                        <a:rPr lang="en-GB" sz="1300" dirty="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Siltation from coastal development &amp; dredging. 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3740778273"/>
                  </a:ext>
                </a:extLst>
              </a:tr>
              <a:tr h="438134">
                <a:tc vMerge="1">
                  <a:txBody>
                    <a:bodyPr/>
                    <a:lstStyle/>
                    <a:p>
                      <a:endParaRPr lang="en-GB"/>
                    </a:p>
                  </a:txBody>
                  <a:tcPr/>
                </a:tc>
                <a:tc gridSpan="2">
                  <a:txBody>
                    <a:bodyPr/>
                    <a:lstStyle/>
                    <a:p>
                      <a:pPr>
                        <a:lnSpc>
                          <a:spcPct val="115000"/>
                        </a:lnSpc>
                        <a:spcAft>
                          <a:spcPts val="0"/>
                        </a:spcAft>
                      </a:pPr>
                      <a:r>
                        <a:rPr lang="en-GB" sz="13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Circalittoral</a:t>
                      </a: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rock and other hard substrata (A4) </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340.11</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70AD47"/>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472812301"/>
                  </a:ext>
                </a:extLst>
              </a:tr>
              <a:tr h="404431">
                <a:tc rowSpan="3">
                  <a:txBody>
                    <a:bodyPr/>
                    <a:lstStyle/>
                    <a:p>
                      <a:pPr>
                        <a:lnSpc>
                          <a:spcPct val="115000"/>
                        </a:lnSpc>
                        <a:spcAft>
                          <a:spcPts val="0"/>
                        </a:spcAft>
                      </a:pP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Subtidal sediment</a:t>
                      </a:r>
                      <a:endParaRPr lang="en-GB"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Sublittoral coarse sediment (A5.1)</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211.74</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FFF2CC"/>
                    </a:solidFill>
                  </a:tcPr>
                </a:tc>
                <a:tc>
                  <a:txBody>
                    <a:bodyPr/>
                    <a:lstStyle/>
                    <a:p>
                      <a:pPr algn="ct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Limited data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2343737756"/>
                  </a:ext>
                </a:extLst>
              </a:tr>
              <a:tr h="266409">
                <a:tc vMerge="1">
                  <a:txBody>
                    <a:bodyPr/>
                    <a:lstStyle/>
                    <a:p>
                      <a:endParaRPr lang="en-GB"/>
                    </a:p>
                  </a:txBody>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Sublittoral sand (A5.2)</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415.24</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2CC"/>
                    </a:solidFill>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4007852014"/>
                  </a:ext>
                </a:extLst>
              </a:tr>
              <a:tr h="267629">
                <a:tc vMerge="1">
                  <a:txBody>
                    <a:bodyPr/>
                    <a:lstStyle/>
                    <a:p>
                      <a:endParaRPr lang="en-GB"/>
                    </a:p>
                  </a:txBody>
                  <a:tcPr/>
                </a:tc>
                <a:tc gridSpan="2">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Sublittoral mud (A5.3)</a:t>
                      </a:r>
                      <a:r>
                        <a:rPr lang="en-GB" sz="1300">
                          <a:effectLst/>
                          <a:latin typeface="Calibri" panose="020F0502020204030204" pitchFamily="34" charset="0"/>
                          <a:ea typeface="Times New Roman" panose="02020603050405020304" pitchFamily="18" charset="0"/>
                          <a:cs typeface="Calibri" panose="020F0502020204030204" pitchFamily="34" charset="0"/>
                        </a:rPr>
                        <a:t> </a:t>
                      </a: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A5.336, A5.336</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120.77</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2CC"/>
                    </a:solidFill>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1509567484"/>
                  </a:ext>
                </a:extLst>
              </a:tr>
              <a:tr h="219067">
                <a:tc>
                  <a:txBody>
                    <a:bodyPr/>
                    <a:lstStyle/>
                    <a:p>
                      <a:pPr>
                        <a:lnSpc>
                          <a:spcPct val="115000"/>
                        </a:lnSpc>
                        <a:spcAft>
                          <a:spcPts val="0"/>
                        </a:spcAft>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Sublittoral mixed sediments (A5.4)</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904.6</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2CC"/>
                    </a:solidFill>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3014704449"/>
                  </a:ext>
                </a:extLst>
              </a:tr>
              <a:tr h="219067">
                <a:tc>
                  <a:txBody>
                    <a:bodyPr/>
                    <a:lstStyle/>
                    <a:p>
                      <a:pPr>
                        <a:lnSpc>
                          <a:spcPct val="115000"/>
                        </a:lnSpc>
                        <a:spcAft>
                          <a:spcPts val="0"/>
                        </a:spcAft>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A5.4: kelp beds on mixed sediment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TBC</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E2EFD9"/>
                    </a:solidFill>
                  </a:tcPr>
                </a:tc>
                <a:tc>
                  <a:txBody>
                    <a:bodyPr/>
                    <a:lstStyle/>
                    <a:p>
                      <a:pPr>
                        <a:lnSpc>
                          <a:spcPct val="115000"/>
                        </a:lnSpc>
                        <a:spcAft>
                          <a:spcPts val="0"/>
                        </a:spcAft>
                      </a:pPr>
                      <a:r>
                        <a:rPr lang="en-GB" sz="1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4233553097"/>
                  </a:ext>
                </a:extLst>
              </a:tr>
              <a:tr h="458724">
                <a:tc>
                  <a:txBody>
                    <a:bodyPr/>
                    <a:lstStyle/>
                    <a:p>
                      <a:pPr>
                        <a:lnSpc>
                          <a:spcPct val="115000"/>
                        </a:lnSpc>
                      </a:pPr>
                      <a:endParaRPr lang="en-GB" sz="1200">
                        <a:effectLst/>
                        <a:latin typeface="Calibri" panose="020F0502020204030204" pitchFamily="34" charset="0"/>
                        <a:cs typeface="Calibri" panose="020F0502020204030204" pitchFamily="34" charset="0"/>
                      </a:endParaRPr>
                    </a:p>
                  </a:txBody>
                  <a:tcPr marL="47138" marR="47138" marT="0" marB="0">
                    <a:lnL>
                      <a:noFill/>
                    </a:lnL>
                    <a:lnR>
                      <a:noFill/>
                    </a:lnR>
                    <a:lnT>
                      <a:noFill/>
                    </a:lnT>
                    <a:lnB>
                      <a:noFill/>
                    </a:lnB>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A5.52 - Kelp and seaweed communities on sublittoral sediment</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TBC</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2EFD9"/>
                    </a:solidFill>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3605649772"/>
                  </a:ext>
                </a:extLst>
              </a:tr>
              <a:tr h="438134">
                <a:tc>
                  <a:txBody>
                    <a:bodyPr/>
                    <a:lstStyle/>
                    <a:p>
                      <a:pPr>
                        <a:lnSpc>
                          <a:spcPct val="115000"/>
                        </a:lnSpc>
                        <a:spcAft>
                          <a:spcPts val="0"/>
                        </a:spcAft>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gridSpan="2">
                  <a:txBody>
                    <a:bodyPr/>
                    <a:lstStyle/>
                    <a:p>
                      <a:pPr>
                        <a:lnSpc>
                          <a:spcPct val="115000"/>
                        </a:lnSpc>
                        <a:spcAft>
                          <a:spcPts val="0"/>
                        </a:spcAft>
                      </a:pPr>
                      <a:r>
                        <a:rPr lang="en-GB" sz="13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A5.5 Sublittoral </a:t>
                      </a:r>
                      <a:r>
                        <a:rPr lang="en-GB" sz="1300" b="1" dirty="0" err="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macrophyte</a:t>
                      </a:r>
                      <a:r>
                        <a:rPr lang="en-GB" sz="13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dominated sediment -  (A5.53 –Subtidal Seagrass beds)</a:t>
                      </a: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TBC</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FFF2CC"/>
                    </a:solidFill>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766670980"/>
                  </a:ext>
                </a:extLst>
              </a:tr>
              <a:tr h="438134">
                <a:tc>
                  <a:txBody>
                    <a:bodyPr/>
                    <a:lstStyle/>
                    <a:p>
                      <a:pPr>
                        <a:lnSpc>
                          <a:spcPct val="115000"/>
                        </a:lnSpc>
                        <a:spcAft>
                          <a:spcPts val="0"/>
                        </a:spcAft>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A5.6 Sublittoral biogenic reefs (A5.62 Mussel beds)</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0.06</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solidFill>
                      <a:srgbClr val="FFFFFF"/>
                    </a:solidFill>
                  </a:tcPr>
                </a:tc>
                <a:tc>
                  <a:txBody>
                    <a:bodyPr/>
                    <a:lstStyle/>
                    <a:p>
                      <a:pPr algn="ctr">
                        <a:lnSpc>
                          <a:spcPct val="115000"/>
                        </a:lnSpc>
                        <a:spcAft>
                          <a:spcPts val="0"/>
                        </a:spcAft>
                      </a:pPr>
                      <a:r>
                        <a:rPr lang="en-GB" sz="1300">
                          <a:solidFill>
                            <a:srgbClr val="ED7D3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FFF2CC"/>
                    </a:solidFill>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a:noFill/>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a:noFill/>
                    </a:lnB>
                  </a:tcPr>
                </a:tc>
                <a:extLst>
                  <a:ext uri="{0D108BD9-81ED-4DB2-BD59-A6C34878D82A}">
                    <a16:rowId xmlns:a16="http://schemas.microsoft.com/office/drawing/2014/main" val="627621580"/>
                  </a:ext>
                </a:extLst>
              </a:tr>
              <a:tr h="438134">
                <a:tc>
                  <a:txBody>
                    <a:bodyPr/>
                    <a:lstStyle/>
                    <a:p>
                      <a:pPr>
                        <a:lnSpc>
                          <a:spcPct val="115000"/>
                        </a:lnSpc>
                        <a:spcAft>
                          <a:spcPts val="0"/>
                        </a:spcAft>
                      </a:pPr>
                      <a:r>
                        <a:rPr lang="en-GB"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GB" sz="13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A5.6 Sublittoral biogenic reefs (A5.6 native oyster beds)</a:t>
                      </a:r>
                    </a:p>
                  </a:txBody>
                  <a:tcPr marL="47138" marR="47138"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0.01</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GB" sz="1300">
                          <a:solidFill>
                            <a:srgbClr val="538135"/>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Demersal fishing. Anchoring &amp; mooring</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570175"/>
                  </a:ext>
                </a:extLst>
              </a:tr>
              <a:tr h="508140">
                <a:tc>
                  <a:txBody>
                    <a:bodyPr/>
                    <a:lstStyle/>
                    <a:p>
                      <a:pPr>
                        <a:lnSpc>
                          <a:spcPct val="115000"/>
                        </a:lnSpc>
                        <a:spcAft>
                          <a:spcPts val="0"/>
                        </a:spcAft>
                      </a:pPr>
                      <a:r>
                        <a:rPr lang="en-GB" sz="12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Water bodies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15000"/>
                        </a:lnSpc>
                        <a:spcAft>
                          <a:spcPts val="0"/>
                        </a:spcAft>
                      </a:pPr>
                      <a:r>
                        <a:rPr lang="en-GB" sz="1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Overall water body status</a:t>
                      </a:r>
                      <a:endParaRPr lang="en-GB" sz="13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nSpc>
                          <a:spcPct val="115000"/>
                        </a:lnSpc>
                        <a:spcAft>
                          <a:spcPts val="0"/>
                        </a:spcAft>
                      </a:pPr>
                      <a:endParaRPr lang="en-GB" sz="9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13</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GB" sz="13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3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gn="ctr">
                        <a:lnSpc>
                          <a:spcPct val="115000"/>
                        </a:lnSpc>
                        <a:spcAft>
                          <a:spcPts val="0"/>
                        </a:spcAft>
                      </a:pPr>
                      <a:r>
                        <a:rPr lang="en-GB" sz="13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300">
                        <a:effectLst/>
                        <a:latin typeface="Calibri" panose="020F0502020204030204" pitchFamily="34" charset="0"/>
                        <a:ea typeface="Times New Roman" panose="02020603050405020304" pitchFamily="18" charset="0"/>
                        <a:cs typeface="Calibri" panose="020F0502020204030204" pitchFamily="34" charset="0"/>
                      </a:endParaRP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300" dirty="0">
                          <a:effectLst/>
                          <a:latin typeface="Calibri" panose="020F0502020204030204" pitchFamily="34" charset="0"/>
                          <a:ea typeface="Times New Roman" panose="02020603050405020304" pitchFamily="18" charset="0"/>
                          <a:cs typeface="Calibri" panose="020F0502020204030204" pitchFamily="34" charset="0"/>
                        </a:rPr>
                        <a:t>Nutrient enrichment: 3 water bodies fail GES criteria</a:t>
                      </a:r>
                    </a:p>
                  </a:txBody>
                  <a:tcPr marL="47138" marR="47138"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536683"/>
                  </a:ext>
                </a:extLst>
              </a:tr>
            </a:tbl>
          </a:graphicData>
        </a:graphic>
      </p:graphicFrame>
      <p:pic>
        <p:nvPicPr>
          <p:cNvPr id="15" name="Picture 14"/>
          <p:cNvPicPr>
            <a:picLocks noChangeAspect="1"/>
          </p:cNvPicPr>
          <p:nvPr/>
        </p:nvPicPr>
        <p:blipFill>
          <a:blip r:embed="rId3"/>
          <a:stretch>
            <a:fillRect/>
          </a:stretch>
        </p:blipFill>
        <p:spPr>
          <a:xfrm>
            <a:off x="178422" y="2141032"/>
            <a:ext cx="2154768" cy="2743201"/>
          </a:xfrm>
          <a:prstGeom prst="rect">
            <a:avLst/>
          </a:prstGeom>
          <a:ln>
            <a:solidFill>
              <a:schemeClr val="tx1"/>
            </a:solidFill>
          </a:ln>
        </p:spPr>
      </p:pic>
      <p:sp>
        <p:nvSpPr>
          <p:cNvPr id="7" name="5-Point Star 6"/>
          <p:cNvSpPr/>
          <p:nvPr/>
        </p:nvSpPr>
        <p:spPr>
          <a:xfrm>
            <a:off x="49750" y="1466321"/>
            <a:ext cx="694414" cy="58145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0507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3530F9ADBD1D48AC3974C37B1F16E8" ma:contentTypeVersion="13" ma:contentTypeDescription="Create a new document." ma:contentTypeScope="" ma:versionID="beeb63c593fc0061eb642b3d9b2491fc">
  <xsd:schema xmlns:xsd="http://www.w3.org/2001/XMLSchema" xmlns:xs="http://www.w3.org/2001/XMLSchema" xmlns:p="http://schemas.microsoft.com/office/2006/metadata/properties" xmlns:ns3="72339acb-e8cc-4142-9dab-9dca3e7dada8" xmlns:ns4="dc781de3-bafc-4db7-a392-5d8a9e9bc0f5" targetNamespace="http://schemas.microsoft.com/office/2006/metadata/properties" ma:root="true" ma:fieldsID="51526017f9d4b4573823df2c2ab5f073" ns3:_="" ns4:_="">
    <xsd:import namespace="72339acb-e8cc-4142-9dab-9dca3e7dada8"/>
    <xsd:import namespace="dc781de3-bafc-4db7-a392-5d8a9e9bc0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339acb-e8cc-4142-9dab-9dca3e7dad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781de3-bafc-4db7-a392-5d8a9e9bc0f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146701-4294-486C-B70B-9193CEE14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339acb-e8cc-4142-9dab-9dca3e7dada8"/>
    <ds:schemaRef ds:uri="dc781de3-bafc-4db7-a392-5d8a9e9bc0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FF6BEE-6886-4F60-84AD-44BA228BB924}">
  <ds:schemaRefs>
    <ds:schemaRef ds:uri="http://schemas.microsoft.com/sharepoint/v3/contenttype/forms"/>
  </ds:schemaRefs>
</ds:datastoreItem>
</file>

<file path=customXml/itemProps3.xml><?xml version="1.0" encoding="utf-8"?>
<ds:datastoreItem xmlns:ds="http://schemas.openxmlformats.org/officeDocument/2006/customXml" ds:itemID="{C7CA57F5-AD07-4DFA-B55B-62C148BDFE5D}">
  <ds:schemaRefs>
    <ds:schemaRef ds:uri="72339acb-e8cc-4142-9dab-9dca3e7dada8"/>
    <ds:schemaRef ds:uri="http://schemas.microsoft.com/office/2006/metadata/properties"/>
    <ds:schemaRef ds:uri="http://purl.org/dc/terms/"/>
    <ds:schemaRef ds:uri="dc781de3-bafc-4db7-a392-5d8a9e9bc0f5"/>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15390</TotalTime>
  <Words>1575</Words>
  <Application>Microsoft Office PowerPoint</Application>
  <PresentationFormat>Widescreen</PresentationFormat>
  <Paragraphs>196</Paragraphs>
  <Slides>12</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Batang</vt:lpstr>
      <vt:lpstr>Arial</vt:lpstr>
      <vt:lpstr>Arial Rounded MT Bold</vt:lpstr>
      <vt:lpstr>Calibri</vt:lpstr>
      <vt:lpstr>Calibri Light</vt:lpstr>
      <vt:lpstr>Segoe UI</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Developing and Appraising Options Report 1: Identifies and describes how (and where) the assets in this area support/provide ecosystem services of… </vt:lpstr>
      <vt:lpstr>2) Complied evidence on the current status of  the assets</vt:lpstr>
      <vt:lpstr>PowerPoint Presentation</vt:lpstr>
      <vt:lpstr>Draft reports will go to steering group and we will also be greatly interested in wider feedback.   Today we are running 2 workshops to gather expert knowledge:</vt:lpstr>
      <vt:lpstr>PowerPoint Presentation</vt:lpstr>
    </vt:vector>
  </TitlesOfParts>
  <Company>Plymouth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Sian Rees</dc:creator>
  <cp:lastModifiedBy>Bethany Handson</cp:lastModifiedBy>
  <cp:revision>542</cp:revision>
  <dcterms:created xsi:type="dcterms:W3CDTF">2021-10-12T11:02:36Z</dcterms:created>
  <dcterms:modified xsi:type="dcterms:W3CDTF">2024-08-12T11:53:45Z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0x010100183530F9ADBD1D48AC3974C37B1F16E8</vt:lpwstr>
  </property>
</Properties>
</file>