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1" r:id="rId6"/>
    <p:sldMasterId id="2147483721" r:id="rId7"/>
    <p:sldMasterId id="2147483723" r:id="rId8"/>
  </p:sldMasterIdLst>
  <p:notesMasterIdLst>
    <p:notesMasterId r:id="rId19"/>
  </p:notesMasterIdLst>
  <p:sldIdLst>
    <p:sldId id="521" r:id="rId9"/>
    <p:sldId id="531" r:id="rId10"/>
    <p:sldId id="458" r:id="rId11"/>
    <p:sldId id="1811" r:id="rId12"/>
    <p:sldId id="654" r:id="rId13"/>
    <p:sldId id="474" r:id="rId14"/>
    <p:sldId id="1827" r:id="rId15"/>
    <p:sldId id="535" r:id="rId16"/>
    <p:sldId id="1828" r:id="rId17"/>
    <p:sldId id="18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4A9FD33-F2BE-DDCA-64EE-8549C5068D2E}" name="Eden, Andrew" initials="EA" userId="S::andrew.eden@environment-agency.gov.uk::71b9d066-3d0b-4726-8d9a-ea7452c1a268" providerId="AD"/>
  <p188:author id="{1DF7AA9A-7DE3-44A2-9B95-C036237EF649}" name="Douglass, Caroline" initials="DC" userId="S::caroline.douglass@environment-agency.gov.uk::cb70f8e6-0cbe-4440-ae91-e9ba46612f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2D"/>
    <a:srgbClr val="7C5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54E94-34B4-4DAB-AF87-34113110B5AB}" v="56" dt="2024-05-14T13:12:44.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41" autoAdjust="0"/>
    <p:restoredTop sz="62822" autoAdjust="0"/>
  </p:normalViewPr>
  <p:slideViewPr>
    <p:cSldViewPr snapToGrid="0">
      <p:cViewPr varScale="1">
        <p:scale>
          <a:sx n="42" d="100"/>
          <a:sy n="42" d="100"/>
        </p:scale>
        <p:origin x="7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png"/><Relationship Id="rId4" Type="http://schemas.openxmlformats.org/officeDocument/2006/relationships/image" Target="../media/image24.jp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png"/><Relationship Id="rId4"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D7747-43C0-458A-9BC4-2DC0522AEE87}" type="doc">
      <dgm:prSet loTypeId="urn:microsoft.com/office/officeart/2008/layout/AlternatingPictureBlocks" loCatId="picture" qsTypeId="urn:microsoft.com/office/officeart/2005/8/quickstyle/simple1" qsCatId="simple" csTypeId="urn:microsoft.com/office/officeart/2005/8/colors/accent2_4" csCatId="accent2" phldr="1"/>
      <dgm:spPr/>
    </dgm:pt>
    <dgm:pt modelId="{9A2C385A-B1D9-47DB-B40B-ABED09F33933}">
      <dgm:prSet phldrT="[Text]"/>
      <dgm:spPr/>
      <dgm:t>
        <a:bodyPr/>
        <a:lstStyle/>
        <a:p>
          <a:r>
            <a:rPr lang="en-GB" dirty="0"/>
            <a:t>Advising on new development &amp; infrastructure</a:t>
          </a:r>
        </a:p>
      </dgm:t>
    </dgm:pt>
    <dgm:pt modelId="{EBE9BB6B-27CF-46A9-809D-65E3B3171A45}" type="parTrans" cxnId="{58DA822E-08B9-47AE-A880-36CB065BA507}">
      <dgm:prSet/>
      <dgm:spPr/>
      <dgm:t>
        <a:bodyPr/>
        <a:lstStyle/>
        <a:p>
          <a:endParaRPr lang="en-GB"/>
        </a:p>
      </dgm:t>
    </dgm:pt>
    <dgm:pt modelId="{A1186BBB-DC22-4F3C-BB23-401D4E066C90}" type="sibTrans" cxnId="{58DA822E-08B9-47AE-A880-36CB065BA507}">
      <dgm:prSet/>
      <dgm:spPr/>
      <dgm:t>
        <a:bodyPr/>
        <a:lstStyle/>
        <a:p>
          <a:endParaRPr lang="en-GB"/>
        </a:p>
      </dgm:t>
    </dgm:pt>
    <dgm:pt modelId="{3D385A19-B877-4AC3-BECE-E5ABB06A62A4}">
      <dgm:prSet phldrT="[Text]"/>
      <dgm:spPr/>
      <dgm:t>
        <a:bodyPr/>
        <a:lstStyle/>
        <a:p>
          <a:r>
            <a:rPr lang="en-GB" dirty="0"/>
            <a:t>Building and maintaining flood and coastal defences</a:t>
          </a:r>
        </a:p>
      </dgm:t>
    </dgm:pt>
    <dgm:pt modelId="{3A738B00-598C-48CB-87B5-C577B98A480F}" type="parTrans" cxnId="{536C65F2-E3A3-43E9-A97B-FBFFBB39A38D}">
      <dgm:prSet/>
      <dgm:spPr/>
      <dgm:t>
        <a:bodyPr/>
        <a:lstStyle/>
        <a:p>
          <a:endParaRPr lang="en-GB"/>
        </a:p>
      </dgm:t>
    </dgm:pt>
    <dgm:pt modelId="{FBFD0B22-8E5E-4EFF-B5F6-A4EA60BE2972}" type="sibTrans" cxnId="{536C65F2-E3A3-43E9-A97B-FBFFBB39A38D}">
      <dgm:prSet/>
      <dgm:spPr/>
      <dgm:t>
        <a:bodyPr/>
        <a:lstStyle/>
        <a:p>
          <a:endParaRPr lang="en-GB"/>
        </a:p>
      </dgm:t>
    </dgm:pt>
    <dgm:pt modelId="{B820F42F-5172-436F-9ECE-F8C927225606}">
      <dgm:prSet phldrT="[Text]"/>
      <dgm:spPr/>
      <dgm:t>
        <a:bodyPr/>
        <a:lstStyle/>
        <a:p>
          <a:r>
            <a:rPr lang="en-GB" dirty="0"/>
            <a:t>Strategic overview of flood and coastal risk management</a:t>
          </a:r>
        </a:p>
      </dgm:t>
    </dgm:pt>
    <dgm:pt modelId="{4E29D986-EA5B-43F3-9C97-1923D40C863A}" type="parTrans" cxnId="{1881A2FB-82D4-4063-A243-AD17455AB8FB}">
      <dgm:prSet/>
      <dgm:spPr/>
      <dgm:t>
        <a:bodyPr/>
        <a:lstStyle/>
        <a:p>
          <a:endParaRPr lang="en-GB"/>
        </a:p>
      </dgm:t>
    </dgm:pt>
    <dgm:pt modelId="{0A8E063F-3AD0-404D-803E-D4B52896C743}" type="sibTrans" cxnId="{1881A2FB-82D4-4063-A243-AD17455AB8FB}">
      <dgm:prSet/>
      <dgm:spPr/>
      <dgm:t>
        <a:bodyPr/>
        <a:lstStyle/>
        <a:p>
          <a:endParaRPr lang="en-GB"/>
        </a:p>
      </dgm:t>
    </dgm:pt>
    <dgm:pt modelId="{35930DF0-610D-4FAB-AFFF-C37A8A3A2FD5}">
      <dgm:prSet phldrT="[Text]"/>
      <dgm:spPr/>
      <dgm:t>
        <a:bodyPr/>
        <a:lstStyle/>
        <a:p>
          <a:r>
            <a:rPr lang="en-GB" dirty="0"/>
            <a:t>Monitoring &amp; data</a:t>
          </a:r>
        </a:p>
      </dgm:t>
    </dgm:pt>
    <dgm:pt modelId="{C760F207-EB87-4E36-BEEF-3BA4C19275AF}" type="parTrans" cxnId="{1563E0FB-2A50-4A20-AB39-31D77CE16DA2}">
      <dgm:prSet/>
      <dgm:spPr/>
      <dgm:t>
        <a:bodyPr/>
        <a:lstStyle/>
        <a:p>
          <a:endParaRPr lang="en-GB"/>
        </a:p>
      </dgm:t>
    </dgm:pt>
    <dgm:pt modelId="{9D02F6F3-F8A4-48D6-94EC-FFACE75B61C8}" type="sibTrans" cxnId="{1563E0FB-2A50-4A20-AB39-31D77CE16DA2}">
      <dgm:prSet/>
      <dgm:spPr/>
      <dgm:t>
        <a:bodyPr/>
        <a:lstStyle/>
        <a:p>
          <a:endParaRPr lang="en-GB"/>
        </a:p>
      </dgm:t>
    </dgm:pt>
    <dgm:pt modelId="{A44DB376-00C6-421C-B177-2C1CB787AC63}">
      <dgm:prSet phldrT="[Text]"/>
      <dgm:spPr/>
      <dgm:t>
        <a:bodyPr/>
        <a:lstStyle/>
        <a:p>
          <a:r>
            <a:rPr lang="en-GB" dirty="0"/>
            <a:t>Risk and investment modelling and projections</a:t>
          </a:r>
        </a:p>
      </dgm:t>
    </dgm:pt>
    <dgm:pt modelId="{F864F0E8-BAC2-4361-A24D-40C5DDFD63E1}" type="parTrans" cxnId="{BD807699-72F1-4092-852E-CA5AA0170580}">
      <dgm:prSet/>
      <dgm:spPr/>
      <dgm:t>
        <a:bodyPr/>
        <a:lstStyle/>
        <a:p>
          <a:endParaRPr lang="en-GB"/>
        </a:p>
      </dgm:t>
    </dgm:pt>
    <dgm:pt modelId="{C6E70F59-1C6D-4091-BB84-1C16ABAB8E49}" type="sibTrans" cxnId="{BD807699-72F1-4092-852E-CA5AA0170580}">
      <dgm:prSet/>
      <dgm:spPr/>
      <dgm:t>
        <a:bodyPr/>
        <a:lstStyle/>
        <a:p>
          <a:endParaRPr lang="en-GB"/>
        </a:p>
      </dgm:t>
    </dgm:pt>
    <dgm:pt modelId="{DAD9B4A3-3759-413C-B8C2-1D00B502DFF5}" type="pres">
      <dgm:prSet presAssocID="{672D7747-43C0-458A-9BC4-2DC0522AEE87}" presName="linearFlow" presStyleCnt="0">
        <dgm:presLayoutVars>
          <dgm:dir/>
          <dgm:resizeHandles val="exact"/>
        </dgm:presLayoutVars>
      </dgm:prSet>
      <dgm:spPr/>
    </dgm:pt>
    <dgm:pt modelId="{169912D3-21C5-4219-91D5-0964DBFB0859}" type="pres">
      <dgm:prSet presAssocID="{9A2C385A-B1D9-47DB-B40B-ABED09F33933}" presName="comp" presStyleCnt="0"/>
      <dgm:spPr/>
    </dgm:pt>
    <dgm:pt modelId="{33F8911D-21FC-4DA0-9831-7FD6B16DF27E}" type="pres">
      <dgm:prSet presAssocID="{9A2C385A-B1D9-47DB-B40B-ABED09F33933}" presName="rect2" presStyleLbl="node1" presStyleIdx="0" presStyleCnt="5">
        <dgm:presLayoutVars>
          <dgm:bulletEnabled val="1"/>
        </dgm:presLayoutVars>
      </dgm:prSet>
      <dgm:spPr/>
    </dgm:pt>
    <dgm:pt modelId="{18CF9F8F-749B-46D3-8048-F4542D9F428A}" type="pres">
      <dgm:prSet presAssocID="{9A2C385A-B1D9-47DB-B40B-ABED09F33933}" presName="rect1" presStyleLbl="ln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40EC3C40-FFC8-4C0C-AD56-828775BD63C8}" type="pres">
      <dgm:prSet presAssocID="{A1186BBB-DC22-4F3C-BB23-401D4E066C90}" presName="sibTrans" presStyleCnt="0"/>
      <dgm:spPr/>
    </dgm:pt>
    <dgm:pt modelId="{97AB44A5-3451-4E50-B3F5-8C5A36E399FA}" type="pres">
      <dgm:prSet presAssocID="{3D385A19-B877-4AC3-BECE-E5ABB06A62A4}" presName="comp" presStyleCnt="0"/>
      <dgm:spPr/>
    </dgm:pt>
    <dgm:pt modelId="{09E655DA-1BAF-46EE-9E9C-381C64678C15}" type="pres">
      <dgm:prSet presAssocID="{3D385A19-B877-4AC3-BECE-E5ABB06A62A4}" presName="rect2" presStyleLbl="node1" presStyleIdx="1" presStyleCnt="5">
        <dgm:presLayoutVars>
          <dgm:bulletEnabled val="1"/>
        </dgm:presLayoutVars>
      </dgm:prSet>
      <dgm:spPr/>
    </dgm:pt>
    <dgm:pt modelId="{5F11D84F-974A-46B5-BE49-7F6856747114}" type="pres">
      <dgm:prSet presAssocID="{3D385A19-B877-4AC3-BECE-E5ABB06A62A4}" presName="rect1" presStyleLbl="ln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14993B8A-F15B-4C70-9FE4-04B7E318C914}" type="pres">
      <dgm:prSet presAssocID="{FBFD0B22-8E5E-4EFF-B5F6-A4EA60BE2972}" presName="sibTrans" presStyleCnt="0"/>
      <dgm:spPr/>
    </dgm:pt>
    <dgm:pt modelId="{4F12748E-899E-4FC6-A1D5-1105710C533D}" type="pres">
      <dgm:prSet presAssocID="{B820F42F-5172-436F-9ECE-F8C927225606}" presName="comp" presStyleCnt="0"/>
      <dgm:spPr/>
    </dgm:pt>
    <dgm:pt modelId="{656BD729-CAC0-46A5-89C3-AF77DE4B1C91}" type="pres">
      <dgm:prSet presAssocID="{B820F42F-5172-436F-9ECE-F8C927225606}" presName="rect2" presStyleLbl="node1" presStyleIdx="2" presStyleCnt="5">
        <dgm:presLayoutVars>
          <dgm:bulletEnabled val="1"/>
        </dgm:presLayoutVars>
      </dgm:prSet>
      <dgm:spPr/>
    </dgm:pt>
    <dgm:pt modelId="{E8270222-E7D3-4DA9-BDD7-DD1167987FAF}" type="pres">
      <dgm:prSet presAssocID="{B820F42F-5172-436F-9ECE-F8C927225606}" presName="rect1" presStyleLbl="ln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2D804061-C743-4D4A-9E57-E9D357F1D6D7}" type="pres">
      <dgm:prSet presAssocID="{0A8E063F-3AD0-404D-803E-D4B52896C743}" presName="sibTrans" presStyleCnt="0"/>
      <dgm:spPr/>
    </dgm:pt>
    <dgm:pt modelId="{820ED1A8-C0AB-4F44-979C-D00DD0EF99F8}" type="pres">
      <dgm:prSet presAssocID="{35930DF0-610D-4FAB-AFFF-C37A8A3A2FD5}" presName="comp" presStyleCnt="0"/>
      <dgm:spPr/>
    </dgm:pt>
    <dgm:pt modelId="{9911564E-30BA-4889-A278-07E8C4B52B9A}" type="pres">
      <dgm:prSet presAssocID="{35930DF0-610D-4FAB-AFFF-C37A8A3A2FD5}" presName="rect2" presStyleLbl="node1" presStyleIdx="3" presStyleCnt="5">
        <dgm:presLayoutVars>
          <dgm:bulletEnabled val="1"/>
        </dgm:presLayoutVars>
      </dgm:prSet>
      <dgm:spPr/>
    </dgm:pt>
    <dgm:pt modelId="{C9735931-7547-4041-AF78-5E207A3A7F01}" type="pres">
      <dgm:prSet presAssocID="{35930DF0-610D-4FAB-AFFF-C37A8A3A2FD5}" presName="rect1" presStyleLbl="lnNode1" presStyleIdx="3" presStyleCnt="5"/>
      <dgm:spPr>
        <a:blipFill>
          <a:blip xmlns:r="http://schemas.openxmlformats.org/officeDocument/2006/relationships" r:embed="rId4"/>
          <a:srcRect/>
          <a:stretch>
            <a:fillRect l="-15000" r="-15000"/>
          </a:stretch>
        </a:blipFill>
      </dgm:spPr>
    </dgm:pt>
    <dgm:pt modelId="{424E8CC0-F40E-495E-9983-B7555D78E9FD}" type="pres">
      <dgm:prSet presAssocID="{9D02F6F3-F8A4-48D6-94EC-FFACE75B61C8}" presName="sibTrans" presStyleCnt="0"/>
      <dgm:spPr/>
    </dgm:pt>
    <dgm:pt modelId="{F92438A7-F164-4286-8303-BBBB5E04D362}" type="pres">
      <dgm:prSet presAssocID="{A44DB376-00C6-421C-B177-2C1CB787AC63}" presName="comp" presStyleCnt="0"/>
      <dgm:spPr/>
    </dgm:pt>
    <dgm:pt modelId="{DEACC608-55AC-42B3-BC94-37F4F4B91F31}" type="pres">
      <dgm:prSet presAssocID="{A44DB376-00C6-421C-B177-2C1CB787AC63}" presName="rect2" presStyleLbl="node1" presStyleIdx="4" presStyleCnt="5">
        <dgm:presLayoutVars>
          <dgm:bulletEnabled val="1"/>
        </dgm:presLayoutVars>
      </dgm:prSet>
      <dgm:spPr/>
    </dgm:pt>
    <dgm:pt modelId="{22CEF37E-A06F-44E9-8995-8A30DD015793}" type="pres">
      <dgm:prSet presAssocID="{A44DB376-00C6-421C-B177-2C1CB787AC63}" presName="rect1" presStyleLbl="ln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Lst>
  <dgm:cxnLst>
    <dgm:cxn modelId="{C790AB07-15C4-499E-8C48-F4CB8D18BEC1}" type="presOf" srcId="{9A2C385A-B1D9-47DB-B40B-ABED09F33933}" destId="{33F8911D-21FC-4DA0-9831-7FD6B16DF27E}" srcOrd="0" destOrd="0" presId="urn:microsoft.com/office/officeart/2008/layout/AlternatingPictureBlocks"/>
    <dgm:cxn modelId="{E38DB21A-ACBA-417B-B101-A7B0ACA190FA}" type="presOf" srcId="{3D385A19-B877-4AC3-BECE-E5ABB06A62A4}" destId="{09E655DA-1BAF-46EE-9E9C-381C64678C15}" srcOrd="0" destOrd="0" presId="urn:microsoft.com/office/officeart/2008/layout/AlternatingPictureBlocks"/>
    <dgm:cxn modelId="{58DA822E-08B9-47AE-A880-36CB065BA507}" srcId="{672D7747-43C0-458A-9BC4-2DC0522AEE87}" destId="{9A2C385A-B1D9-47DB-B40B-ABED09F33933}" srcOrd="0" destOrd="0" parTransId="{EBE9BB6B-27CF-46A9-809D-65E3B3171A45}" sibTransId="{A1186BBB-DC22-4F3C-BB23-401D4E066C90}"/>
    <dgm:cxn modelId="{7142E96B-52C2-47C5-AE22-201E794559E6}" type="presOf" srcId="{672D7747-43C0-458A-9BC4-2DC0522AEE87}" destId="{DAD9B4A3-3759-413C-B8C2-1D00B502DFF5}" srcOrd="0" destOrd="0" presId="urn:microsoft.com/office/officeart/2008/layout/AlternatingPictureBlocks"/>
    <dgm:cxn modelId="{B0762B70-87B8-4560-9EA5-D5638BADADD2}" type="presOf" srcId="{A44DB376-00C6-421C-B177-2C1CB787AC63}" destId="{DEACC608-55AC-42B3-BC94-37F4F4B91F31}" srcOrd="0" destOrd="0" presId="urn:microsoft.com/office/officeart/2008/layout/AlternatingPictureBlocks"/>
    <dgm:cxn modelId="{7AAF937D-4944-4E33-91B3-6DF6BA1415BB}" type="presOf" srcId="{B820F42F-5172-436F-9ECE-F8C927225606}" destId="{656BD729-CAC0-46A5-89C3-AF77DE4B1C91}" srcOrd="0" destOrd="0" presId="urn:microsoft.com/office/officeart/2008/layout/AlternatingPictureBlocks"/>
    <dgm:cxn modelId="{BD807699-72F1-4092-852E-CA5AA0170580}" srcId="{672D7747-43C0-458A-9BC4-2DC0522AEE87}" destId="{A44DB376-00C6-421C-B177-2C1CB787AC63}" srcOrd="4" destOrd="0" parTransId="{F864F0E8-BAC2-4361-A24D-40C5DDFD63E1}" sibTransId="{C6E70F59-1C6D-4091-BB84-1C16ABAB8E49}"/>
    <dgm:cxn modelId="{A2E567BA-1E67-491C-A7B7-8BC6EEE56B2A}" type="presOf" srcId="{35930DF0-610D-4FAB-AFFF-C37A8A3A2FD5}" destId="{9911564E-30BA-4889-A278-07E8C4B52B9A}" srcOrd="0" destOrd="0" presId="urn:microsoft.com/office/officeart/2008/layout/AlternatingPictureBlocks"/>
    <dgm:cxn modelId="{536C65F2-E3A3-43E9-A97B-FBFFBB39A38D}" srcId="{672D7747-43C0-458A-9BC4-2DC0522AEE87}" destId="{3D385A19-B877-4AC3-BECE-E5ABB06A62A4}" srcOrd="1" destOrd="0" parTransId="{3A738B00-598C-48CB-87B5-C577B98A480F}" sibTransId="{FBFD0B22-8E5E-4EFF-B5F6-A4EA60BE2972}"/>
    <dgm:cxn modelId="{1881A2FB-82D4-4063-A243-AD17455AB8FB}" srcId="{672D7747-43C0-458A-9BC4-2DC0522AEE87}" destId="{B820F42F-5172-436F-9ECE-F8C927225606}" srcOrd="2" destOrd="0" parTransId="{4E29D986-EA5B-43F3-9C97-1923D40C863A}" sibTransId="{0A8E063F-3AD0-404D-803E-D4B52896C743}"/>
    <dgm:cxn modelId="{1563E0FB-2A50-4A20-AB39-31D77CE16DA2}" srcId="{672D7747-43C0-458A-9BC4-2DC0522AEE87}" destId="{35930DF0-610D-4FAB-AFFF-C37A8A3A2FD5}" srcOrd="3" destOrd="0" parTransId="{C760F207-EB87-4E36-BEEF-3BA4C19275AF}" sibTransId="{9D02F6F3-F8A4-48D6-94EC-FFACE75B61C8}"/>
    <dgm:cxn modelId="{D1C61434-D05F-464F-9D94-71B6A62A8F91}" type="presParOf" srcId="{DAD9B4A3-3759-413C-B8C2-1D00B502DFF5}" destId="{169912D3-21C5-4219-91D5-0964DBFB0859}" srcOrd="0" destOrd="0" presId="urn:microsoft.com/office/officeart/2008/layout/AlternatingPictureBlocks"/>
    <dgm:cxn modelId="{C2DC5A07-518E-4C84-9ABC-3083124C05E3}" type="presParOf" srcId="{169912D3-21C5-4219-91D5-0964DBFB0859}" destId="{33F8911D-21FC-4DA0-9831-7FD6B16DF27E}" srcOrd="0" destOrd="0" presId="urn:microsoft.com/office/officeart/2008/layout/AlternatingPictureBlocks"/>
    <dgm:cxn modelId="{577305EE-2636-45CE-B8FE-7EF13A7674F0}" type="presParOf" srcId="{169912D3-21C5-4219-91D5-0964DBFB0859}" destId="{18CF9F8F-749B-46D3-8048-F4542D9F428A}" srcOrd="1" destOrd="0" presId="urn:microsoft.com/office/officeart/2008/layout/AlternatingPictureBlocks"/>
    <dgm:cxn modelId="{416C732E-9A28-44F6-B659-F9A5753E2B7D}" type="presParOf" srcId="{DAD9B4A3-3759-413C-B8C2-1D00B502DFF5}" destId="{40EC3C40-FFC8-4C0C-AD56-828775BD63C8}" srcOrd="1" destOrd="0" presId="urn:microsoft.com/office/officeart/2008/layout/AlternatingPictureBlocks"/>
    <dgm:cxn modelId="{1649F7C5-F9C4-40B4-81F0-1CD145591EDD}" type="presParOf" srcId="{DAD9B4A3-3759-413C-B8C2-1D00B502DFF5}" destId="{97AB44A5-3451-4E50-B3F5-8C5A36E399FA}" srcOrd="2" destOrd="0" presId="urn:microsoft.com/office/officeart/2008/layout/AlternatingPictureBlocks"/>
    <dgm:cxn modelId="{02680E85-3362-436E-B4D1-F09744B5FABB}" type="presParOf" srcId="{97AB44A5-3451-4E50-B3F5-8C5A36E399FA}" destId="{09E655DA-1BAF-46EE-9E9C-381C64678C15}" srcOrd="0" destOrd="0" presId="urn:microsoft.com/office/officeart/2008/layout/AlternatingPictureBlocks"/>
    <dgm:cxn modelId="{8CFC2028-51C5-48B4-9783-FC4E94EDBC39}" type="presParOf" srcId="{97AB44A5-3451-4E50-B3F5-8C5A36E399FA}" destId="{5F11D84F-974A-46B5-BE49-7F6856747114}" srcOrd="1" destOrd="0" presId="urn:microsoft.com/office/officeart/2008/layout/AlternatingPictureBlocks"/>
    <dgm:cxn modelId="{E8AB07C7-48B1-4A26-9070-3BA813EE15CD}" type="presParOf" srcId="{DAD9B4A3-3759-413C-B8C2-1D00B502DFF5}" destId="{14993B8A-F15B-4C70-9FE4-04B7E318C914}" srcOrd="3" destOrd="0" presId="urn:microsoft.com/office/officeart/2008/layout/AlternatingPictureBlocks"/>
    <dgm:cxn modelId="{AB2BB6C8-114F-44ED-A00B-3F1E93B39AD8}" type="presParOf" srcId="{DAD9B4A3-3759-413C-B8C2-1D00B502DFF5}" destId="{4F12748E-899E-4FC6-A1D5-1105710C533D}" srcOrd="4" destOrd="0" presId="urn:microsoft.com/office/officeart/2008/layout/AlternatingPictureBlocks"/>
    <dgm:cxn modelId="{3DCCA03B-DB37-4339-8B33-FD5B7CA3A1AA}" type="presParOf" srcId="{4F12748E-899E-4FC6-A1D5-1105710C533D}" destId="{656BD729-CAC0-46A5-89C3-AF77DE4B1C91}" srcOrd="0" destOrd="0" presId="urn:microsoft.com/office/officeart/2008/layout/AlternatingPictureBlocks"/>
    <dgm:cxn modelId="{023C79CF-5354-4EA6-B56F-CD764CD97DBF}" type="presParOf" srcId="{4F12748E-899E-4FC6-A1D5-1105710C533D}" destId="{E8270222-E7D3-4DA9-BDD7-DD1167987FAF}" srcOrd="1" destOrd="0" presId="urn:microsoft.com/office/officeart/2008/layout/AlternatingPictureBlocks"/>
    <dgm:cxn modelId="{35935B13-B044-45C6-8064-C34D4A3F943D}" type="presParOf" srcId="{DAD9B4A3-3759-413C-B8C2-1D00B502DFF5}" destId="{2D804061-C743-4D4A-9E57-E9D357F1D6D7}" srcOrd="5" destOrd="0" presId="urn:microsoft.com/office/officeart/2008/layout/AlternatingPictureBlocks"/>
    <dgm:cxn modelId="{A36B2D16-441E-449F-B799-C44A7B767F91}" type="presParOf" srcId="{DAD9B4A3-3759-413C-B8C2-1D00B502DFF5}" destId="{820ED1A8-C0AB-4F44-979C-D00DD0EF99F8}" srcOrd="6" destOrd="0" presId="urn:microsoft.com/office/officeart/2008/layout/AlternatingPictureBlocks"/>
    <dgm:cxn modelId="{8959E718-49EE-4A6C-83A6-82683DA2AF3C}" type="presParOf" srcId="{820ED1A8-C0AB-4F44-979C-D00DD0EF99F8}" destId="{9911564E-30BA-4889-A278-07E8C4B52B9A}" srcOrd="0" destOrd="0" presId="urn:microsoft.com/office/officeart/2008/layout/AlternatingPictureBlocks"/>
    <dgm:cxn modelId="{FF8C0DAB-1228-4D28-99F6-82ACE35D5DCA}" type="presParOf" srcId="{820ED1A8-C0AB-4F44-979C-D00DD0EF99F8}" destId="{C9735931-7547-4041-AF78-5E207A3A7F01}" srcOrd="1" destOrd="0" presId="urn:microsoft.com/office/officeart/2008/layout/AlternatingPictureBlocks"/>
    <dgm:cxn modelId="{188B1330-6EBD-4E81-BCB0-FBDD404C9AF9}" type="presParOf" srcId="{DAD9B4A3-3759-413C-B8C2-1D00B502DFF5}" destId="{424E8CC0-F40E-495E-9983-B7555D78E9FD}" srcOrd="7" destOrd="0" presId="urn:microsoft.com/office/officeart/2008/layout/AlternatingPictureBlocks"/>
    <dgm:cxn modelId="{63DF6A33-9B7F-41C0-B3FC-CD97AC2EC4EA}" type="presParOf" srcId="{DAD9B4A3-3759-413C-B8C2-1D00B502DFF5}" destId="{F92438A7-F164-4286-8303-BBBB5E04D362}" srcOrd="8" destOrd="0" presId="urn:microsoft.com/office/officeart/2008/layout/AlternatingPictureBlocks"/>
    <dgm:cxn modelId="{4EF897F5-7C2A-47E9-A2BA-9AF3D255494F}" type="presParOf" srcId="{F92438A7-F164-4286-8303-BBBB5E04D362}" destId="{DEACC608-55AC-42B3-BC94-37F4F4B91F31}" srcOrd="0" destOrd="0" presId="urn:microsoft.com/office/officeart/2008/layout/AlternatingPictureBlocks"/>
    <dgm:cxn modelId="{EC691A84-D98D-4748-B2E7-EF672D6EC722}" type="presParOf" srcId="{F92438A7-F164-4286-8303-BBBB5E04D362}" destId="{22CEF37E-A06F-44E9-8995-8A30DD015793}"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D7747-43C0-458A-9BC4-2DC0522AEE87}" type="doc">
      <dgm:prSet loTypeId="urn:microsoft.com/office/officeart/2008/layout/AlternatingPictureBlocks" loCatId="picture" qsTypeId="urn:microsoft.com/office/officeart/2005/8/quickstyle/simple1" qsCatId="simple" csTypeId="urn:microsoft.com/office/officeart/2005/8/colors/accent2_4" csCatId="accent2" phldr="1"/>
      <dgm:spPr/>
    </dgm:pt>
    <dgm:pt modelId="{9A2C385A-B1D9-47DB-B40B-ABED09F33933}">
      <dgm:prSet phldrT="[Text]"/>
      <dgm:spPr/>
      <dgm:t>
        <a:bodyPr/>
        <a:lstStyle/>
        <a:p>
          <a:r>
            <a:rPr lang="en-GB" dirty="0"/>
            <a:t>Climate advice</a:t>
          </a:r>
        </a:p>
      </dgm:t>
    </dgm:pt>
    <dgm:pt modelId="{EBE9BB6B-27CF-46A9-809D-65E3B3171A45}" type="parTrans" cxnId="{58DA822E-08B9-47AE-A880-36CB065BA507}">
      <dgm:prSet/>
      <dgm:spPr/>
      <dgm:t>
        <a:bodyPr/>
        <a:lstStyle/>
        <a:p>
          <a:endParaRPr lang="en-GB"/>
        </a:p>
      </dgm:t>
    </dgm:pt>
    <dgm:pt modelId="{A1186BBB-DC22-4F3C-BB23-401D4E066C90}" type="sibTrans" cxnId="{58DA822E-08B9-47AE-A880-36CB065BA507}">
      <dgm:prSet/>
      <dgm:spPr/>
      <dgm:t>
        <a:bodyPr/>
        <a:lstStyle/>
        <a:p>
          <a:endParaRPr lang="en-GB"/>
        </a:p>
      </dgm:t>
    </dgm:pt>
    <dgm:pt modelId="{3D385A19-B877-4AC3-BECE-E5ABB06A62A4}">
      <dgm:prSet phldrT="[Text]"/>
      <dgm:spPr/>
      <dgm:t>
        <a:bodyPr/>
        <a:lstStyle/>
        <a:p>
          <a:r>
            <a:rPr lang="en-GB" dirty="0"/>
            <a:t>Regulation</a:t>
          </a:r>
        </a:p>
      </dgm:t>
    </dgm:pt>
    <dgm:pt modelId="{3A738B00-598C-48CB-87B5-C577B98A480F}" type="parTrans" cxnId="{536C65F2-E3A3-43E9-A97B-FBFFBB39A38D}">
      <dgm:prSet/>
      <dgm:spPr/>
      <dgm:t>
        <a:bodyPr/>
        <a:lstStyle/>
        <a:p>
          <a:endParaRPr lang="en-GB"/>
        </a:p>
      </dgm:t>
    </dgm:pt>
    <dgm:pt modelId="{FBFD0B22-8E5E-4EFF-B5F6-A4EA60BE2972}" type="sibTrans" cxnId="{536C65F2-E3A3-43E9-A97B-FBFFBB39A38D}">
      <dgm:prSet/>
      <dgm:spPr/>
      <dgm:t>
        <a:bodyPr/>
        <a:lstStyle/>
        <a:p>
          <a:endParaRPr lang="en-GB"/>
        </a:p>
      </dgm:t>
    </dgm:pt>
    <dgm:pt modelId="{B820F42F-5172-436F-9ECE-F8C927225606}">
      <dgm:prSet phldrT="[Text]"/>
      <dgm:spPr/>
      <dgm:t>
        <a:bodyPr/>
        <a:lstStyle/>
        <a:p>
          <a:r>
            <a:rPr lang="en-GB" dirty="0"/>
            <a:t>Biodiversity Net Gain</a:t>
          </a:r>
        </a:p>
      </dgm:t>
    </dgm:pt>
    <dgm:pt modelId="{4E29D986-EA5B-43F3-9C97-1923D40C863A}" type="parTrans" cxnId="{1881A2FB-82D4-4063-A243-AD17455AB8FB}">
      <dgm:prSet/>
      <dgm:spPr/>
      <dgm:t>
        <a:bodyPr/>
        <a:lstStyle/>
        <a:p>
          <a:endParaRPr lang="en-GB"/>
        </a:p>
      </dgm:t>
    </dgm:pt>
    <dgm:pt modelId="{0A8E063F-3AD0-404D-803E-D4B52896C743}" type="sibTrans" cxnId="{1881A2FB-82D4-4063-A243-AD17455AB8FB}">
      <dgm:prSet/>
      <dgm:spPr/>
      <dgm:t>
        <a:bodyPr/>
        <a:lstStyle/>
        <a:p>
          <a:endParaRPr lang="en-GB"/>
        </a:p>
      </dgm:t>
    </dgm:pt>
    <dgm:pt modelId="{35930DF0-610D-4FAB-AFFF-C37A8A3A2FD5}">
      <dgm:prSet phldrT="[Text]"/>
      <dgm:spPr/>
      <dgm:t>
        <a:bodyPr/>
        <a:lstStyle/>
        <a:p>
          <a:r>
            <a:rPr lang="en-GB" dirty="0"/>
            <a:t>Net zero by 2030</a:t>
          </a:r>
        </a:p>
      </dgm:t>
    </dgm:pt>
    <dgm:pt modelId="{C760F207-EB87-4E36-BEEF-3BA4C19275AF}" type="parTrans" cxnId="{1563E0FB-2A50-4A20-AB39-31D77CE16DA2}">
      <dgm:prSet/>
      <dgm:spPr/>
      <dgm:t>
        <a:bodyPr/>
        <a:lstStyle/>
        <a:p>
          <a:endParaRPr lang="en-GB"/>
        </a:p>
      </dgm:t>
    </dgm:pt>
    <dgm:pt modelId="{9D02F6F3-F8A4-48D6-94EC-FFACE75B61C8}" type="sibTrans" cxnId="{1563E0FB-2A50-4A20-AB39-31D77CE16DA2}">
      <dgm:prSet/>
      <dgm:spPr/>
      <dgm:t>
        <a:bodyPr/>
        <a:lstStyle/>
        <a:p>
          <a:endParaRPr lang="en-GB"/>
        </a:p>
      </dgm:t>
    </dgm:pt>
    <dgm:pt modelId="{A44DB376-00C6-421C-B177-2C1CB787AC63}">
      <dgm:prSet phldrT="[Text]"/>
      <dgm:spPr/>
      <dgm:t>
        <a:bodyPr/>
        <a:lstStyle/>
        <a:p>
          <a:r>
            <a:rPr lang="en-GB" dirty="0"/>
            <a:t>Innovation</a:t>
          </a:r>
        </a:p>
      </dgm:t>
    </dgm:pt>
    <dgm:pt modelId="{F864F0E8-BAC2-4361-A24D-40C5DDFD63E1}" type="parTrans" cxnId="{BD807699-72F1-4092-852E-CA5AA0170580}">
      <dgm:prSet/>
      <dgm:spPr/>
      <dgm:t>
        <a:bodyPr/>
        <a:lstStyle/>
        <a:p>
          <a:endParaRPr lang="en-GB"/>
        </a:p>
      </dgm:t>
    </dgm:pt>
    <dgm:pt modelId="{C6E70F59-1C6D-4091-BB84-1C16ABAB8E49}" type="sibTrans" cxnId="{BD807699-72F1-4092-852E-CA5AA0170580}">
      <dgm:prSet/>
      <dgm:spPr/>
      <dgm:t>
        <a:bodyPr/>
        <a:lstStyle/>
        <a:p>
          <a:endParaRPr lang="en-GB"/>
        </a:p>
      </dgm:t>
    </dgm:pt>
    <dgm:pt modelId="{DAD9B4A3-3759-413C-B8C2-1D00B502DFF5}" type="pres">
      <dgm:prSet presAssocID="{672D7747-43C0-458A-9BC4-2DC0522AEE87}" presName="linearFlow" presStyleCnt="0">
        <dgm:presLayoutVars>
          <dgm:dir/>
          <dgm:resizeHandles val="exact"/>
        </dgm:presLayoutVars>
      </dgm:prSet>
      <dgm:spPr/>
    </dgm:pt>
    <dgm:pt modelId="{169912D3-21C5-4219-91D5-0964DBFB0859}" type="pres">
      <dgm:prSet presAssocID="{9A2C385A-B1D9-47DB-B40B-ABED09F33933}" presName="comp" presStyleCnt="0"/>
      <dgm:spPr/>
    </dgm:pt>
    <dgm:pt modelId="{33F8911D-21FC-4DA0-9831-7FD6B16DF27E}" type="pres">
      <dgm:prSet presAssocID="{9A2C385A-B1D9-47DB-B40B-ABED09F33933}" presName="rect2" presStyleLbl="node1" presStyleIdx="0" presStyleCnt="5">
        <dgm:presLayoutVars>
          <dgm:bulletEnabled val="1"/>
        </dgm:presLayoutVars>
      </dgm:prSet>
      <dgm:spPr/>
    </dgm:pt>
    <dgm:pt modelId="{18CF9F8F-749B-46D3-8048-F4542D9F428A}" type="pres">
      <dgm:prSet presAssocID="{9A2C385A-B1D9-47DB-B40B-ABED09F33933}" presName="rect1" presStyleLbl="ln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6000" r="-106000"/>
          </a:stretch>
        </a:blipFill>
      </dgm:spPr>
    </dgm:pt>
    <dgm:pt modelId="{40EC3C40-FFC8-4C0C-AD56-828775BD63C8}" type="pres">
      <dgm:prSet presAssocID="{A1186BBB-DC22-4F3C-BB23-401D4E066C90}" presName="sibTrans" presStyleCnt="0"/>
      <dgm:spPr/>
    </dgm:pt>
    <dgm:pt modelId="{97AB44A5-3451-4E50-B3F5-8C5A36E399FA}" type="pres">
      <dgm:prSet presAssocID="{3D385A19-B877-4AC3-BECE-E5ABB06A62A4}" presName="comp" presStyleCnt="0"/>
      <dgm:spPr/>
    </dgm:pt>
    <dgm:pt modelId="{09E655DA-1BAF-46EE-9E9C-381C64678C15}" type="pres">
      <dgm:prSet presAssocID="{3D385A19-B877-4AC3-BECE-E5ABB06A62A4}" presName="rect2" presStyleLbl="node1" presStyleIdx="1" presStyleCnt="5">
        <dgm:presLayoutVars>
          <dgm:bulletEnabled val="1"/>
        </dgm:presLayoutVars>
      </dgm:prSet>
      <dgm:spPr/>
    </dgm:pt>
    <dgm:pt modelId="{5F11D84F-974A-46B5-BE49-7F6856747114}" type="pres">
      <dgm:prSet presAssocID="{3D385A19-B877-4AC3-BECE-E5ABB06A62A4}" presName="rect1" presStyleLbl="ln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14993B8A-F15B-4C70-9FE4-04B7E318C914}" type="pres">
      <dgm:prSet presAssocID="{FBFD0B22-8E5E-4EFF-B5F6-A4EA60BE2972}" presName="sibTrans" presStyleCnt="0"/>
      <dgm:spPr/>
    </dgm:pt>
    <dgm:pt modelId="{4F12748E-899E-4FC6-A1D5-1105710C533D}" type="pres">
      <dgm:prSet presAssocID="{B820F42F-5172-436F-9ECE-F8C927225606}" presName="comp" presStyleCnt="0"/>
      <dgm:spPr/>
    </dgm:pt>
    <dgm:pt modelId="{656BD729-CAC0-46A5-89C3-AF77DE4B1C91}" type="pres">
      <dgm:prSet presAssocID="{B820F42F-5172-436F-9ECE-F8C927225606}" presName="rect2" presStyleLbl="node1" presStyleIdx="2" presStyleCnt="5">
        <dgm:presLayoutVars>
          <dgm:bulletEnabled val="1"/>
        </dgm:presLayoutVars>
      </dgm:prSet>
      <dgm:spPr/>
    </dgm:pt>
    <dgm:pt modelId="{E8270222-E7D3-4DA9-BDD7-DD1167987FAF}" type="pres">
      <dgm:prSet presAssocID="{B820F42F-5172-436F-9ECE-F8C927225606}" presName="rect1" presStyleLbl="ln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2D804061-C743-4D4A-9E57-E9D357F1D6D7}" type="pres">
      <dgm:prSet presAssocID="{0A8E063F-3AD0-404D-803E-D4B52896C743}" presName="sibTrans" presStyleCnt="0"/>
      <dgm:spPr/>
    </dgm:pt>
    <dgm:pt modelId="{820ED1A8-C0AB-4F44-979C-D00DD0EF99F8}" type="pres">
      <dgm:prSet presAssocID="{35930DF0-610D-4FAB-AFFF-C37A8A3A2FD5}" presName="comp" presStyleCnt="0"/>
      <dgm:spPr/>
    </dgm:pt>
    <dgm:pt modelId="{9911564E-30BA-4889-A278-07E8C4B52B9A}" type="pres">
      <dgm:prSet presAssocID="{35930DF0-610D-4FAB-AFFF-C37A8A3A2FD5}" presName="rect2" presStyleLbl="node1" presStyleIdx="3" presStyleCnt="5">
        <dgm:presLayoutVars>
          <dgm:bulletEnabled val="1"/>
        </dgm:presLayoutVars>
      </dgm:prSet>
      <dgm:spPr/>
    </dgm:pt>
    <dgm:pt modelId="{C9735931-7547-4041-AF78-5E207A3A7F01}" type="pres">
      <dgm:prSet presAssocID="{35930DF0-610D-4FAB-AFFF-C37A8A3A2FD5}" presName="rect1" presStyleLbl="ln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3000" r="-43000"/>
          </a:stretch>
        </a:blipFill>
      </dgm:spPr>
    </dgm:pt>
    <dgm:pt modelId="{424E8CC0-F40E-495E-9983-B7555D78E9FD}" type="pres">
      <dgm:prSet presAssocID="{9D02F6F3-F8A4-48D6-94EC-FFACE75B61C8}" presName="sibTrans" presStyleCnt="0"/>
      <dgm:spPr/>
    </dgm:pt>
    <dgm:pt modelId="{F92438A7-F164-4286-8303-BBBB5E04D362}" type="pres">
      <dgm:prSet presAssocID="{A44DB376-00C6-421C-B177-2C1CB787AC63}" presName="comp" presStyleCnt="0"/>
      <dgm:spPr/>
    </dgm:pt>
    <dgm:pt modelId="{DEACC608-55AC-42B3-BC94-37F4F4B91F31}" type="pres">
      <dgm:prSet presAssocID="{A44DB376-00C6-421C-B177-2C1CB787AC63}" presName="rect2" presStyleLbl="node1" presStyleIdx="4" presStyleCnt="5">
        <dgm:presLayoutVars>
          <dgm:bulletEnabled val="1"/>
        </dgm:presLayoutVars>
      </dgm:prSet>
      <dgm:spPr/>
    </dgm:pt>
    <dgm:pt modelId="{22CEF37E-A06F-44E9-8995-8A30DD015793}" type="pres">
      <dgm:prSet presAssocID="{A44DB376-00C6-421C-B177-2C1CB787AC63}" presName="rect1" presStyleLbl="ln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69000" r="-69000"/>
          </a:stretch>
        </a:blipFill>
      </dgm:spPr>
    </dgm:pt>
  </dgm:ptLst>
  <dgm:cxnLst>
    <dgm:cxn modelId="{C790AB07-15C4-499E-8C48-F4CB8D18BEC1}" type="presOf" srcId="{9A2C385A-B1D9-47DB-B40B-ABED09F33933}" destId="{33F8911D-21FC-4DA0-9831-7FD6B16DF27E}" srcOrd="0" destOrd="0" presId="urn:microsoft.com/office/officeart/2008/layout/AlternatingPictureBlocks"/>
    <dgm:cxn modelId="{E38DB21A-ACBA-417B-B101-A7B0ACA190FA}" type="presOf" srcId="{3D385A19-B877-4AC3-BECE-E5ABB06A62A4}" destId="{09E655DA-1BAF-46EE-9E9C-381C64678C15}" srcOrd="0" destOrd="0" presId="urn:microsoft.com/office/officeart/2008/layout/AlternatingPictureBlocks"/>
    <dgm:cxn modelId="{58DA822E-08B9-47AE-A880-36CB065BA507}" srcId="{672D7747-43C0-458A-9BC4-2DC0522AEE87}" destId="{9A2C385A-B1D9-47DB-B40B-ABED09F33933}" srcOrd="0" destOrd="0" parTransId="{EBE9BB6B-27CF-46A9-809D-65E3B3171A45}" sibTransId="{A1186BBB-DC22-4F3C-BB23-401D4E066C90}"/>
    <dgm:cxn modelId="{7142E96B-52C2-47C5-AE22-201E794559E6}" type="presOf" srcId="{672D7747-43C0-458A-9BC4-2DC0522AEE87}" destId="{DAD9B4A3-3759-413C-B8C2-1D00B502DFF5}" srcOrd="0" destOrd="0" presId="urn:microsoft.com/office/officeart/2008/layout/AlternatingPictureBlocks"/>
    <dgm:cxn modelId="{B0762B70-87B8-4560-9EA5-D5638BADADD2}" type="presOf" srcId="{A44DB376-00C6-421C-B177-2C1CB787AC63}" destId="{DEACC608-55AC-42B3-BC94-37F4F4B91F31}" srcOrd="0" destOrd="0" presId="urn:microsoft.com/office/officeart/2008/layout/AlternatingPictureBlocks"/>
    <dgm:cxn modelId="{7AAF937D-4944-4E33-91B3-6DF6BA1415BB}" type="presOf" srcId="{B820F42F-5172-436F-9ECE-F8C927225606}" destId="{656BD729-CAC0-46A5-89C3-AF77DE4B1C91}" srcOrd="0" destOrd="0" presId="urn:microsoft.com/office/officeart/2008/layout/AlternatingPictureBlocks"/>
    <dgm:cxn modelId="{BD807699-72F1-4092-852E-CA5AA0170580}" srcId="{672D7747-43C0-458A-9BC4-2DC0522AEE87}" destId="{A44DB376-00C6-421C-B177-2C1CB787AC63}" srcOrd="4" destOrd="0" parTransId="{F864F0E8-BAC2-4361-A24D-40C5DDFD63E1}" sibTransId="{C6E70F59-1C6D-4091-BB84-1C16ABAB8E49}"/>
    <dgm:cxn modelId="{A2E567BA-1E67-491C-A7B7-8BC6EEE56B2A}" type="presOf" srcId="{35930DF0-610D-4FAB-AFFF-C37A8A3A2FD5}" destId="{9911564E-30BA-4889-A278-07E8C4B52B9A}" srcOrd="0" destOrd="0" presId="urn:microsoft.com/office/officeart/2008/layout/AlternatingPictureBlocks"/>
    <dgm:cxn modelId="{536C65F2-E3A3-43E9-A97B-FBFFBB39A38D}" srcId="{672D7747-43C0-458A-9BC4-2DC0522AEE87}" destId="{3D385A19-B877-4AC3-BECE-E5ABB06A62A4}" srcOrd="1" destOrd="0" parTransId="{3A738B00-598C-48CB-87B5-C577B98A480F}" sibTransId="{FBFD0B22-8E5E-4EFF-B5F6-A4EA60BE2972}"/>
    <dgm:cxn modelId="{1881A2FB-82D4-4063-A243-AD17455AB8FB}" srcId="{672D7747-43C0-458A-9BC4-2DC0522AEE87}" destId="{B820F42F-5172-436F-9ECE-F8C927225606}" srcOrd="2" destOrd="0" parTransId="{4E29D986-EA5B-43F3-9C97-1923D40C863A}" sibTransId="{0A8E063F-3AD0-404D-803E-D4B52896C743}"/>
    <dgm:cxn modelId="{1563E0FB-2A50-4A20-AB39-31D77CE16DA2}" srcId="{672D7747-43C0-458A-9BC4-2DC0522AEE87}" destId="{35930DF0-610D-4FAB-AFFF-C37A8A3A2FD5}" srcOrd="3" destOrd="0" parTransId="{C760F207-EB87-4E36-BEEF-3BA4C19275AF}" sibTransId="{9D02F6F3-F8A4-48D6-94EC-FFACE75B61C8}"/>
    <dgm:cxn modelId="{D1C61434-D05F-464F-9D94-71B6A62A8F91}" type="presParOf" srcId="{DAD9B4A3-3759-413C-B8C2-1D00B502DFF5}" destId="{169912D3-21C5-4219-91D5-0964DBFB0859}" srcOrd="0" destOrd="0" presId="urn:microsoft.com/office/officeart/2008/layout/AlternatingPictureBlocks"/>
    <dgm:cxn modelId="{C2DC5A07-518E-4C84-9ABC-3083124C05E3}" type="presParOf" srcId="{169912D3-21C5-4219-91D5-0964DBFB0859}" destId="{33F8911D-21FC-4DA0-9831-7FD6B16DF27E}" srcOrd="0" destOrd="0" presId="urn:microsoft.com/office/officeart/2008/layout/AlternatingPictureBlocks"/>
    <dgm:cxn modelId="{577305EE-2636-45CE-B8FE-7EF13A7674F0}" type="presParOf" srcId="{169912D3-21C5-4219-91D5-0964DBFB0859}" destId="{18CF9F8F-749B-46D3-8048-F4542D9F428A}" srcOrd="1" destOrd="0" presId="urn:microsoft.com/office/officeart/2008/layout/AlternatingPictureBlocks"/>
    <dgm:cxn modelId="{416C732E-9A28-44F6-B659-F9A5753E2B7D}" type="presParOf" srcId="{DAD9B4A3-3759-413C-B8C2-1D00B502DFF5}" destId="{40EC3C40-FFC8-4C0C-AD56-828775BD63C8}" srcOrd="1" destOrd="0" presId="urn:microsoft.com/office/officeart/2008/layout/AlternatingPictureBlocks"/>
    <dgm:cxn modelId="{1649F7C5-F9C4-40B4-81F0-1CD145591EDD}" type="presParOf" srcId="{DAD9B4A3-3759-413C-B8C2-1D00B502DFF5}" destId="{97AB44A5-3451-4E50-B3F5-8C5A36E399FA}" srcOrd="2" destOrd="0" presId="urn:microsoft.com/office/officeart/2008/layout/AlternatingPictureBlocks"/>
    <dgm:cxn modelId="{02680E85-3362-436E-B4D1-F09744B5FABB}" type="presParOf" srcId="{97AB44A5-3451-4E50-B3F5-8C5A36E399FA}" destId="{09E655DA-1BAF-46EE-9E9C-381C64678C15}" srcOrd="0" destOrd="0" presId="urn:microsoft.com/office/officeart/2008/layout/AlternatingPictureBlocks"/>
    <dgm:cxn modelId="{8CFC2028-51C5-48B4-9783-FC4E94EDBC39}" type="presParOf" srcId="{97AB44A5-3451-4E50-B3F5-8C5A36E399FA}" destId="{5F11D84F-974A-46B5-BE49-7F6856747114}" srcOrd="1" destOrd="0" presId="urn:microsoft.com/office/officeart/2008/layout/AlternatingPictureBlocks"/>
    <dgm:cxn modelId="{E8AB07C7-48B1-4A26-9070-3BA813EE15CD}" type="presParOf" srcId="{DAD9B4A3-3759-413C-B8C2-1D00B502DFF5}" destId="{14993B8A-F15B-4C70-9FE4-04B7E318C914}" srcOrd="3" destOrd="0" presId="urn:microsoft.com/office/officeart/2008/layout/AlternatingPictureBlocks"/>
    <dgm:cxn modelId="{AB2BB6C8-114F-44ED-A00B-3F1E93B39AD8}" type="presParOf" srcId="{DAD9B4A3-3759-413C-B8C2-1D00B502DFF5}" destId="{4F12748E-899E-4FC6-A1D5-1105710C533D}" srcOrd="4" destOrd="0" presId="urn:microsoft.com/office/officeart/2008/layout/AlternatingPictureBlocks"/>
    <dgm:cxn modelId="{3DCCA03B-DB37-4339-8B33-FD5B7CA3A1AA}" type="presParOf" srcId="{4F12748E-899E-4FC6-A1D5-1105710C533D}" destId="{656BD729-CAC0-46A5-89C3-AF77DE4B1C91}" srcOrd="0" destOrd="0" presId="urn:microsoft.com/office/officeart/2008/layout/AlternatingPictureBlocks"/>
    <dgm:cxn modelId="{023C79CF-5354-4EA6-B56F-CD764CD97DBF}" type="presParOf" srcId="{4F12748E-899E-4FC6-A1D5-1105710C533D}" destId="{E8270222-E7D3-4DA9-BDD7-DD1167987FAF}" srcOrd="1" destOrd="0" presId="urn:microsoft.com/office/officeart/2008/layout/AlternatingPictureBlocks"/>
    <dgm:cxn modelId="{35935B13-B044-45C6-8064-C34D4A3F943D}" type="presParOf" srcId="{DAD9B4A3-3759-413C-B8C2-1D00B502DFF5}" destId="{2D804061-C743-4D4A-9E57-E9D357F1D6D7}" srcOrd="5" destOrd="0" presId="urn:microsoft.com/office/officeart/2008/layout/AlternatingPictureBlocks"/>
    <dgm:cxn modelId="{A36B2D16-441E-449F-B799-C44A7B767F91}" type="presParOf" srcId="{DAD9B4A3-3759-413C-B8C2-1D00B502DFF5}" destId="{820ED1A8-C0AB-4F44-979C-D00DD0EF99F8}" srcOrd="6" destOrd="0" presId="urn:microsoft.com/office/officeart/2008/layout/AlternatingPictureBlocks"/>
    <dgm:cxn modelId="{8959E718-49EE-4A6C-83A6-82683DA2AF3C}" type="presParOf" srcId="{820ED1A8-C0AB-4F44-979C-D00DD0EF99F8}" destId="{9911564E-30BA-4889-A278-07E8C4B52B9A}" srcOrd="0" destOrd="0" presId="urn:microsoft.com/office/officeart/2008/layout/AlternatingPictureBlocks"/>
    <dgm:cxn modelId="{FF8C0DAB-1228-4D28-99F6-82ACE35D5DCA}" type="presParOf" srcId="{820ED1A8-C0AB-4F44-979C-D00DD0EF99F8}" destId="{C9735931-7547-4041-AF78-5E207A3A7F01}" srcOrd="1" destOrd="0" presId="urn:microsoft.com/office/officeart/2008/layout/AlternatingPictureBlocks"/>
    <dgm:cxn modelId="{188B1330-6EBD-4E81-BCB0-FBDD404C9AF9}" type="presParOf" srcId="{DAD9B4A3-3759-413C-B8C2-1D00B502DFF5}" destId="{424E8CC0-F40E-495E-9983-B7555D78E9FD}" srcOrd="7" destOrd="0" presId="urn:microsoft.com/office/officeart/2008/layout/AlternatingPictureBlocks"/>
    <dgm:cxn modelId="{63DF6A33-9B7F-41C0-B3FC-CD97AC2EC4EA}" type="presParOf" srcId="{DAD9B4A3-3759-413C-B8C2-1D00B502DFF5}" destId="{F92438A7-F164-4286-8303-BBBB5E04D362}" srcOrd="8" destOrd="0" presId="urn:microsoft.com/office/officeart/2008/layout/AlternatingPictureBlocks"/>
    <dgm:cxn modelId="{4EF897F5-7C2A-47E9-A2BA-9AF3D255494F}" type="presParOf" srcId="{F92438A7-F164-4286-8303-BBBB5E04D362}" destId="{DEACC608-55AC-42B3-BC94-37F4F4B91F31}" srcOrd="0" destOrd="0" presId="urn:microsoft.com/office/officeart/2008/layout/AlternatingPictureBlocks"/>
    <dgm:cxn modelId="{EC691A84-D98D-4748-B2E7-EF672D6EC722}" type="presParOf" srcId="{F92438A7-F164-4286-8303-BBBB5E04D362}" destId="{22CEF37E-A06F-44E9-8995-8A30DD015793}"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911D-21FC-4DA0-9831-7FD6B16DF27E}">
      <dsp:nvSpPr>
        <dsp:cNvPr id="0" name=""/>
        <dsp:cNvSpPr/>
      </dsp:nvSpPr>
      <dsp:spPr>
        <a:xfrm>
          <a:off x="1796487" y="2325"/>
          <a:ext cx="1979306" cy="895208"/>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Advising on new development &amp; infrastructure</a:t>
          </a:r>
        </a:p>
      </dsp:txBody>
      <dsp:txXfrm>
        <a:off x="1796487" y="2325"/>
        <a:ext cx="1979306" cy="895208"/>
      </dsp:txXfrm>
    </dsp:sp>
    <dsp:sp modelId="{18CF9F8F-749B-46D3-8048-F4542D9F428A}">
      <dsp:nvSpPr>
        <dsp:cNvPr id="0" name=""/>
        <dsp:cNvSpPr/>
      </dsp:nvSpPr>
      <dsp:spPr>
        <a:xfrm>
          <a:off x="821605" y="2325"/>
          <a:ext cx="886256" cy="8952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655DA-1BAF-46EE-9E9C-381C64678C15}">
      <dsp:nvSpPr>
        <dsp:cNvPr id="0" name=""/>
        <dsp:cNvSpPr/>
      </dsp:nvSpPr>
      <dsp:spPr>
        <a:xfrm>
          <a:off x="821605" y="1045244"/>
          <a:ext cx="1979306" cy="895208"/>
        </a:xfrm>
        <a:prstGeom prst="rect">
          <a:avLst/>
        </a:prstGeom>
        <a:solidFill>
          <a:schemeClr val="accent2">
            <a:shade val="50000"/>
            <a:hueOff val="337512"/>
            <a:satOff val="-32164"/>
            <a:lumOff val="241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Building and maintaining flood and coastal defences</a:t>
          </a:r>
        </a:p>
      </dsp:txBody>
      <dsp:txXfrm>
        <a:off x="821605" y="1045244"/>
        <a:ext cx="1979306" cy="895208"/>
      </dsp:txXfrm>
    </dsp:sp>
    <dsp:sp modelId="{5F11D84F-974A-46B5-BE49-7F6856747114}">
      <dsp:nvSpPr>
        <dsp:cNvPr id="0" name=""/>
        <dsp:cNvSpPr/>
      </dsp:nvSpPr>
      <dsp:spPr>
        <a:xfrm>
          <a:off x="2889537" y="1045244"/>
          <a:ext cx="886256" cy="89520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BD729-CAC0-46A5-89C3-AF77DE4B1C91}">
      <dsp:nvSpPr>
        <dsp:cNvPr id="0" name=""/>
        <dsp:cNvSpPr/>
      </dsp:nvSpPr>
      <dsp:spPr>
        <a:xfrm>
          <a:off x="1796487" y="2088162"/>
          <a:ext cx="1979306" cy="895208"/>
        </a:xfrm>
        <a:prstGeom prst="rect">
          <a:avLst/>
        </a:prstGeom>
        <a:solidFill>
          <a:schemeClr val="accent2">
            <a:shade val="50000"/>
            <a:hueOff val="675025"/>
            <a:satOff val="-64327"/>
            <a:lumOff val="48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Strategic overview of flood and coastal risk management</a:t>
          </a:r>
        </a:p>
      </dsp:txBody>
      <dsp:txXfrm>
        <a:off x="1796487" y="2088162"/>
        <a:ext cx="1979306" cy="895208"/>
      </dsp:txXfrm>
    </dsp:sp>
    <dsp:sp modelId="{E8270222-E7D3-4DA9-BDD7-DD1167987FAF}">
      <dsp:nvSpPr>
        <dsp:cNvPr id="0" name=""/>
        <dsp:cNvSpPr/>
      </dsp:nvSpPr>
      <dsp:spPr>
        <a:xfrm>
          <a:off x="821605" y="2088162"/>
          <a:ext cx="886256" cy="89520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1564E-30BA-4889-A278-07E8C4B52B9A}">
      <dsp:nvSpPr>
        <dsp:cNvPr id="0" name=""/>
        <dsp:cNvSpPr/>
      </dsp:nvSpPr>
      <dsp:spPr>
        <a:xfrm>
          <a:off x="821605" y="3131080"/>
          <a:ext cx="1979306" cy="895208"/>
        </a:xfrm>
        <a:prstGeom prst="rect">
          <a:avLst/>
        </a:prstGeom>
        <a:solidFill>
          <a:schemeClr val="accent2">
            <a:shade val="50000"/>
            <a:hueOff val="675025"/>
            <a:satOff val="-64327"/>
            <a:lumOff val="48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Monitoring &amp; data</a:t>
          </a:r>
        </a:p>
      </dsp:txBody>
      <dsp:txXfrm>
        <a:off x="821605" y="3131080"/>
        <a:ext cx="1979306" cy="895208"/>
      </dsp:txXfrm>
    </dsp:sp>
    <dsp:sp modelId="{C9735931-7547-4041-AF78-5E207A3A7F01}">
      <dsp:nvSpPr>
        <dsp:cNvPr id="0" name=""/>
        <dsp:cNvSpPr/>
      </dsp:nvSpPr>
      <dsp:spPr>
        <a:xfrm>
          <a:off x="2889537" y="3131080"/>
          <a:ext cx="886256" cy="895208"/>
        </a:xfrm>
        <a:prstGeom prst="rect">
          <a:avLst/>
        </a:prstGeom>
        <a:blipFill>
          <a:blip xmlns:r="http://schemas.openxmlformats.org/officeDocument/2006/relationships" r:embed="rId4"/>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CC608-55AC-42B3-BC94-37F4F4B91F31}">
      <dsp:nvSpPr>
        <dsp:cNvPr id="0" name=""/>
        <dsp:cNvSpPr/>
      </dsp:nvSpPr>
      <dsp:spPr>
        <a:xfrm>
          <a:off x="1796487" y="4173998"/>
          <a:ext cx="1979306" cy="895208"/>
        </a:xfrm>
        <a:prstGeom prst="rect">
          <a:avLst/>
        </a:prstGeom>
        <a:solidFill>
          <a:schemeClr val="accent2">
            <a:shade val="50000"/>
            <a:hueOff val="337512"/>
            <a:satOff val="-32164"/>
            <a:lumOff val="241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Risk and investment modelling and projections</a:t>
          </a:r>
        </a:p>
      </dsp:txBody>
      <dsp:txXfrm>
        <a:off x="1796487" y="4173998"/>
        <a:ext cx="1979306" cy="895208"/>
      </dsp:txXfrm>
    </dsp:sp>
    <dsp:sp modelId="{22CEF37E-A06F-44E9-8995-8A30DD015793}">
      <dsp:nvSpPr>
        <dsp:cNvPr id="0" name=""/>
        <dsp:cNvSpPr/>
      </dsp:nvSpPr>
      <dsp:spPr>
        <a:xfrm>
          <a:off x="821605" y="4173998"/>
          <a:ext cx="886256" cy="89520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911D-21FC-4DA0-9831-7FD6B16DF27E}">
      <dsp:nvSpPr>
        <dsp:cNvPr id="0" name=""/>
        <dsp:cNvSpPr/>
      </dsp:nvSpPr>
      <dsp:spPr>
        <a:xfrm>
          <a:off x="1796487" y="2325"/>
          <a:ext cx="1979306" cy="895208"/>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Climate advice</a:t>
          </a:r>
        </a:p>
      </dsp:txBody>
      <dsp:txXfrm>
        <a:off x="1796487" y="2325"/>
        <a:ext cx="1979306" cy="895208"/>
      </dsp:txXfrm>
    </dsp:sp>
    <dsp:sp modelId="{18CF9F8F-749B-46D3-8048-F4542D9F428A}">
      <dsp:nvSpPr>
        <dsp:cNvPr id="0" name=""/>
        <dsp:cNvSpPr/>
      </dsp:nvSpPr>
      <dsp:spPr>
        <a:xfrm>
          <a:off x="821605" y="2325"/>
          <a:ext cx="886256" cy="8952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6000" r="-10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655DA-1BAF-46EE-9E9C-381C64678C15}">
      <dsp:nvSpPr>
        <dsp:cNvPr id="0" name=""/>
        <dsp:cNvSpPr/>
      </dsp:nvSpPr>
      <dsp:spPr>
        <a:xfrm>
          <a:off x="821605" y="1045244"/>
          <a:ext cx="1979306" cy="895208"/>
        </a:xfrm>
        <a:prstGeom prst="rect">
          <a:avLst/>
        </a:prstGeom>
        <a:solidFill>
          <a:schemeClr val="accent2">
            <a:shade val="50000"/>
            <a:hueOff val="337512"/>
            <a:satOff val="-32164"/>
            <a:lumOff val="241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Regulation</a:t>
          </a:r>
        </a:p>
      </dsp:txBody>
      <dsp:txXfrm>
        <a:off x="821605" y="1045244"/>
        <a:ext cx="1979306" cy="895208"/>
      </dsp:txXfrm>
    </dsp:sp>
    <dsp:sp modelId="{5F11D84F-974A-46B5-BE49-7F6856747114}">
      <dsp:nvSpPr>
        <dsp:cNvPr id="0" name=""/>
        <dsp:cNvSpPr/>
      </dsp:nvSpPr>
      <dsp:spPr>
        <a:xfrm>
          <a:off x="2889537" y="1045244"/>
          <a:ext cx="886256" cy="89520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BD729-CAC0-46A5-89C3-AF77DE4B1C91}">
      <dsp:nvSpPr>
        <dsp:cNvPr id="0" name=""/>
        <dsp:cNvSpPr/>
      </dsp:nvSpPr>
      <dsp:spPr>
        <a:xfrm>
          <a:off x="1796487" y="2088162"/>
          <a:ext cx="1979306" cy="895208"/>
        </a:xfrm>
        <a:prstGeom prst="rect">
          <a:avLst/>
        </a:prstGeom>
        <a:solidFill>
          <a:schemeClr val="accent2">
            <a:shade val="50000"/>
            <a:hueOff val="675025"/>
            <a:satOff val="-64327"/>
            <a:lumOff val="48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Biodiversity Net Gain</a:t>
          </a:r>
        </a:p>
      </dsp:txBody>
      <dsp:txXfrm>
        <a:off x="1796487" y="2088162"/>
        <a:ext cx="1979306" cy="895208"/>
      </dsp:txXfrm>
    </dsp:sp>
    <dsp:sp modelId="{E8270222-E7D3-4DA9-BDD7-DD1167987FAF}">
      <dsp:nvSpPr>
        <dsp:cNvPr id="0" name=""/>
        <dsp:cNvSpPr/>
      </dsp:nvSpPr>
      <dsp:spPr>
        <a:xfrm>
          <a:off x="821605" y="2088162"/>
          <a:ext cx="886256" cy="89520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1564E-30BA-4889-A278-07E8C4B52B9A}">
      <dsp:nvSpPr>
        <dsp:cNvPr id="0" name=""/>
        <dsp:cNvSpPr/>
      </dsp:nvSpPr>
      <dsp:spPr>
        <a:xfrm>
          <a:off x="821605" y="3131080"/>
          <a:ext cx="1979306" cy="895208"/>
        </a:xfrm>
        <a:prstGeom prst="rect">
          <a:avLst/>
        </a:prstGeom>
        <a:solidFill>
          <a:schemeClr val="accent2">
            <a:shade val="50000"/>
            <a:hueOff val="675025"/>
            <a:satOff val="-64327"/>
            <a:lumOff val="48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Net zero by 2030</a:t>
          </a:r>
        </a:p>
      </dsp:txBody>
      <dsp:txXfrm>
        <a:off x="821605" y="3131080"/>
        <a:ext cx="1979306" cy="895208"/>
      </dsp:txXfrm>
    </dsp:sp>
    <dsp:sp modelId="{C9735931-7547-4041-AF78-5E207A3A7F01}">
      <dsp:nvSpPr>
        <dsp:cNvPr id="0" name=""/>
        <dsp:cNvSpPr/>
      </dsp:nvSpPr>
      <dsp:spPr>
        <a:xfrm>
          <a:off x="2889537" y="3131080"/>
          <a:ext cx="886256" cy="89520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CC608-55AC-42B3-BC94-37F4F4B91F31}">
      <dsp:nvSpPr>
        <dsp:cNvPr id="0" name=""/>
        <dsp:cNvSpPr/>
      </dsp:nvSpPr>
      <dsp:spPr>
        <a:xfrm>
          <a:off x="1796487" y="4173998"/>
          <a:ext cx="1979306" cy="895208"/>
        </a:xfrm>
        <a:prstGeom prst="rect">
          <a:avLst/>
        </a:prstGeom>
        <a:solidFill>
          <a:schemeClr val="accent2">
            <a:shade val="50000"/>
            <a:hueOff val="337512"/>
            <a:satOff val="-32164"/>
            <a:lumOff val="241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Innovation</a:t>
          </a:r>
        </a:p>
      </dsp:txBody>
      <dsp:txXfrm>
        <a:off x="1796487" y="4173998"/>
        <a:ext cx="1979306" cy="895208"/>
      </dsp:txXfrm>
    </dsp:sp>
    <dsp:sp modelId="{22CEF37E-A06F-44E9-8995-8A30DD015793}">
      <dsp:nvSpPr>
        <dsp:cNvPr id="0" name=""/>
        <dsp:cNvSpPr/>
      </dsp:nvSpPr>
      <dsp:spPr>
        <a:xfrm>
          <a:off x="821605" y="4173998"/>
          <a:ext cx="886256" cy="89520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9000" r="-6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61552-CD3E-495B-BBE8-4AEE496DDD4F}" type="datetimeFigureOut">
              <a:rPr lang="en-GB" smtClean="0"/>
              <a:t>12/08/2024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CDCF1-4AEB-42F9-AF9F-B3C60749FAE6}" type="slidenum">
              <a:rPr lang="en-GB" smtClean="0"/>
              <a:t>‹#›</a:t>
            </a:fld>
            <a:endParaRPr lang="en-GB"/>
          </a:p>
        </p:txBody>
      </p:sp>
    </p:spTree>
    <p:extLst>
      <p:ext uri="{BB962C8B-B14F-4D97-AF65-F5344CB8AC3E}">
        <p14:creationId xmlns:p14="http://schemas.microsoft.com/office/powerpoint/2010/main" val="111943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guardian.com/australia-news/2022/dec/19/after-the-floods-eugowra-awaits-the-insurance-payouts-that-may-not-com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gov.uk/government/publications/chief-scientists-annual-review-2022" TargetMode="External"/><Relationship Id="rId5" Type="http://schemas.openxmlformats.org/officeDocument/2006/relationships/hyperlink" Target="https://eur03.safelinks.protection.outlook.com/?url=https%3A%2F%2Fwww.gov.uk%2Fguidance%2Fflood-risk-assessments-climate-change-allowances%23peak-river-flow-allowances&amp;data=05%7C01%7CFCRMNC%40environment-agency.gov.uk%7Cdf69555c7b0249e984a908db19b05948%7C770a245002274c6290c74e38537f1102%7C0%7C0%7C638132017415044881%7CUnknown%7CTWFpbGZsb3d8eyJWIjoiMC4wLjAwMDAiLCJQIjoiV2luMzIiLCJBTiI6Ik1haWwiLCJXVCI6Mn0%3D%7C3000%7C%7C%7C&amp;sdata=RGMS6YPfzil94HqlEb2pXraRrax4tYmVFw30wzyM%2BSg%3D&amp;reserved=0" TargetMode="External"/><Relationship Id="rId4" Type="http://schemas.openxmlformats.org/officeDocument/2006/relationships/hyperlink" Target="https://www.gov.uk/flood-and-coastal-erosion-risk-management-research-reports/climate-change-and-fluvial-flood-peak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3.safelinks.protection.outlook.com/?url=https%3A%2F%2Fengageenvironmentagency.uk.engagementhq.com%2Fhub-page%2Ffcrmfund&amp;data=05%7C01%7CFCRMNC%40environment-agency.gov.uk%7C28b7953d4dbd4f8b072108dadebfdc50%7C770a245002274c6290c74e38537f1102%7C0%7C0%7C638067212855677668%7CUnknown%7CTWFpbGZsb3d8eyJWIjoiMC4wLjAwMDAiLCJQIjoiV2luMzIiLCJBTiI6Ik1haWwiLCJXVCI6Mn0%3D%7C3000%7C%7C%7C&amp;sdata=R%2BespIVS5A9DxMyK%2BxZbP3U7oXttePIUuAzXh%2FQf800%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ur03.safelinks.protection.outlook.com/?url=https%3A%2F%2Fengageenvironmentagency.uk.engagementhq.com%2Fctap&amp;data=05%7C01%7CFCRMNC%40environment-agency.gov.uk%7C28b7953d4dbd4f8b072108dadebfdc50%7C770a245002274c6290c74e38537f1102%7C0%7C0%7C638067212855677668%7CUnknown%7CTWFpbGZsb3d8eyJWIjoiMC4wLjAwMDAiLCJQIjoiV2luMzIiLCJBTiI6Ik1haWwiLCJXVCI6Mn0%3D%7C3000%7C%7C%7C&amp;sdata=5imxd%2FECi2ewEmuinRfnE%2BW%2FopUsQ5r2UYSKugl%2B2y4%3D&amp;reserved=0" TargetMode="External"/><Relationship Id="rId5" Type="http://schemas.openxmlformats.org/officeDocument/2006/relationships/hyperlink" Target="https://eur03.safelinks.protection.outlook.com/?url=https%3A%2F%2Fengageenvironmentagency.uk.engagementhq.com%2Fadaptation-pathway-programme&amp;data=05%7C01%7CFCRMNC%40environment-agency.gov.uk%7C28b7953d4dbd4f8b072108dadebfdc50%7C770a245002274c6290c74e38537f1102%7C0%7C0%7C638067212855677668%7CUnknown%7CTWFpbGZsb3d8eyJWIjoiMC4wLjAwMDAiLCJQIjoiV2luMzIiLCJBTiI6Ik1haWwiLCJXVCI6Mn0%3D%7C3000%7C%7C%7C&amp;sdata=NxJT6wvIx5tQm0qxz5E8xNaIygIB8Bg5C%2F2k6I%2BMB9s%3D&amp;reserved=0" TargetMode="External"/><Relationship Id="rId4" Type="http://schemas.openxmlformats.org/officeDocument/2006/relationships/hyperlink" Target="https://eur03.safelinks.protection.outlook.com/?url=https%3A%2F%2Fengageenvironmentagency.uk.engagementhq.com%2Finnovation-programme&amp;data=05%7C01%7CFCRMNC%40environment-agency.gov.uk%7C28b7953d4dbd4f8b072108dadebfdc50%7C770a245002274c6290c74e38537f1102%7C0%7C0%7C638067212855677668%7CUnknown%7CTWFpbGZsb3d8eyJWIjoiMC4wLjAwMDAiLCJQIjoiV2luMzIiLCJBTiI6Ik1haWwiLCJXVCI6Mn0%3D%7C3000%7C%7C%7C&amp;sdata=O0NDYWtrcXME5ePck%2FdfXoy2gMWfT4jGwiaFcRR7p8E%3D&amp;reserve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D28BF-5CDF-8113-472C-8836E9807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903BC-F140-B4EC-21B8-8E43799AB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3D267-31BE-34C0-0D05-94C64A510C77}"/>
              </a:ext>
            </a:extLst>
          </p:cNvPr>
          <p:cNvSpPr>
            <a:spLocks noGrp="1"/>
          </p:cNvSpPr>
          <p:nvPr>
            <p:ph type="body" idx="1"/>
          </p:nvPr>
        </p:nvSpPr>
        <p:spPr/>
        <p:txBody>
          <a:bodyPr/>
          <a:lstStyle/>
          <a:p>
            <a:endParaRPr lang="en-GB" baseline="0"/>
          </a:p>
          <a:p>
            <a:endParaRPr lang="en-GB"/>
          </a:p>
        </p:txBody>
      </p:sp>
      <p:sp>
        <p:nvSpPr>
          <p:cNvPr id="4" name="Slide Number Placeholder 3">
            <a:extLst>
              <a:ext uri="{FF2B5EF4-FFF2-40B4-BE49-F238E27FC236}">
                <a16:creationId xmlns:a16="http://schemas.microsoft.com/office/drawing/2014/main" id="{8165E9C2-1EF1-817D-E12E-D8E4020BAA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C429-B1EC-481B-8EC5-73B1263F1A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99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latin typeface="Arial" panose="020B0604020202020204" pitchFamily="34" charset="0"/>
                <a:cs typeface="Arial" panose="020B0604020202020204" pitchFamily="34" charset="0"/>
              </a:rPr>
              <a:t>Images:</a:t>
            </a:r>
          </a:p>
          <a:p>
            <a:pPr fontAlgn="base"/>
            <a:r>
              <a:rPr lang="en-GB" sz="1200" b="1" dirty="0">
                <a:latin typeface="Arial" panose="020B0604020202020204" pitchFamily="34" charset="0"/>
                <a:cs typeface="Arial" panose="020B0604020202020204" pitchFamily="34" charset="0"/>
              </a:rPr>
              <a:t>Top Left – Homes after flooding in NSW, Aus. Dec 2022 </a:t>
            </a:r>
            <a:r>
              <a:rPr lang="en-GB" sz="1200" dirty="0">
                <a:latin typeface="Arial" panose="020B0604020202020204" pitchFamily="34" charset="0"/>
                <a:cs typeface="Arial" panose="020B0604020202020204" pitchFamily="34" charset="0"/>
              </a:rPr>
              <a:t>(Source: </a:t>
            </a:r>
            <a:r>
              <a:rPr lang="en-GB" sz="1200" dirty="0">
                <a:latin typeface="Arial" panose="020B0604020202020204" pitchFamily="34" charset="0"/>
                <a:cs typeface="Arial" panose="020B0604020202020204" pitchFamily="34" charset="0"/>
                <a:hlinkClick r:id="rId3"/>
              </a:rPr>
              <a:t>After the floods: </a:t>
            </a:r>
            <a:r>
              <a:rPr lang="en-GB" sz="1200" dirty="0" err="1">
                <a:latin typeface="Arial" panose="020B0604020202020204" pitchFamily="34" charset="0"/>
                <a:cs typeface="Arial" panose="020B0604020202020204" pitchFamily="34" charset="0"/>
                <a:hlinkClick r:id="rId3"/>
              </a:rPr>
              <a:t>Eugowra</a:t>
            </a:r>
            <a:r>
              <a:rPr lang="en-GB" sz="1200" dirty="0">
                <a:latin typeface="Arial" panose="020B0604020202020204" pitchFamily="34" charset="0"/>
                <a:cs typeface="Arial" panose="020B0604020202020204" pitchFamily="34" charset="0"/>
                <a:hlinkClick r:id="rId3"/>
              </a:rPr>
              <a:t> awaits the insurance payouts that may not come | NSW and Queensland floods 2022 | The Guardian</a:t>
            </a:r>
            <a:r>
              <a:rPr lang="en-GB" sz="1200" dirty="0">
                <a:latin typeface="Arial" panose="020B0604020202020204" pitchFamily="34" charset="0"/>
                <a:cs typeface="Arial" panose="020B0604020202020204" pitchFamily="34" charset="0"/>
              </a:rPr>
              <a:t>)</a:t>
            </a:r>
          </a:p>
          <a:p>
            <a:pPr>
              <a:defRPr/>
            </a:pPr>
            <a:endParaRPr lang="en-GB" u="sng" dirty="0"/>
          </a:p>
          <a:p>
            <a:pPr>
              <a:defRPr/>
            </a:pPr>
            <a:r>
              <a:rPr lang="en-GB" u="sng" dirty="0"/>
              <a:t>State of the UK climate report 2020:</a:t>
            </a:r>
            <a:r>
              <a:rPr lang="en-US" dirty="0"/>
              <a:t>  </a:t>
            </a:r>
            <a:endParaRPr lang="en-GB" dirty="0">
              <a:ea typeface="Calibri"/>
              <a:cs typeface="Calibri"/>
            </a:endParaRPr>
          </a:p>
          <a:p>
            <a:pPr marL="285750" indent="-285750">
              <a:buFont typeface="Arial,Sans-Serif"/>
              <a:buChar char="•"/>
              <a:defRPr/>
            </a:pPr>
            <a:r>
              <a:rPr lang="en-GB" dirty="0"/>
              <a:t>The decade (2011-2020) was on average 1.1°C warmer than 1961-1990. </a:t>
            </a:r>
            <a:r>
              <a:rPr lang="en-US" dirty="0"/>
              <a:t> </a:t>
            </a:r>
            <a:endParaRPr lang="en-GB" dirty="0"/>
          </a:p>
          <a:p>
            <a:pPr marL="285750" indent="-285750">
              <a:buFont typeface="Arial,Sans-Serif"/>
              <a:buChar char="•"/>
              <a:defRPr/>
            </a:pPr>
            <a:r>
              <a:rPr lang="en-GB" dirty="0"/>
              <a:t>Sea level rise has accelerated from an average of 1.5 mm/year from the start of the 20th Century to 3 mm/year for 1993-2019. </a:t>
            </a:r>
            <a:r>
              <a:rPr lang="en-US" dirty="0"/>
              <a:t> </a:t>
            </a:r>
            <a:endParaRPr lang="en-GB" dirty="0"/>
          </a:p>
          <a:p>
            <a:pPr marL="285750" indent="-285750">
              <a:buFont typeface="Arial,Sans-Serif"/>
              <a:buChar char="•"/>
              <a:defRPr/>
            </a:pPr>
            <a:r>
              <a:rPr lang="en-GB" dirty="0"/>
              <a:t>Early evidence for heavy rainfall suggests that the frequency of the heaviest rainfall events (95th and 99th percentile) is increasing. </a:t>
            </a:r>
            <a:r>
              <a:rPr lang="en-US" dirty="0"/>
              <a:t> </a:t>
            </a:r>
            <a:endParaRPr lang="en-GB" dirty="0"/>
          </a:p>
          <a:p>
            <a:pPr marL="285750" indent="-285750">
              <a:buFont typeface="Arial,Sans-Serif"/>
              <a:buChar char="•"/>
              <a:defRPr/>
            </a:pPr>
            <a:r>
              <a:rPr lang="en-GB" dirty="0"/>
              <a:t>The wettest day on record (since 1891) was on 3rd October 2020 and 4 of the top 40 wettest days on record occurred in 2020. </a:t>
            </a:r>
            <a:r>
              <a:rPr lang="en-US" dirty="0"/>
              <a:t> </a:t>
            </a:r>
            <a:endParaRPr lang="en-GB" dirty="0"/>
          </a:p>
          <a:p>
            <a:pPr marL="285750" indent="-285750">
              <a:buFont typeface="Arial,Sans-Serif"/>
              <a:buChar char="•"/>
              <a:defRPr/>
            </a:pPr>
            <a:r>
              <a:rPr lang="en-GB" dirty="0"/>
              <a:t>Mean sea level around the UK has risen by approximately 1.5 mm·year−1 on average from the start of the 20th century, excluding the effect of vertical land movement, resulting in an overall rise of 16.5 cm over that period.</a:t>
            </a:r>
            <a:r>
              <a:rPr lang="en-US" dirty="0"/>
              <a:t> </a:t>
            </a:r>
            <a:endParaRPr lang="en-GB" dirty="0"/>
          </a:p>
          <a:p>
            <a:pPr marL="285750" indent="-285750">
              <a:buFont typeface="Arial,Sans-Serif"/>
              <a:buChar char="•"/>
              <a:defRPr/>
            </a:pPr>
            <a:r>
              <a:rPr lang="en-GB" dirty="0"/>
              <a:t>The rate of sea level rise has increased recently, exceeding 3 mm·year−1 for the period 1993–2019.</a:t>
            </a:r>
            <a:r>
              <a:rPr lang="en-US" dirty="0"/>
              <a:t> </a:t>
            </a:r>
            <a:endParaRPr lang="en-GB" dirty="0"/>
          </a:p>
          <a:p>
            <a:pPr>
              <a:defRPr/>
            </a:pPr>
            <a:r>
              <a:rPr lang="en-GB" dirty="0"/>
              <a:t>  </a:t>
            </a:r>
            <a:endParaRPr lang="en-US" dirty="0"/>
          </a:p>
          <a:p>
            <a:pPr marL="285750" indent="-285750">
              <a:buFont typeface="Arial,Sans-Serif"/>
              <a:buChar char="•"/>
              <a:defRPr/>
            </a:pPr>
            <a:r>
              <a:rPr lang="en-GB" dirty="0"/>
              <a:t>By 2300 and under the highest of the UKCP18 climate scenarios, we will experience sea levels on average once per year that are equal to or greater than those that we currently expect only once in ten thousand years.  </a:t>
            </a:r>
            <a:endParaRPr lang="en-US" dirty="0"/>
          </a:p>
          <a:p>
            <a:pPr marL="285750" indent="-285750">
              <a:buFont typeface="Arial,Sans-Serif"/>
              <a:buChar char="•"/>
              <a:defRPr/>
            </a:pPr>
            <a:r>
              <a:rPr lang="en-GB" dirty="0"/>
              <a:t>Under high greenhouse gas concentrations, flood damages, globally, will increase to 4% of annual world GDP by 2100 without adaptation </a:t>
            </a:r>
            <a:endParaRPr lang="en-US" dirty="0"/>
          </a:p>
          <a:p>
            <a:pPr marL="285750" indent="-285750">
              <a:buFont typeface="Arial,Sans-Serif"/>
              <a:buChar char="•"/>
              <a:defRPr/>
            </a:pPr>
            <a:r>
              <a:rPr lang="en-GB" dirty="0"/>
              <a:t>Over the next 20 years, approximately 700 properties in England will be vulnerable to coastal erosion. A further 2,000 properties may become vulnerable over the next 50 years. </a:t>
            </a:r>
            <a:r>
              <a:rPr lang="en-US" dirty="0"/>
              <a:t> </a:t>
            </a:r>
            <a:endParaRPr lang="en-GB" dirty="0"/>
          </a:p>
          <a:p>
            <a:pPr>
              <a:defRPr/>
            </a:pPr>
            <a:r>
              <a:rPr lang="en-GB" dirty="0"/>
              <a:t>  </a:t>
            </a:r>
            <a:endParaRPr lang="en-US" dirty="0"/>
          </a:p>
          <a:p>
            <a:pPr>
              <a:defRPr/>
            </a:pPr>
            <a:r>
              <a:rPr lang="en-GB" dirty="0"/>
              <a:t>For London, sea level rise by the end of the century (when compared to 1981-2000), is ‘extremely likely’ to be in the range 0.29m to 0.70m for the low emission scenario, and 0.53m to 1.15m for a high emission scenario.</a:t>
            </a:r>
            <a:r>
              <a:rPr lang="en-US" dirty="0"/>
              <a:t>  </a:t>
            </a:r>
            <a:endParaRPr lang="en-US" dirty="0">
              <a:ea typeface="Calibri"/>
              <a:cs typeface="Calibri"/>
            </a:endParaRPr>
          </a:p>
          <a:p>
            <a:pPr>
              <a:defRPr/>
            </a:pPr>
            <a:endParaRPr lang="en-US" dirty="0"/>
          </a:p>
          <a:p>
            <a:pPr>
              <a:defRPr/>
            </a:pPr>
            <a:r>
              <a:rPr lang="en-US" b="0" i="0" kern="1200" dirty="0">
                <a:effectLst/>
              </a:rPr>
              <a:t>Over two-thirds of properties in England are served by infrastructure sites and networks located in, or dependent on others located in, areas at risk of flooding</a:t>
            </a:r>
            <a:r>
              <a:rPr lang="en-US" dirty="0"/>
              <a:t>  </a:t>
            </a:r>
            <a:endParaRPr lang="en-US" dirty="0">
              <a:ea typeface="Calibri"/>
              <a:cs typeface="Calibri"/>
            </a:endParaRPr>
          </a:p>
          <a:p>
            <a:pPr marL="0" lvl="0" indent="0" fontAlgn="base">
              <a:buFont typeface="Symbol" panose="05050102010706020507" pitchFamily="18" charset="2"/>
              <a:buNone/>
            </a:pP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anose="05050102010706020507" pitchFamily="18" charset="2"/>
              <a:buNone/>
              <a:tabLst/>
              <a:defRPr/>
            </a:pPr>
            <a:r>
              <a:rPr lang="en-GB" sz="1200" dirty="0">
                <a:effectLst/>
                <a:latin typeface="Arial"/>
                <a:cs typeface="Arial"/>
              </a:rPr>
              <a:t>Risks are increasing with climate change and accelerating at a rate not seen before</a:t>
            </a:r>
            <a:endParaRPr lang="en-GB" sz="1200" kern="1200" dirty="0">
              <a:solidFill>
                <a:schemeClr val="tx1"/>
              </a:solidFill>
              <a:effectLst/>
              <a:latin typeface="Arial"/>
              <a:cs typeface="Arial"/>
            </a:endParaRPr>
          </a:p>
          <a:p>
            <a:pPr marL="0" lvl="0" indent="0" fontAlgn="base">
              <a:buFont typeface="Symbol" panose="05050102010706020507" pitchFamily="18" charset="2"/>
              <a:buNone/>
            </a:pP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fontAlgn="base">
              <a:buFont typeface="Symbol" panose="05050102010706020507" pitchFamily="18" charset="2"/>
              <a:buNone/>
            </a:pPr>
            <a:r>
              <a:rPr lang="en-GB" sz="1200" dirty="0">
                <a:solidFill>
                  <a:srgbClr val="000000"/>
                </a:solidFill>
                <a:effectLst/>
                <a:latin typeface="Arial"/>
                <a:ea typeface="Times New Roman" panose="02020603050405020304" pitchFamily="18" charset="0"/>
                <a:cs typeface="Arial"/>
              </a:rPr>
              <a:t>B</a:t>
            </a:r>
            <a:r>
              <a:rPr lang="en-GB" sz="1200" dirty="0">
                <a:solidFill>
                  <a:srgbClr val="0B0C0C"/>
                </a:solidFill>
                <a:effectLst/>
                <a:latin typeface="Arial"/>
                <a:ea typeface="Times New Roman" panose="02020603050405020304" pitchFamily="18" charset="0"/>
                <a:cs typeface="Arial"/>
              </a:rPr>
              <a:t>y 2100 once-a-century sea level events are set to become annual events. </a:t>
            </a:r>
            <a:r>
              <a:rPr lang="en-GB" sz="1200" dirty="0">
                <a:solidFill>
                  <a:srgbClr val="00B050"/>
                </a:solidFill>
                <a:effectLst/>
                <a:latin typeface="Arial"/>
                <a:ea typeface="Times New Roman" panose="02020603050405020304" pitchFamily="18" charset="0"/>
                <a:cs typeface="Arial"/>
              </a:rPr>
              <a:t> </a:t>
            </a:r>
          </a:p>
          <a:p>
            <a:pPr marL="0" lvl="0" indent="0" fontAlgn="base">
              <a:buFont typeface="Symbol" panose="05050102010706020507" pitchFamily="18" charset="2"/>
              <a:buNone/>
            </a:pPr>
            <a:endParaRPr lang="en-GB"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r>
              <a:rPr lang="en-GB" sz="1200" dirty="0">
                <a:effectLst/>
                <a:latin typeface="Arial"/>
                <a:ea typeface="Calibri"/>
                <a:cs typeface="Arial"/>
              </a:rPr>
              <a:t>Summer rainfall is projected to decrease by 22% and winter rainfall is expected to increase by 13% by the 2080s</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a:ea typeface="Calibri"/>
                <a:cs typeface="Arial"/>
              </a:rPr>
              <a:t>40 million early warning messages sent for river and sea flooding over the past 10 years</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a:ea typeface="Times New Roman" panose="02020603050405020304" pitchFamily="18" charset="0"/>
                <a:cs typeface="Calibri"/>
              </a:rPr>
              <a:t>Parts of England's coast are amongst the fastest eroding coastline in Europe. </a:t>
            </a:r>
            <a:r>
              <a:rPr lang="en-GB" sz="1200" kern="1200" dirty="0">
                <a:solidFill>
                  <a:schemeClr val="tx1"/>
                </a:solidFill>
                <a:effectLst/>
                <a:ea typeface="+mn-ea"/>
                <a:cs typeface="+mn-cs"/>
              </a:rPr>
              <a:t>– e.g. rate of erosion in East Riding, Yorkshire is 1 m to 1.5 m per year. North Norfolk is 1.7 m per year. </a:t>
            </a:r>
            <a:r>
              <a:rPr lang="en-GB" sz="1200" kern="1200" dirty="0">
                <a:solidFill>
                  <a:schemeClr val="tx1"/>
                </a:solidFill>
                <a:effectLst/>
                <a:latin typeface="Arial"/>
                <a:cs typeface="Arial"/>
              </a:rPr>
              <a:t>The </a:t>
            </a:r>
            <a:r>
              <a:rPr lang="en-GB" sz="1200" b="1" kern="1200" dirty="0">
                <a:solidFill>
                  <a:schemeClr val="tx1"/>
                </a:solidFill>
                <a:effectLst/>
                <a:latin typeface="Arial"/>
                <a:cs typeface="Arial"/>
              </a:rPr>
              <a:t>national coastal erosion risk map </a:t>
            </a:r>
            <a:r>
              <a:rPr lang="en-GB" sz="1200" kern="1200" dirty="0">
                <a:solidFill>
                  <a:schemeClr val="tx1"/>
                </a:solidFill>
                <a:effectLst/>
                <a:latin typeface="Arial"/>
                <a:cs typeface="Arial"/>
              </a:rPr>
              <a:t>show us that approximately 700 properties in England are vulnerable to coastal erosion over the next 20 years. A further 2,000 properties may become vulnerable over the next 50 years. These estimates take account of the interventions proposed in shoreline management plans (SMPs). Without the interventions, these figures could increase to about 5,000 properties within 20 years and about 28,000 in 50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a:ea typeface="Times New Roman" panose="02020603050405020304" pitchFamily="18" charset="0"/>
                <a:cs typeface="Arial"/>
              </a:rPr>
              <a:t>On 6 March 2023 our FCERM research and Development Programme published a report on GOV.UK on ‘</a:t>
            </a:r>
            <a:r>
              <a:rPr lang="en-GB" sz="1800" u="sng" dirty="0">
                <a:solidFill>
                  <a:srgbClr val="0563C1"/>
                </a:solidFill>
                <a:effectLst/>
                <a:latin typeface="Arial"/>
                <a:ea typeface="Times New Roman" panose="02020603050405020304" pitchFamily="18" charset="0"/>
                <a:cs typeface="Arial"/>
                <a:hlinkClick r:id="rId4"/>
              </a:rPr>
              <a:t>Climate change and fluvial flood peaks</a:t>
            </a:r>
            <a:r>
              <a:rPr lang="en-GB" sz="1800" dirty="0">
                <a:effectLst/>
                <a:latin typeface="Arial"/>
                <a:ea typeface="Times New Roman" panose="02020603050405020304" pitchFamily="18" charset="0"/>
                <a:cs typeface="Arial"/>
              </a:rPr>
              <a:t>’. This important project began in 2016 and generated new projections of how river flood peaks may change due to climate change. These projections were then used as the basis for the </a:t>
            </a:r>
            <a:r>
              <a:rPr lang="en-GB" sz="1800" u="sng" dirty="0">
                <a:solidFill>
                  <a:srgbClr val="0563C1"/>
                </a:solidFill>
                <a:effectLst/>
                <a:latin typeface="Arial"/>
                <a:ea typeface="Times New Roman" panose="02020603050405020304" pitchFamily="18" charset="0"/>
                <a:cs typeface="Arial"/>
                <a:hlinkClick r:id="rId5"/>
              </a:rPr>
              <a:t>peak river flow allowances</a:t>
            </a:r>
            <a:r>
              <a:rPr lang="en-GB" sz="1800" dirty="0">
                <a:effectLst/>
                <a:latin typeface="Arial"/>
                <a:ea typeface="Times New Roman" panose="02020603050405020304" pitchFamily="18" charset="0"/>
                <a:cs typeface="Arial"/>
              </a:rPr>
              <a:t> for use in flood risk assessments which were published in July 2021. The report is also referenced in the </a:t>
            </a:r>
            <a:r>
              <a:rPr lang="en-GB" sz="1800" u="sng" dirty="0">
                <a:solidFill>
                  <a:srgbClr val="0563C1"/>
                </a:solidFill>
                <a:effectLst/>
                <a:latin typeface="Arial"/>
                <a:ea typeface="Times New Roman" panose="02020603050405020304" pitchFamily="18" charset="0"/>
                <a:cs typeface="Arial"/>
                <a:hlinkClick r:id="rId6"/>
              </a:rPr>
              <a:t>Environment Agency’s Chief Scientist’s annual review 2022</a:t>
            </a:r>
            <a:r>
              <a:rPr lang="en-GB" sz="1800" dirty="0">
                <a:effectLst/>
                <a:latin typeface="Arial"/>
                <a:ea typeface="Times New Roman" panose="02020603050405020304" pitchFamily="18" charset="0"/>
                <a:cs typeface="Arial"/>
              </a:rPr>
              <a:t>, published on 7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a:defRPr/>
            </a:pPr>
            <a:endParaRPr lang="en-GB" b="1" dirty="0"/>
          </a:p>
          <a:p>
            <a:pPr>
              <a:defRPr/>
            </a:pPr>
            <a:r>
              <a:rPr lang="en-GB" sz="1400" b="1" dirty="0"/>
              <a:t>Further Background</a:t>
            </a:r>
            <a:endParaRPr lang="en-GB" sz="1400" b="1" dirty="0">
              <a:ea typeface="Calibri"/>
              <a:cs typeface="Calibri"/>
            </a:endParaRPr>
          </a:p>
          <a:p>
            <a:pPr>
              <a:defRPr/>
            </a:pPr>
            <a:endParaRPr lang="en-GB" b="1" dirty="0"/>
          </a:p>
          <a:p>
            <a:pPr>
              <a:defRPr/>
            </a:pPr>
            <a:r>
              <a:rPr lang="en-GB" b="1" dirty="0"/>
              <a:t>CLIMATE CHANGE</a:t>
            </a:r>
            <a:r>
              <a:rPr lang="en-US" dirty="0"/>
              <a:t>  </a:t>
            </a:r>
            <a:endParaRPr lang="en-GB" dirty="0"/>
          </a:p>
          <a:p>
            <a:pPr marL="285750" indent="-285750">
              <a:buFont typeface="Arial,Sans-Serif"/>
              <a:buChar char="•"/>
              <a:defRPr/>
            </a:pPr>
            <a:r>
              <a:rPr lang="en-GB" dirty="0"/>
              <a:t>Climate change is the biggest risk we face.</a:t>
            </a:r>
            <a:r>
              <a:rPr lang="en-US" dirty="0"/>
              <a:t> </a:t>
            </a:r>
            <a:endParaRPr lang="en-GB" dirty="0"/>
          </a:p>
          <a:p>
            <a:pPr marL="285750" indent="-285750">
              <a:buFont typeface="Arial,Sans-Serif"/>
              <a:buChar char="•"/>
              <a:defRPr/>
            </a:pPr>
            <a:r>
              <a:rPr lang="en-GB" dirty="0"/>
              <a:t>Climate change is already changing our weather and increasing our risks of flooding and coastal change. </a:t>
            </a:r>
            <a:r>
              <a:rPr lang="en-US" dirty="0"/>
              <a:t> </a:t>
            </a:r>
            <a:endParaRPr lang="en-GB" dirty="0"/>
          </a:p>
          <a:p>
            <a:pPr marL="285750" indent="-285750">
              <a:buFont typeface="Arial,Sans-Serif"/>
              <a:buChar char="•"/>
              <a:defRPr/>
            </a:pPr>
            <a:r>
              <a:rPr lang="en-GB" dirty="0"/>
              <a:t>We want to become a net-zero carbon organisation by 2030 and to explore if we can be an absolute-zero organisation by 2050. </a:t>
            </a:r>
            <a:r>
              <a:rPr lang="en-US" dirty="0"/>
              <a:t> </a:t>
            </a:r>
            <a:endParaRPr lang="en-GB" dirty="0"/>
          </a:p>
          <a:p>
            <a:pPr marL="285750" indent="-285750">
              <a:buFont typeface="Arial,Sans-Serif"/>
              <a:buChar char="•"/>
              <a:defRPr/>
            </a:pPr>
            <a:r>
              <a:rPr lang="en-GB" dirty="0"/>
              <a:t> his will be a great challenge to our ways of working. </a:t>
            </a:r>
            <a:endParaRPr lang="en-GB" dirty="0">
              <a:ea typeface="Calibri"/>
              <a:cs typeface="Calibri"/>
            </a:endParaRPr>
          </a:p>
          <a:p>
            <a:pPr marL="285750" indent="-285750">
              <a:buFont typeface="Arial,Sans-Serif"/>
              <a:buChar char="•"/>
              <a:defRPr/>
            </a:pPr>
            <a:r>
              <a:rPr lang="en-GB" dirty="0"/>
              <a:t>We will continue to build, operate and maintain assets to protect people and wildlife and ensure our actions deliver the best climate resilience to communities for the investment available.</a:t>
            </a:r>
            <a:r>
              <a:rPr lang="en-US" dirty="0"/>
              <a:t> </a:t>
            </a:r>
            <a:endParaRPr lang="en-GB" dirty="0"/>
          </a:p>
          <a:p>
            <a:pPr marL="285750" indent="-285750">
              <a:buFont typeface="Arial,Sans-Serif"/>
              <a:buChar char="•"/>
              <a:defRPr/>
            </a:pPr>
            <a:r>
              <a:rPr lang="en-GB" dirty="0"/>
              <a:t>Reducing carbon to mitigate climate change is a core part of protecting communities for the future. </a:t>
            </a:r>
            <a:r>
              <a:rPr lang="en-US" dirty="0"/>
              <a:t> </a:t>
            </a:r>
            <a:endParaRPr lang="en-GB" dirty="0"/>
          </a:p>
          <a:p>
            <a:pPr marL="285750" indent="-285750">
              <a:buFont typeface="Arial,Sans-Serif"/>
              <a:buChar char="•"/>
              <a:defRPr/>
            </a:pPr>
            <a:r>
              <a:rPr lang="en-GB" dirty="0"/>
              <a:t>We are developing a new National Flood Risk Assessment that will provide a single picture of current and future flood risk from rivers, the sea and surface water.</a:t>
            </a:r>
            <a:r>
              <a:rPr lang="en-US" dirty="0"/>
              <a:t> </a:t>
            </a:r>
            <a:endParaRPr lang="en-US" dirty="0">
              <a:ea typeface="Calibri"/>
              <a:cs typeface="Calibri"/>
            </a:endParaRPr>
          </a:p>
          <a:p>
            <a:pPr marL="285750" indent="-285750">
              <a:buFont typeface="Arial,Sans-Serif"/>
              <a:buChar char="•"/>
              <a:defRPr/>
            </a:pPr>
            <a:endParaRPr lang="en-US" dirty="0"/>
          </a:p>
          <a:p>
            <a:pPr>
              <a:spcBef>
                <a:spcPts val="1200"/>
              </a:spcBef>
            </a:pPr>
            <a:r>
              <a:rPr lang="en-GB" sz="1100" b="1" u="none" kern="0" dirty="0">
                <a:solidFill>
                  <a:srgbClr val="2E74B5"/>
                </a:solidFill>
                <a:effectLst/>
                <a:latin typeface="Arial"/>
                <a:ea typeface="Times New Roman" panose="02020603050405020304" pitchFamily="18" charset="0"/>
                <a:cs typeface="Arial"/>
              </a:rPr>
              <a:t>Adaptation</a:t>
            </a:r>
            <a:r>
              <a:rPr lang="en-GB" sz="1100" b="1" kern="0" dirty="0">
                <a:solidFill>
                  <a:srgbClr val="2E74B5"/>
                </a:solidFill>
                <a:latin typeface="Arial"/>
                <a:ea typeface="Times New Roman" panose="02020603050405020304" pitchFamily="18" charset="0"/>
                <a:cs typeface="Arial"/>
              </a:rPr>
              <a:t> </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en-GB" sz="1100" b="1" dirty="0">
                <a:latin typeface="Arial"/>
                <a:ea typeface="Calibri"/>
                <a:cs typeface="Arial"/>
              </a:rPr>
              <a:t>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pPr>
            <a:r>
              <a:rPr lang="en-GB" sz="1100" b="1" dirty="0">
                <a:effectLst/>
                <a:latin typeface="Arial"/>
                <a:ea typeface="Times New Roman" panose="02020603050405020304" pitchFamily="18" charset="0"/>
                <a:cs typeface="Arial"/>
              </a:rPr>
              <a:t>Living Differently in a Changing Climate</a:t>
            </a:r>
            <a:endParaRPr lang="en-GB" sz="1200" dirty="0">
              <a:effectLst/>
              <a:latin typeface="Arial"/>
              <a:ea typeface="Times New Roman" panose="02020603050405020304" pitchFamily="18" charset="0"/>
              <a:cs typeface="Arial"/>
            </a:endParaRPr>
          </a:p>
          <a:p>
            <a:pPr marL="342900" lvl="0" indent="-342900">
              <a:buFont typeface="Symbol" panose="05050102010706020507" pitchFamily="18" charset="2"/>
              <a:buChar char=""/>
            </a:pPr>
            <a:r>
              <a:rPr lang="en-GB" sz="1100" dirty="0">
                <a:effectLst/>
                <a:latin typeface="Arial"/>
                <a:ea typeface="Calibri"/>
                <a:cs typeface="Arial"/>
              </a:rPr>
              <a:t>Climate change is happening now. We’re seeing more extreme weather, with an increase in flooding, coastal erosion and landslips.</a:t>
            </a:r>
          </a:p>
          <a:p>
            <a:pPr marL="342900" lvl="0" indent="-342900">
              <a:buFont typeface="Symbol" panose="05050102010706020507" pitchFamily="18" charset="2"/>
              <a:buChar char=""/>
            </a:pPr>
            <a:r>
              <a:rPr lang="en-GB" sz="1100" dirty="0">
                <a:effectLst/>
                <a:latin typeface="Arial"/>
                <a:ea typeface="Calibri"/>
                <a:cs typeface="Arial"/>
              </a:rPr>
              <a:t>We’re working to better protect communities from this risk and make homes and businesses better prepared and more resilient.</a:t>
            </a:r>
          </a:p>
          <a:p>
            <a:pPr marL="342900" lvl="0" indent="-342900">
              <a:buFont typeface="Symbol" panose="05050102010706020507" pitchFamily="18" charset="2"/>
              <a:buChar char=""/>
            </a:pPr>
            <a:r>
              <a:rPr lang="en-GB" sz="1100" dirty="0">
                <a:effectLst/>
                <a:latin typeface="Arial"/>
                <a:ea typeface="Calibri"/>
                <a:cs typeface="Arial"/>
              </a:rPr>
              <a:t>The climate emergency means we cannot always prevent or build our way out of an incident, so we need to ensure people have access to the information they need to prepare, act, survive.</a:t>
            </a:r>
          </a:p>
          <a:p>
            <a:pPr indent="-3175"/>
            <a:r>
              <a:rPr lang="en-GB" sz="1100" dirty="0">
                <a:effectLst/>
                <a:latin typeface="Arial"/>
                <a:ea typeface="Times New Roman" panose="02020603050405020304" pitchFamily="18" charset="0"/>
                <a:cs typeface="Arial"/>
              </a:rPr>
              <a:t> </a:t>
            </a:r>
            <a:endParaRPr lang="en-GB" sz="1200" dirty="0">
              <a:effectLst/>
              <a:latin typeface="Arial"/>
              <a:ea typeface="Times New Roman" panose="02020603050405020304" pitchFamily="18" charset="0"/>
              <a:cs typeface="Arial"/>
            </a:endParaRPr>
          </a:p>
          <a:p>
            <a:pPr indent="-3175"/>
            <a:r>
              <a:rPr lang="en-GB" sz="1100" b="1" dirty="0">
                <a:effectLst/>
                <a:latin typeface="Arial"/>
                <a:ea typeface="Times New Roman" panose="02020603050405020304" pitchFamily="18" charset="0"/>
                <a:cs typeface="Arial"/>
              </a:rPr>
              <a:t>Existing climate risks have far-reaching consequences for England’s communities, economy, and environment</a:t>
            </a:r>
            <a:r>
              <a:rPr lang="en-GB" sz="1100" b="1" dirty="0">
                <a:latin typeface="Arial"/>
                <a:ea typeface="Times New Roman" panose="02020603050405020304" pitchFamily="18" charset="0"/>
                <a:cs typeface="Arial"/>
              </a:rPr>
              <a:t> </a:t>
            </a:r>
            <a:endParaRPr lang="en-GB" sz="1200" dirty="0">
              <a:effectLst/>
              <a:latin typeface="Times New Roman" panose="02020603050405020304" pitchFamily="18" charset="0"/>
              <a:ea typeface="Times New Roman" panose="02020603050405020304" pitchFamily="18" charset="0"/>
            </a:endParaRPr>
          </a:p>
          <a:p>
            <a:pPr marL="342900" indent="-342900">
              <a:lnSpc>
                <a:spcPct val="115000"/>
              </a:lnSpc>
              <a:spcBef>
                <a:spcPts val="1200"/>
              </a:spcBef>
              <a:spcAft>
                <a:spcPts val="400"/>
              </a:spcAft>
              <a:buFont typeface="Symbol" panose="05050102010706020507" pitchFamily="18" charset="2"/>
              <a:buChar char=""/>
            </a:pPr>
            <a:r>
              <a:rPr lang="en-GB" sz="1100" dirty="0">
                <a:effectLst/>
                <a:latin typeface="Arial"/>
                <a:ea typeface="Arial" panose="020B0604020202020204" pitchFamily="34" charset="0"/>
                <a:cs typeface="Arial"/>
              </a:rPr>
              <a:t>The Environment Agency alone cannot protect everyone from increasing flood and coastal risks.</a:t>
            </a:r>
            <a:r>
              <a:rPr lang="en-GB" sz="1100" dirty="0">
                <a:latin typeface="Arial"/>
                <a:ea typeface="Arial" panose="020B0604020202020204" pitchFamily="34" charset="0"/>
                <a:cs typeface="Arial"/>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nSpc>
                <a:spcPct val="115000"/>
              </a:lnSpc>
              <a:spcBef>
                <a:spcPts val="1200"/>
              </a:spcBef>
              <a:spcAft>
                <a:spcPts val="400"/>
              </a:spcAft>
              <a:buFont typeface="Courier New" panose="02070309020205020404" pitchFamily="49" charset="0"/>
              <a:buChar char="o"/>
            </a:pPr>
            <a:r>
              <a:rPr lang="en-GB" sz="1100" dirty="0">
                <a:effectLst/>
                <a:latin typeface="Arial"/>
                <a:ea typeface="Arial" panose="020B0604020202020204" pitchFamily="34" charset="0"/>
                <a:cs typeface="Arial"/>
              </a:rPr>
              <a:t>Climate change will accelerate sea level rise and alter rainfall patterns.</a:t>
            </a:r>
            <a:r>
              <a:rPr lang="en-GB" sz="1100" dirty="0">
                <a:latin typeface="Arial"/>
                <a:ea typeface="Arial" panose="020B0604020202020204" pitchFamily="34" charset="0"/>
                <a:cs typeface="Arial"/>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nSpc>
                <a:spcPct val="115000"/>
              </a:lnSpc>
              <a:spcBef>
                <a:spcPts val="1200"/>
              </a:spcBef>
              <a:spcAft>
                <a:spcPts val="400"/>
              </a:spcAft>
              <a:buFont typeface="Courier New" panose="02070309020205020404" pitchFamily="49" charset="0"/>
              <a:buChar char="o"/>
            </a:pPr>
            <a:r>
              <a:rPr lang="en-GB" sz="1100" dirty="0">
                <a:effectLst/>
                <a:latin typeface="Arial"/>
                <a:ea typeface="Arial" panose="020B0604020202020204" pitchFamily="34" charset="0"/>
                <a:cs typeface="Arial"/>
              </a:rPr>
              <a:t>Traditional flood defences will not be able to prevent all flooding and coastal erosion.</a:t>
            </a:r>
            <a:endParaRPr lang="en-GB" sz="1200" dirty="0">
              <a:effectLst/>
              <a:latin typeface="Arial"/>
              <a:ea typeface="Arial" panose="020B0604020202020204" pitchFamily="34" charset="0"/>
              <a:cs typeface="Arial"/>
            </a:endParaRPr>
          </a:p>
          <a:p>
            <a:pPr marL="742950" lvl="1" indent="-285750">
              <a:lnSpc>
                <a:spcPct val="115000"/>
              </a:lnSpc>
              <a:spcBef>
                <a:spcPts val="1200"/>
              </a:spcBef>
              <a:spcAft>
                <a:spcPts val="400"/>
              </a:spcAft>
              <a:buFont typeface="Courier New" panose="02070309020205020404" pitchFamily="49" charset="0"/>
              <a:buChar char="o"/>
            </a:pPr>
            <a:r>
              <a:rPr lang="en-GB" sz="1100" dirty="0">
                <a:effectLst/>
                <a:latin typeface="Arial"/>
                <a:ea typeface="Arial" panose="020B0604020202020204" pitchFamily="34" charset="0"/>
                <a:cs typeface="Arial"/>
              </a:rPr>
              <a:t>This is why we are shifting towards flood resilience approaches to live with increasing risks more effectively, such as NFM and property-level protection.</a:t>
            </a:r>
            <a:endParaRPr lang="en-GB" sz="1200" dirty="0">
              <a:effectLst/>
              <a:latin typeface="Arial"/>
              <a:ea typeface="Arial" panose="020B0604020202020204" pitchFamily="34" charset="0"/>
              <a:cs typeface="Arial"/>
            </a:endParaRPr>
          </a:p>
          <a:p>
            <a:pPr indent="-3175"/>
            <a:r>
              <a:rPr lang="en-GB" dirty="0"/>
              <a:t>  </a:t>
            </a:r>
            <a:endParaRPr lang="en-GB" dirty="0">
              <a:ea typeface="Calibri"/>
              <a:cs typeface="Calibri"/>
            </a:endParaRPr>
          </a:p>
          <a:p>
            <a:pPr>
              <a:defRPr/>
            </a:pPr>
            <a:r>
              <a:rPr lang="en-GB" u="sng" dirty="0"/>
              <a:t>Background info</a:t>
            </a:r>
            <a:r>
              <a:rPr lang="en-US" u="sng" dirty="0"/>
              <a:t>  </a:t>
            </a:r>
            <a:endParaRPr lang="en-US" u="sng" dirty="0">
              <a:ea typeface="Calibri"/>
              <a:cs typeface="Calibri"/>
            </a:endParaRPr>
          </a:p>
          <a:p>
            <a:pPr>
              <a:defRPr/>
            </a:pPr>
            <a:r>
              <a:rPr lang="en-US" b="1" dirty="0"/>
              <a:t>COP27</a:t>
            </a:r>
            <a:endParaRPr lang="en-US" b="1" dirty="0">
              <a:ea typeface="Calibri"/>
              <a:cs typeface="Calibri"/>
            </a:endParaRPr>
          </a:p>
          <a:p>
            <a:pPr marL="171450" indent="-171450" algn="l">
              <a:buFont typeface="Arial" panose="020B0604020202020204" pitchFamily="34" charset="0"/>
              <a:buChar char="•"/>
            </a:pPr>
            <a:r>
              <a:rPr lang="en-GB" b="0" i="0" dirty="0">
                <a:solidFill>
                  <a:srgbClr val="454545"/>
                </a:solidFill>
                <a:effectLst/>
                <a:latin typeface="Roboto"/>
                <a:ea typeface="Roboto"/>
                <a:cs typeface="Roboto"/>
              </a:rPr>
              <a:t>From 6 to 18 November 2022 , Heads of State, ministers, and negotiators, along with climate activists, mayors, civil society representatives and CEOs met in the Egyptian coastal city of Sharm el-Sheikh for the largest annual gathering on climate action.</a:t>
            </a:r>
          </a:p>
          <a:p>
            <a:pPr marL="171450" indent="-171450" algn="l">
              <a:buFont typeface="Arial" panose="020B0604020202020204" pitchFamily="34" charset="0"/>
              <a:buChar char="•"/>
            </a:pPr>
            <a:r>
              <a:rPr lang="en-GB" b="0" i="0" dirty="0">
                <a:solidFill>
                  <a:srgbClr val="454545"/>
                </a:solidFill>
                <a:effectLst/>
                <a:latin typeface="Roboto"/>
                <a:ea typeface="Roboto"/>
                <a:cs typeface="Roboto"/>
              </a:rPr>
              <a:t>The 27th Conference of the Parties to the United Nations Framework Convention on Climate Change – COP27 – builds on the outcomes of COP26 to deliver action on an array of issues critical to tackling the climate emergency – from urgently reducing greenhouse gas emissions, building resilience, and adapting to the inevitable impacts of climate change, to delivering on the commitments to finance climate action in developing countries.</a:t>
            </a:r>
          </a:p>
          <a:p>
            <a:pPr marL="171450" indent="-171450" algn="l">
              <a:buFont typeface="Arial" panose="020B0604020202020204" pitchFamily="34" charset="0"/>
              <a:buChar char="•"/>
            </a:pPr>
            <a:r>
              <a:rPr lang="en-GB" b="0" i="0" dirty="0">
                <a:solidFill>
                  <a:srgbClr val="454545"/>
                </a:solidFill>
                <a:effectLst/>
                <a:latin typeface="Roboto"/>
                <a:ea typeface="Roboto"/>
                <a:cs typeface="Roboto"/>
              </a:rPr>
              <a:t>Faced with a growing energy crisis, record greenhouse gas concentrations, and increasing extreme weather events, COP27 seeks renewed solidarity between countries, to deliver on the landmark Paris Agreement, for people and the planet.</a:t>
            </a:r>
          </a:p>
          <a:p>
            <a:pPr algn="l"/>
            <a:endParaRPr lang="en-GB" b="0" i="0" dirty="0">
              <a:solidFill>
                <a:srgbClr val="454545"/>
              </a:solidFill>
              <a:effectLst/>
              <a:latin typeface="Roboto" panose="02000000000000000000" pitchFamily="2" charset="0"/>
            </a:endParaRPr>
          </a:p>
          <a:p>
            <a:pPr marL="171450" indent="-171450" algn="l">
              <a:buFont typeface="Arial" panose="020B0604020202020204" pitchFamily="34" charset="0"/>
              <a:buChar char="•"/>
            </a:pPr>
            <a:r>
              <a:rPr lang="en-GB" b="0" i="0" dirty="0">
                <a:solidFill>
                  <a:srgbClr val="333333"/>
                </a:solidFill>
                <a:effectLst/>
                <a:latin typeface="Roboto"/>
                <a:ea typeface="Roboto"/>
                <a:cs typeface="Roboto"/>
              </a:rPr>
              <a:t>The </a:t>
            </a:r>
            <a:r>
              <a:rPr lang="en-GB" b="1" i="0" dirty="0">
                <a:solidFill>
                  <a:srgbClr val="333333"/>
                </a:solidFill>
                <a:effectLst/>
                <a:latin typeface="Roboto"/>
                <a:ea typeface="Roboto"/>
                <a:cs typeface="Roboto"/>
              </a:rPr>
              <a:t>provisional 2022 State of the Global Climate study </a:t>
            </a:r>
            <a:r>
              <a:rPr lang="en-GB" b="0" i="0" dirty="0">
                <a:solidFill>
                  <a:srgbClr val="333333"/>
                </a:solidFill>
                <a:effectLst/>
                <a:latin typeface="Roboto"/>
                <a:ea typeface="Roboto"/>
                <a:cs typeface="Roboto"/>
              </a:rPr>
              <a:t>released by the UN W</a:t>
            </a:r>
            <a:r>
              <a:rPr lang="en-GB" b="0" i="0" dirty="0">
                <a:solidFill>
                  <a:srgbClr val="4D4D4D"/>
                </a:solidFill>
                <a:effectLst/>
                <a:latin typeface="Roboto"/>
                <a:ea typeface="Roboto"/>
                <a:cs typeface="Roboto"/>
              </a:rPr>
              <a:t>orld Meteorological Organization (WMO) on 6 November 2022 </a:t>
            </a:r>
            <a:r>
              <a:rPr lang="en-GB" sz="1200" b="0" i="0" kern="1200" dirty="0">
                <a:solidFill>
                  <a:srgbClr val="333333"/>
                </a:solidFill>
                <a:effectLst/>
                <a:latin typeface="Roboto"/>
                <a:ea typeface="Roboto"/>
                <a:cs typeface="Roboto"/>
              </a:rPr>
              <a:t>ou</a:t>
            </a:r>
            <a:r>
              <a:rPr lang="en-GB" b="0" i="0" dirty="0">
                <a:solidFill>
                  <a:srgbClr val="333333"/>
                </a:solidFill>
                <a:effectLst/>
                <a:latin typeface="Roboto"/>
                <a:ea typeface="Roboto"/>
                <a:cs typeface="Roboto"/>
              </a:rPr>
              <a:t>tlines the increasingly dramatic signs of the climate emergency, which include a doubling of the rate of sea level rise since 1993, to a new record high this year; and indications of unprecedented glacier melting on the European Alps.</a:t>
            </a:r>
          </a:p>
          <a:p>
            <a:pPr marL="171450" indent="-171450" algn="l">
              <a:buFont typeface="Arial" panose="020B0604020202020204" pitchFamily="34" charset="0"/>
              <a:buChar char="•"/>
            </a:pPr>
            <a:r>
              <a:rPr lang="en-GB" b="0" i="0" dirty="0">
                <a:solidFill>
                  <a:srgbClr val="333333"/>
                </a:solidFill>
                <a:effectLst/>
                <a:latin typeface="Roboto"/>
                <a:ea typeface="Roboto"/>
                <a:cs typeface="Roboto"/>
              </a:rPr>
              <a:t>The full 2022 report is due to be released in the Spring of 2023, but the provisional study was brought out ahead of COP27, the UN climate conference, raising awareness of the huge scale of the problems that world leaders must tackle, if they are to have any hope of getting the climate crisis under control.</a:t>
            </a:r>
          </a:p>
          <a:p>
            <a:pPr>
              <a:defRPr/>
            </a:pPr>
            <a:endParaRPr lang="en-US" dirty="0"/>
          </a:p>
          <a:p>
            <a:pPr>
              <a:defRPr/>
            </a:pPr>
            <a:endParaRPr lang="en-US" dirty="0">
              <a:ea typeface="Calibri"/>
              <a:cs typeface="Calibri"/>
            </a:endParaRPr>
          </a:p>
          <a:p>
            <a:pPr>
              <a:defRPr/>
            </a:pPr>
            <a:r>
              <a:rPr lang="en-GB" dirty="0"/>
              <a:t>  </a:t>
            </a:r>
            <a:endParaRPr lang="en-GB" dirty="0">
              <a:ea typeface="Calibri"/>
              <a:cs typeface="Calibri"/>
            </a:endParaRPr>
          </a:p>
          <a:p>
            <a:pPr>
              <a:defRPr/>
            </a:pPr>
            <a:r>
              <a:rPr lang="en-GB" u="sng" dirty="0"/>
              <a:t>IPCC Report:</a:t>
            </a:r>
            <a:r>
              <a:rPr lang="en-US" dirty="0"/>
              <a:t>  </a:t>
            </a:r>
            <a:endParaRPr lang="en-GB" dirty="0"/>
          </a:p>
          <a:p>
            <a:pPr>
              <a:defRPr/>
            </a:pPr>
            <a:r>
              <a:rPr lang="en-GB" dirty="0"/>
              <a:t>As greenhouse gas emissions continue, warming of the globe will continue.</a:t>
            </a:r>
            <a:r>
              <a:rPr lang="en-US" dirty="0"/>
              <a:t>  </a:t>
            </a:r>
            <a:endParaRPr lang="en-GB" dirty="0"/>
          </a:p>
          <a:p>
            <a:pPr marL="285750" indent="-285750">
              <a:buFont typeface="Arial,Sans-Serif"/>
              <a:buChar char="•"/>
              <a:defRPr/>
            </a:pPr>
            <a:r>
              <a:rPr lang="en-GB" dirty="0"/>
              <a:t>Without serious efforts to reduce greenhouse gas emissions, global temperatures are likely to rise by more than 2°C over the next century and could rise by as much as 5°C.</a:t>
            </a:r>
            <a:r>
              <a:rPr lang="en-US" dirty="0"/>
              <a:t> </a:t>
            </a:r>
            <a:endParaRPr lang="en-GB" dirty="0"/>
          </a:p>
          <a:p>
            <a:pPr marL="285750" indent="-285750">
              <a:buFont typeface="Arial,Sans-Serif"/>
              <a:buChar char="•"/>
              <a:defRPr/>
            </a:pPr>
            <a:r>
              <a:rPr lang="en-GB" dirty="0"/>
              <a:t>The risk of some extreme events, particularly heat waves and heavy rainfall, are expected to increase further in coming decades.</a:t>
            </a:r>
            <a:r>
              <a:rPr lang="en-US" dirty="0"/>
              <a:t> </a:t>
            </a:r>
            <a:endParaRPr lang="en-GB" dirty="0"/>
          </a:p>
          <a:p>
            <a:pPr marL="285750" indent="-285750">
              <a:buFont typeface="Arial,Sans-Serif"/>
              <a:buChar char="•"/>
              <a:defRPr/>
            </a:pPr>
            <a:r>
              <a:rPr lang="en-GB" dirty="0"/>
              <a:t>Global sea level is predicted to rise between 0.26 and 0.81 m by the end of this century and it will continue to rise for centuries to come</a:t>
            </a:r>
            <a:r>
              <a:rPr lang="en-US" dirty="0"/>
              <a:t> .</a:t>
            </a:r>
            <a:endParaRPr lang="en-GB" sz="1200" b="1" dirty="0">
              <a:latin typeface="Arial" panose="020B0604020202020204" pitchFamily="34" charset="0"/>
              <a:cs typeface="Arial" panose="020B0604020202020204" pitchFamily="34" charset="0"/>
            </a:endParaRPr>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C81DE-90B9-4847-8181-228A04B4FD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81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832F5-9DED-4F06-AE4D-9EED5E317D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63949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rPr>
              <a:t>Our FCERM Strategy has three long term ambitions: </a:t>
            </a:r>
          </a:p>
          <a:p>
            <a:endParaRPr lang="en-GB" sz="1200" b="1" kern="1200" dirty="0">
              <a:solidFill>
                <a:schemeClr val="tx1"/>
              </a:solidFill>
              <a:effectLst/>
            </a:endParaRPr>
          </a:p>
          <a:p>
            <a:r>
              <a:rPr lang="en-GB" sz="1200" b="1" kern="1200" dirty="0">
                <a:solidFill>
                  <a:schemeClr val="tx1"/>
                </a:solidFill>
                <a:effectLst/>
              </a:rPr>
              <a:t>Climate resilient places</a:t>
            </a:r>
            <a:endParaRPr lang="en-GB" sz="1200" kern="1200" dirty="0">
              <a:solidFill>
                <a:schemeClr val="tx1"/>
              </a:solidFill>
              <a:effectLst/>
            </a:endParaRPr>
          </a:p>
          <a:p>
            <a:pPr marL="171450" lvl="0" indent="-171450">
              <a:buFont typeface="Arial" panose="020B0604020202020204" pitchFamily="34" charset="0"/>
              <a:buChar char="•"/>
            </a:pPr>
            <a:r>
              <a:rPr lang="en-US" sz="1200" kern="1200" dirty="0">
                <a:solidFill>
                  <a:schemeClr val="tx1"/>
                </a:solidFill>
                <a:effectLst/>
              </a:rPr>
              <a:t>Working with partners to bolster</a:t>
            </a:r>
            <a:r>
              <a:rPr lang="en-US" sz="1200" kern="1200" baseline="0" dirty="0">
                <a:solidFill>
                  <a:schemeClr val="tx1"/>
                </a:solidFill>
                <a:effectLst/>
              </a:rPr>
              <a:t> </a:t>
            </a:r>
            <a:r>
              <a:rPr lang="en-US" sz="1200" kern="1200" dirty="0">
                <a:solidFill>
                  <a:schemeClr val="tx1"/>
                </a:solidFill>
                <a:effectLst/>
              </a:rPr>
              <a:t>resilience to flooding and coastal change across the nation,</a:t>
            </a:r>
            <a:r>
              <a:rPr lang="en-US" sz="1200" kern="1200" baseline="0" dirty="0">
                <a:solidFill>
                  <a:schemeClr val="tx1"/>
                </a:solidFill>
                <a:effectLst/>
              </a:rPr>
              <a:t> </a:t>
            </a:r>
            <a:r>
              <a:rPr lang="en-US" sz="1200" kern="1200" dirty="0">
                <a:solidFill>
                  <a:schemeClr val="tx1"/>
                </a:solidFill>
                <a:effectLst/>
              </a:rPr>
              <a:t>both now and in the face of climate change.</a:t>
            </a:r>
            <a:endParaRPr lang="en-GB" sz="1200" kern="1200" dirty="0">
              <a:solidFill>
                <a:schemeClr val="tx1"/>
              </a:solidFill>
              <a:effectLst/>
            </a:endParaRPr>
          </a:p>
          <a:p>
            <a:pPr lvl="0"/>
            <a:endParaRPr lang="en-GB" sz="1200" kern="1200" dirty="0">
              <a:solidFill>
                <a:schemeClr val="tx1"/>
              </a:solidFill>
              <a:effectLst/>
            </a:endParaRPr>
          </a:p>
          <a:p>
            <a:pPr lvl="0"/>
            <a:r>
              <a:rPr lang="en-GB" sz="1200" b="1" kern="1200" dirty="0">
                <a:solidFill>
                  <a:schemeClr val="tx1"/>
                </a:solidFill>
                <a:effectLst/>
              </a:rPr>
              <a:t>Today’s growth and infrastructure resilient in tomorrow’s climate</a:t>
            </a:r>
            <a:endParaRPr lang="en-GB" sz="1200" kern="1200" dirty="0">
              <a:solidFill>
                <a:schemeClr val="tx1"/>
              </a:solidFill>
              <a:effectLst/>
            </a:endParaRPr>
          </a:p>
          <a:p>
            <a:pPr marL="171450" indent="-171450">
              <a:buFont typeface="Arial" panose="020B0604020202020204" pitchFamily="34" charset="0"/>
              <a:buChar char="•"/>
            </a:pPr>
            <a:r>
              <a:rPr lang="en-US" sz="1200" b="0" i="0" u="none" strike="noStrike" kern="1200" baseline="0" dirty="0">
                <a:solidFill>
                  <a:schemeClr val="tx1"/>
                </a:solidFill>
              </a:rPr>
              <a:t>Making the right investment and planning decisions to secure sustainable growth and environmental improvements, as well as infrastructure resilient to flooding and coastal change.</a:t>
            </a:r>
            <a:endParaRPr lang="en-GB" sz="1200" kern="1200" dirty="0">
              <a:solidFill>
                <a:schemeClr val="tx1"/>
              </a:solidFill>
              <a:effectLst/>
            </a:endParaRPr>
          </a:p>
          <a:p>
            <a:endParaRPr lang="en-GB" sz="1200" kern="1200" dirty="0">
              <a:solidFill>
                <a:schemeClr val="tx1"/>
              </a:solidFill>
              <a:effectLst/>
            </a:endParaRPr>
          </a:p>
          <a:p>
            <a:pPr lvl="0"/>
            <a:r>
              <a:rPr lang="en-GB" sz="1200" b="1" kern="1200" dirty="0">
                <a:solidFill>
                  <a:schemeClr val="tx1"/>
                </a:solidFill>
                <a:effectLst/>
              </a:rPr>
              <a:t>A nation ready</a:t>
            </a:r>
            <a:r>
              <a:rPr lang="en-GB" sz="1200" b="1" kern="1200" baseline="0" dirty="0">
                <a:solidFill>
                  <a:schemeClr val="tx1"/>
                </a:solidFill>
                <a:effectLst/>
              </a:rPr>
              <a:t> to respond and adapt to flooding and coastal change</a:t>
            </a:r>
            <a:endParaRPr lang="en-GB" sz="1200" kern="1200" dirty="0">
              <a:solidFill>
                <a:schemeClr val="tx1"/>
              </a:solidFill>
              <a:effectLst/>
            </a:endParaRPr>
          </a:p>
          <a:p>
            <a:pPr marL="171450" indent="-171450">
              <a:buFont typeface="Arial" panose="020B0604020202020204" pitchFamily="34" charset="0"/>
              <a:buChar char="•"/>
            </a:pPr>
            <a:r>
              <a:rPr lang="en-US" sz="1200" baseline="0" dirty="0"/>
              <a:t>Ensuring local people understand the risks posed by flooding and coastal change, are responsible for managing the impacts and know how to take action.</a:t>
            </a:r>
            <a:endParaRPr lang="en-GB" sz="1200" baseline="0" dirty="0"/>
          </a:p>
          <a:p>
            <a:endParaRPr lang="en-GB" sz="1200" baseline="0" dirty="0"/>
          </a:p>
          <a:p>
            <a:pPr marL="0" indent="0">
              <a:buFont typeface="Arial" panose="020B0604020202020204" pitchFamily="34" charset="0"/>
              <a:buNone/>
            </a:pPr>
            <a:r>
              <a:rPr lang="en-GB" sz="1200" baseline="0" dirty="0"/>
              <a:t>The three ambitions inform and are underpinned by continuing to develop our understanding of risk now and in the future. We also use this evidence to identify our investment needs. </a:t>
            </a:r>
            <a:endParaRPr lang="en-GB" dirty="0"/>
          </a:p>
        </p:txBody>
      </p:sp>
      <p:sp>
        <p:nvSpPr>
          <p:cNvPr id="4" name="Slide Number Placeholder 3"/>
          <p:cNvSpPr>
            <a:spLocks noGrp="1"/>
          </p:cNvSpPr>
          <p:nvPr>
            <p:ph type="sldNum" sz="quarter" idx="5"/>
          </p:nvPr>
        </p:nvSpPr>
        <p:spPr/>
        <p:txBody>
          <a:bodyPr/>
          <a:lstStyle/>
          <a:p>
            <a:fld id="{1318C429-B1EC-481B-8EC5-73B1263F1ADB}" type="slidenum">
              <a:rPr lang="en-GB" smtClean="0"/>
              <a:t>5</a:t>
            </a:fld>
            <a:endParaRPr lang="en-GB"/>
          </a:p>
        </p:txBody>
      </p:sp>
    </p:spTree>
    <p:extLst>
      <p:ext uri="{BB962C8B-B14F-4D97-AF65-F5344CB8AC3E}">
        <p14:creationId xmlns:p14="http://schemas.microsoft.com/office/powerpoint/2010/main" val="420800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dirty="0"/>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dirty="0">
                <a:effectLst/>
                <a:latin typeface="Arial" panose="020B0604020202020204" pitchFamily="34" charset="0"/>
                <a:cs typeface="Arial" panose="020B0604020202020204" pitchFamily="34" charset="0"/>
              </a:rPr>
              <a:t>Constructing new defences and strengthening existing is not the only and not necessarily the best or most appropriate way to adapt to coastal change - coastal transition and making more use of nature based solutions will support coastal communities and the environment to thrive in a changing climate.</a:t>
            </a:r>
            <a:endParaRPr lang="en-GB" sz="1200" b="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latin typeface="Arial" panose="020B0604020202020204" pitchFamily="34" charset="0"/>
              <a:cs typeface="Arial" panose="020B0604020202020204" pitchFamily="34" charset="0"/>
            </a:endParaRPr>
          </a:p>
          <a:p>
            <a:pPr>
              <a:spcAft>
                <a:spcPts val="600"/>
              </a:spcAft>
              <a:defRPr/>
            </a:pPr>
            <a:r>
              <a:rPr lang="en-GB" sz="1200" b="1" dirty="0">
                <a:solidFill>
                  <a:srgbClr val="000000"/>
                </a:solidFill>
                <a:effectLst/>
                <a:latin typeface="Arial"/>
                <a:ea typeface="Arial" panose="020B0604020202020204" pitchFamily="34" charset="0"/>
                <a:cs typeface="Arial"/>
              </a:rPr>
              <a:t>Flood and Coastal</a:t>
            </a:r>
            <a:r>
              <a:rPr lang="en-GB" sz="1200" b="1" baseline="0" dirty="0">
                <a:solidFill>
                  <a:srgbClr val="000000"/>
                </a:solidFill>
                <a:effectLst/>
                <a:latin typeface="Arial"/>
                <a:ea typeface="Arial" panose="020B0604020202020204" pitchFamily="34" charset="0"/>
                <a:cs typeface="Arial"/>
              </a:rPr>
              <a:t> Innovation </a:t>
            </a:r>
            <a:r>
              <a:rPr lang="en-GB" b="1" dirty="0">
                <a:solidFill>
                  <a:srgbClr val="000000"/>
                </a:solidFill>
                <a:latin typeface="Arial"/>
                <a:ea typeface="Arial" panose="020B0604020202020204" pitchFamily="34" charset="0"/>
                <a:cs typeface="Arial"/>
              </a:rPr>
              <a:t>Programmes</a:t>
            </a:r>
            <a:endParaRPr lang="en-GB" sz="1200" b="1" baseline="0" dirty="0">
              <a:solidFill>
                <a:srgbClr val="000000"/>
              </a:solidFill>
              <a:effectLst/>
              <a:latin typeface="Arial"/>
              <a:ea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200" b="1" baseline="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spcAft>
                <a:spcPts val="600"/>
              </a:spcAft>
            </a:pPr>
            <a:r>
              <a:rPr lang="en-GB" sz="1200" dirty="0">
                <a:effectLst/>
                <a:latin typeface="Arial" panose="020B0604020202020204" pitchFamily="34" charset="0"/>
                <a:ea typeface="Calibri"/>
                <a:cs typeface="Arial" panose="020B0604020202020204" pitchFamily="34" charset="0"/>
              </a:rPr>
              <a:t>We</a:t>
            </a:r>
            <a:r>
              <a:rPr lang="en-GB" sz="1200" dirty="0">
                <a:solidFill>
                  <a:srgbClr val="000000"/>
                </a:solidFill>
                <a:effectLst/>
                <a:latin typeface="Arial" panose="020B0604020202020204" pitchFamily="34" charset="0"/>
                <a:ea typeface="Calibri"/>
                <a:cs typeface="Arial" panose="020B0604020202020204" pitchFamily="34" charset="0"/>
              </a:rPr>
              <a:t> are committed to developing better ways of improving the nation’s resilience and ability to adapt to flooding and coastal change. We are investing </a:t>
            </a:r>
            <a:r>
              <a:rPr lang="en-GB" sz="1200" u="sng" dirty="0">
                <a:solidFill>
                  <a:srgbClr val="000000"/>
                </a:solidFill>
                <a:effectLst/>
                <a:latin typeface="Arial" panose="020B0604020202020204" pitchFamily="34" charset="0"/>
                <a:ea typeface="Calibri"/>
                <a:cs typeface="Arial" panose="020B0604020202020204" pitchFamily="34" charset="0"/>
                <a:hlinkClick r:id="rId3"/>
              </a:rPr>
              <a:t>£200 million in our Flood and Coastal Innovation programmes</a:t>
            </a:r>
            <a:r>
              <a:rPr lang="en-GB" sz="1200" dirty="0">
                <a:solidFill>
                  <a:srgbClr val="000000"/>
                </a:solidFill>
                <a:effectLst/>
                <a:latin typeface="Arial" panose="020B0604020202020204" pitchFamily="34" charset="0"/>
                <a:ea typeface="Calibri"/>
                <a:cs typeface="Arial" panose="020B0604020202020204" pitchFamily="34" charset="0"/>
              </a:rPr>
              <a:t> between 2021 and 2027. </a:t>
            </a:r>
            <a:r>
              <a:rPr lang="en-GB" sz="1200" dirty="0">
                <a:effectLst/>
                <a:latin typeface="Arial" panose="020B0604020202020204" pitchFamily="34" charset="0"/>
                <a:ea typeface="Calibri"/>
                <a:cs typeface="Arial" panose="020B0604020202020204" pitchFamily="34" charset="0"/>
              </a:rPr>
              <a:t>These programmes sit alongside and will inform our £5.2 billion FCERM capital investment programme. The</a:t>
            </a:r>
            <a:r>
              <a:rPr lang="en-GB" sz="1200" dirty="0">
                <a:solidFill>
                  <a:srgbClr val="000000"/>
                </a:solidFill>
                <a:effectLst/>
                <a:latin typeface="Arial" panose="020B0604020202020204" pitchFamily="34" charset="0"/>
                <a:ea typeface="Calibri"/>
                <a:cs typeface="Arial" panose="020B0604020202020204" pitchFamily="34" charset="0"/>
              </a:rPr>
              <a:t> programmes comprise:</a:t>
            </a:r>
            <a:endParaRPr lang="en-GB" sz="1200" dirty="0">
              <a:effectLst/>
              <a:latin typeface="Arial" panose="020B0604020202020204" pitchFamily="34" charset="0"/>
              <a:ea typeface="Calibri"/>
              <a:cs typeface="Arial" panose="020B0604020202020204" pitchFamily="34" charset="0"/>
            </a:endParaRPr>
          </a:p>
          <a:p>
            <a:pPr marL="742950" lvl="1" indent="-285750">
              <a:buSzPts val="1000"/>
              <a:buFont typeface="Courier New" panose="02070309020205020404" pitchFamily="49" charset="0"/>
              <a:buChar char="o"/>
              <a:tabLst>
                <a:tab pos="914400" algn="l"/>
              </a:tabLs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GB"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£150 million Flood and coastal resilience innovation programme</a:t>
            </a: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which will enable local authorities, businesses and communities in 25 places to test and demonstrate innovative practical resilience actions (such as nature-based solutions; enhanced flood warning systems; community and voluntary sector action) to ensure people and places are able to better plan and prepare for flooding and coastal change and recover quickly when it does happen.</a:t>
            </a:r>
          </a:p>
          <a:p>
            <a:pPr marL="742950" lvl="1" indent="-285750">
              <a:spcBef>
                <a:spcPts val="600"/>
              </a:spcBef>
              <a:spcAft>
                <a:spcPts val="600"/>
              </a:spcAft>
              <a:buSzPts val="1000"/>
              <a:buFont typeface="Courier New" panose="02070309020205020404" pitchFamily="49" charset="0"/>
              <a:buChar char="o"/>
              <a:tabLst>
                <a:tab pos="914400" algn="l"/>
              </a:tabLs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GB"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£8 million Adaptive pathways programme</a:t>
            </a: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which will develop long term investment plans for managing flooding and coastal change to 2100 and beyond in strategic locations including the Thames Estuary, Humber Estuary, River Severn and Yorkshire.</a:t>
            </a: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600"/>
              </a:spcBef>
              <a:spcAft>
                <a:spcPts val="600"/>
              </a:spcAft>
              <a:buSzPts val="1000"/>
              <a:buFont typeface="Courier New" panose="02070309020205020404" pitchFamily="49" charset="0"/>
              <a:buChar char="o"/>
              <a:tabLst>
                <a:tab pos="914400" algn="l"/>
              </a:tabLs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GB"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£36 million Coastal transition accelerators programme</a:t>
            </a: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which will support communities in areas at significant risk of coastal erosion to transition and adapt to a changing climate.</a:t>
            </a:r>
            <a:endPar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600"/>
              </a:spcAft>
              <a:defRPr/>
            </a:pPr>
            <a:endParaRPr lang="en-GB" sz="1200" b="1"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C429-B1EC-481B-8EC5-73B1263F1A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27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defRPr/>
            </a:pPr>
            <a:endParaRPr lang="en-GB" sz="1200" b="1" dirty="0">
              <a:effectLst/>
              <a:latin typeface="Arial" panose="020B0604020202020204" pitchFamily="34" charset="0"/>
              <a:cs typeface="Arial" panose="020B0604020202020204" pitchFamily="34" charset="0"/>
            </a:endParaRPr>
          </a:p>
          <a:p>
            <a:pPr eaLnBrk="1" hangingPunct="1">
              <a:buFont typeface="Arial" charset="0"/>
              <a:buNone/>
              <a:defRPr/>
            </a:pPr>
            <a:r>
              <a:rPr lang="en-GB" altLang="en-US" dirty="0">
                <a:solidFill>
                  <a:schemeClr val="tx1">
                    <a:lumMod val="65000"/>
                    <a:lumOff val="35000"/>
                  </a:schemeClr>
                </a:solidFill>
                <a:latin typeface="Arial" charset="0"/>
                <a:cs typeface="Arial" charset="0"/>
              </a:rPr>
              <a:t>So what are we doing?</a:t>
            </a:r>
          </a:p>
          <a:p>
            <a:pPr eaLnBrk="1" hangingPunct="1">
              <a:buFont typeface="Arial" charset="0"/>
              <a:buNone/>
              <a:defRPr/>
            </a:pPr>
            <a:endParaRPr lang="en-GB" altLang="en-US" dirty="0">
              <a:solidFill>
                <a:schemeClr val="tx1">
                  <a:lumMod val="65000"/>
                  <a:lumOff val="35000"/>
                </a:schemeClr>
              </a:solidFill>
              <a:latin typeface="Arial" charset="0"/>
              <a:cs typeface="Arial" charset="0"/>
            </a:endParaRPr>
          </a:p>
          <a:p>
            <a:pPr eaLnBrk="1" hangingPunct="1">
              <a:buFont typeface="Arial" charset="0"/>
              <a:buNone/>
              <a:defRPr/>
            </a:pPr>
            <a:r>
              <a:rPr lang="en-GB" altLang="en-US" dirty="0">
                <a:solidFill>
                  <a:schemeClr val="tx1">
                    <a:lumMod val="65000"/>
                    <a:lumOff val="35000"/>
                  </a:schemeClr>
                </a:solidFill>
                <a:latin typeface="Arial" charset="0"/>
                <a:cs typeface="Arial" charset="0"/>
              </a:rPr>
              <a:t>(Clockwise from top left)</a:t>
            </a:r>
          </a:p>
          <a:p>
            <a:pPr eaLnBrk="1" hangingPunct="1">
              <a:buFont typeface="Arial" charset="0"/>
              <a:buNone/>
              <a:defRPr/>
            </a:pPr>
            <a:r>
              <a:rPr lang="en-GB" altLang="en-US" dirty="0">
                <a:solidFill>
                  <a:schemeClr val="tx1">
                    <a:lumMod val="65000"/>
                    <a:lumOff val="35000"/>
                  </a:schemeClr>
                </a:solidFill>
                <a:latin typeface="Arial" charset="0"/>
                <a:cs typeface="Arial" charset="0"/>
              </a:rPr>
              <a:t>Community and property flood resilience – example photo from RAIN</a:t>
            </a:r>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r>
              <a:rPr lang="en-GB" altLang="en-US" dirty="0">
                <a:solidFill>
                  <a:schemeClr val="tx1">
                    <a:lumMod val="65000"/>
                    <a:lumOff val="35000"/>
                  </a:schemeClr>
                </a:solidFill>
                <a:latin typeface="Arial" charset="0"/>
                <a:cs typeface="Arial" charset="0"/>
              </a:rPr>
              <a:t>Sustainable water management – Reclaim the Rain photo working to integrate abstraction with flood risk management</a:t>
            </a:r>
          </a:p>
          <a:p>
            <a:pPr eaLnBrk="1" hangingPunct="1">
              <a:buFont typeface="Arial" charset="0"/>
              <a:buChar char="•"/>
              <a:defRPr/>
            </a:pPr>
            <a:r>
              <a:rPr lang="en-GB" altLang="en-US" dirty="0">
                <a:solidFill>
                  <a:schemeClr val="tx1">
                    <a:lumMod val="65000"/>
                    <a:lumOff val="35000"/>
                  </a:schemeClr>
                </a:solidFill>
                <a:latin typeface="Arial" charset="0"/>
                <a:cs typeface="Arial" charset="0"/>
              </a:rPr>
              <a:t>Catchment and coastal nature based solutions – includes natural flood management and coastal NBS – shoutout to Stronger shores – seagrass, kelp and oysters</a:t>
            </a:r>
          </a:p>
          <a:p>
            <a:pPr marL="0" marR="0" lvl="0" indent="0" algn="l" defTabSz="914400" rtl="0" eaLnBrk="1" fontAlgn="base" latinLnBrk="0" hangingPunct="1">
              <a:lnSpc>
                <a:spcPct val="100000"/>
              </a:lnSpc>
              <a:spcBef>
                <a:spcPct val="30000"/>
              </a:spcBef>
              <a:spcAft>
                <a:spcPct val="0"/>
              </a:spcAft>
              <a:buClrTx/>
              <a:buSzTx/>
              <a:buFont typeface="Arial" charset="0"/>
              <a:buChar char="•"/>
              <a:tabLst/>
              <a:defRPr/>
            </a:pPr>
            <a:r>
              <a:rPr lang="en-GB" altLang="en-US" dirty="0">
                <a:solidFill>
                  <a:schemeClr val="tx1">
                    <a:lumMod val="65000"/>
                    <a:lumOff val="35000"/>
                  </a:schemeClr>
                </a:solidFill>
                <a:latin typeface="Arial" charset="0"/>
                <a:cs typeface="Arial" charset="0"/>
              </a:rPr>
              <a:t>Technology – trailing of AI for flood warning and blockage </a:t>
            </a:r>
            <a:r>
              <a:rPr lang="en-GB" altLang="en-US" dirty="0" err="1">
                <a:solidFill>
                  <a:schemeClr val="tx1">
                    <a:lumMod val="65000"/>
                    <a:lumOff val="35000"/>
                  </a:schemeClr>
                </a:solidFill>
                <a:latin typeface="Arial" charset="0"/>
                <a:cs typeface="Arial" charset="0"/>
              </a:rPr>
              <a:t>dectection</a:t>
            </a:r>
            <a:endParaRPr lang="en-GB" altLang="en-US" dirty="0">
              <a:solidFill>
                <a:schemeClr val="tx1">
                  <a:lumMod val="65000"/>
                  <a:lumOff val="35000"/>
                </a:schemeClr>
              </a:solidFill>
              <a:latin typeface="Arial" charset="0"/>
              <a:cs typeface="Arial" charset="0"/>
            </a:endParaRPr>
          </a:p>
          <a:p>
            <a:pPr eaLnBrk="1" hangingPunct="1">
              <a:buFont typeface="Arial" charset="0"/>
              <a:buChar char="•"/>
              <a:defRPr/>
            </a:pPr>
            <a:r>
              <a:rPr lang="en-GB" altLang="en-US" dirty="0">
                <a:solidFill>
                  <a:schemeClr val="tx1">
                    <a:lumMod val="65000"/>
                    <a:lumOff val="35000"/>
                  </a:schemeClr>
                </a:solidFill>
                <a:latin typeface="Arial" charset="0"/>
                <a:cs typeface="Arial" charset="0"/>
              </a:rPr>
              <a:t>Monitoring of assets – better intel into how assets are working and how we can proactively maintain and manage them</a:t>
            </a:r>
          </a:p>
          <a:p>
            <a:pPr marL="0" marR="0" lvl="0" indent="0" algn="l" defTabSz="914400" rtl="0" eaLnBrk="1" fontAlgn="base" latinLnBrk="0" hangingPunct="1">
              <a:lnSpc>
                <a:spcPct val="100000"/>
              </a:lnSpc>
              <a:spcBef>
                <a:spcPct val="30000"/>
              </a:spcBef>
              <a:spcAft>
                <a:spcPct val="0"/>
              </a:spcAft>
              <a:buClrTx/>
              <a:buSzTx/>
              <a:buFont typeface="Arial" charset="0"/>
              <a:buChar char="•"/>
              <a:tabLst/>
              <a:defRPr/>
            </a:pPr>
            <a:r>
              <a:rPr lang="en-GB" altLang="en-US" dirty="0">
                <a:solidFill>
                  <a:schemeClr val="tx1">
                    <a:lumMod val="65000"/>
                    <a:lumOff val="35000"/>
                  </a:schemeClr>
                </a:solidFill>
                <a:latin typeface="Arial" charset="0"/>
                <a:cs typeface="Arial" charset="0"/>
              </a:rPr>
              <a:t>Engagement and community action – Blue Heart are working with communities to empower – listening and supporting community funds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C429-B1EC-481B-8EC5-73B1263F1A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66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42424"/>
                </a:solidFill>
                <a:effectLst/>
                <a:highlight>
                  <a:srgbClr val="FFFFFF"/>
                </a:highlight>
                <a:latin typeface="Segoe UI" panose="020B0502040204020203" pitchFamily="34" charset="0"/>
              </a:rPr>
              <a:t>Assets in the Flood and Coastal Innovation Programme have a wider definition than typical FCERM programmes. This is key because when it comes to Innovation, innovation outputs and outcomes are not always physically tangible, and various outputs can create or generate innovative spaces thus leading to more innovative outcomes.</a:t>
            </a:r>
          </a:p>
          <a:p>
            <a:pPr algn="l"/>
            <a:r>
              <a:rPr lang="en-GB" b="0" i="0" dirty="0">
                <a:solidFill>
                  <a:srgbClr val="242424"/>
                </a:solidFill>
                <a:effectLst/>
                <a:highlight>
                  <a:srgbClr val="FFFFFF"/>
                </a:highlight>
                <a:latin typeface="Segoe UI" panose="020B0502040204020203" pitchFamily="34" charset="0"/>
              </a:rPr>
              <a:t>  </a:t>
            </a:r>
          </a:p>
          <a:p>
            <a:pPr algn="l">
              <a:buFont typeface="Arial" panose="020B0604020202020204" pitchFamily="34" charset="0"/>
              <a:buChar char="•"/>
            </a:pPr>
            <a:r>
              <a:rPr lang="en-GB" b="1" i="0" dirty="0">
                <a:solidFill>
                  <a:srgbClr val="323130"/>
                </a:solidFill>
                <a:effectLst/>
                <a:highlight>
                  <a:srgbClr val="FFFFFF"/>
                </a:highlight>
                <a:latin typeface="var(--fontFamilyCustomFont800, var(--fontFamilyBase))"/>
              </a:rPr>
              <a:t>Physical Assets</a:t>
            </a:r>
            <a:r>
              <a:rPr lang="en-GB" b="0" i="0" dirty="0">
                <a:solidFill>
                  <a:srgbClr val="323130"/>
                </a:solidFill>
                <a:effectLst/>
                <a:highlight>
                  <a:srgbClr val="FFFFFF"/>
                </a:highlight>
                <a:latin typeface="var(--fontFamilyCustomFont800, var(--fontFamilyBase))"/>
              </a:rPr>
              <a:t> -</a:t>
            </a:r>
          </a:p>
          <a:p>
            <a:pPr marL="742950" lvl="1" indent="-285750" algn="l">
              <a:buFont typeface="Arial" panose="020B0604020202020204" pitchFamily="34" charset="0"/>
              <a:buChar char="•"/>
            </a:pPr>
            <a:r>
              <a:rPr lang="en-GB" b="0" i="0" dirty="0">
                <a:solidFill>
                  <a:srgbClr val="323130"/>
                </a:solidFill>
                <a:effectLst/>
                <a:highlight>
                  <a:srgbClr val="FFFFFF"/>
                </a:highlight>
                <a:latin typeface="var(--fontFamilyCustomFont800, var(--fontFamilyBase))"/>
              </a:rPr>
              <a:t>Tangible structures and equipment for flood management, habitat, drainage systems, monitoring tools. </a:t>
            </a:r>
          </a:p>
          <a:p>
            <a:pPr algn="l">
              <a:buFont typeface="Arial" panose="020B0604020202020204" pitchFamily="34" charset="0"/>
              <a:buChar char="•"/>
            </a:pPr>
            <a:r>
              <a:rPr lang="en-GB" b="1" i="0" dirty="0">
                <a:solidFill>
                  <a:srgbClr val="323130"/>
                </a:solidFill>
                <a:effectLst/>
                <a:highlight>
                  <a:srgbClr val="FFFFFF"/>
                </a:highlight>
                <a:latin typeface="var(--fontFamilyCustomFont800, var(--fontFamilyBase))"/>
              </a:rPr>
              <a:t>Informational Assets - </a:t>
            </a:r>
            <a:endParaRPr lang="en-GB" b="0" i="0" dirty="0">
              <a:solidFill>
                <a:srgbClr val="323130"/>
              </a:solidFill>
              <a:effectLst/>
              <a:highlight>
                <a:srgbClr val="FFFFFF"/>
              </a:highlight>
              <a:latin typeface="var(--fontFamilyCustomFont800, var(--fontFamilyBase))"/>
            </a:endParaRPr>
          </a:p>
          <a:p>
            <a:pPr marL="742950" lvl="1" indent="-285750" algn="l">
              <a:buFont typeface="Arial" panose="020B0604020202020204" pitchFamily="34" charset="0"/>
              <a:buChar char="•"/>
            </a:pPr>
            <a:r>
              <a:rPr lang="en-GB" b="0" i="0" dirty="0">
                <a:solidFill>
                  <a:srgbClr val="323130"/>
                </a:solidFill>
                <a:effectLst/>
                <a:highlight>
                  <a:srgbClr val="FFFFFF"/>
                </a:highlight>
                <a:latin typeface="var(--fontFamilyCustomFont800, var(--fontFamilyBase))"/>
              </a:rPr>
              <a:t>Models, plans, strategies, datasets, and tools aiding informed decision-making for resilience.</a:t>
            </a:r>
          </a:p>
          <a:p>
            <a:pPr algn="l">
              <a:buFont typeface="Arial" panose="020B0604020202020204" pitchFamily="34" charset="0"/>
              <a:buChar char="•"/>
            </a:pPr>
            <a:r>
              <a:rPr lang="en-GB" b="1" i="0" dirty="0">
                <a:solidFill>
                  <a:srgbClr val="323130"/>
                </a:solidFill>
                <a:effectLst/>
                <a:highlight>
                  <a:srgbClr val="FFFFFF"/>
                </a:highlight>
                <a:latin typeface="var(--fontFamilyCustomFont800, var(--fontFamilyBase))"/>
              </a:rPr>
              <a:t>Engagement and Recognition Assets </a:t>
            </a:r>
            <a:r>
              <a:rPr lang="en-GB" b="0" i="0" dirty="0">
                <a:solidFill>
                  <a:srgbClr val="323130"/>
                </a:solidFill>
                <a:effectLst/>
                <a:highlight>
                  <a:srgbClr val="FFFFFF"/>
                </a:highlight>
                <a:latin typeface="var(--fontFamilyCustomFont800, var(--fontFamilyBase))"/>
              </a:rPr>
              <a:t>- </a:t>
            </a:r>
          </a:p>
          <a:p>
            <a:pPr marL="742950" lvl="1" indent="-285750" algn="l">
              <a:buFont typeface="Arial" panose="020B0604020202020204" pitchFamily="34" charset="0"/>
              <a:buChar char="•"/>
            </a:pPr>
            <a:r>
              <a:rPr lang="en-GB" b="0" i="0" dirty="0">
                <a:solidFill>
                  <a:srgbClr val="323130"/>
                </a:solidFill>
                <a:effectLst/>
                <a:highlight>
                  <a:srgbClr val="FFFFFF"/>
                </a:highlight>
                <a:latin typeface="var(--fontFamilyCustomFont800, var(--fontFamilyBase))"/>
              </a:rPr>
              <a:t>Events, activities, promoting community preparedness/ responsiveness/ recovery, along with engagement activities linked to education/knowledge sharing and educational institutions.</a:t>
            </a:r>
          </a:p>
          <a:p>
            <a:pPr algn="l">
              <a:buFont typeface="Arial" panose="020B0604020202020204" pitchFamily="34" charset="0"/>
              <a:buChar char="•"/>
            </a:pPr>
            <a:r>
              <a:rPr lang="en-GB" b="1" i="0" dirty="0">
                <a:solidFill>
                  <a:srgbClr val="323130"/>
                </a:solidFill>
                <a:effectLst/>
                <a:highlight>
                  <a:srgbClr val="FFFFFF"/>
                </a:highlight>
                <a:latin typeface="var(--fontFamilyCustomFont800, var(--fontFamilyBase))"/>
              </a:rPr>
              <a:t>Community and Social Assets</a:t>
            </a:r>
            <a:r>
              <a:rPr lang="en-GB" b="0" i="0" dirty="0">
                <a:solidFill>
                  <a:srgbClr val="323130"/>
                </a:solidFill>
                <a:effectLst/>
                <a:highlight>
                  <a:srgbClr val="FFFFFF"/>
                </a:highlight>
                <a:latin typeface="var(--fontFamilyCustomFont800, var(--fontFamilyBase))"/>
              </a:rPr>
              <a:t> - </a:t>
            </a:r>
          </a:p>
          <a:p>
            <a:pPr marL="742950" lvl="1" indent="-285750" algn="l">
              <a:buFont typeface="Arial" panose="020B0604020202020204" pitchFamily="34" charset="0"/>
              <a:buChar char="•"/>
            </a:pPr>
            <a:r>
              <a:rPr lang="en-GB" b="0" i="0" dirty="0">
                <a:solidFill>
                  <a:srgbClr val="323130"/>
                </a:solidFill>
                <a:effectLst/>
                <a:highlight>
                  <a:srgbClr val="FFFFFF"/>
                </a:highlight>
                <a:latin typeface="var(--fontFamilyCustomFont800, var(--fontFamilyBase))"/>
              </a:rPr>
              <a:t>Tangible services, spaces, initiatives, fostering community resilience.</a:t>
            </a:r>
          </a:p>
          <a:p>
            <a:pPr algn="l">
              <a:buFont typeface="Arial" panose="020B0604020202020204" pitchFamily="34" charset="0"/>
              <a:buChar char="•"/>
            </a:pPr>
            <a:r>
              <a:rPr lang="en-GB" b="1" i="0" dirty="0">
                <a:solidFill>
                  <a:srgbClr val="323130"/>
                </a:solidFill>
                <a:effectLst/>
                <a:highlight>
                  <a:srgbClr val="FFFFFF"/>
                </a:highlight>
                <a:latin typeface="var(--fontFamilyCustomFont800, var(--fontFamilyBase))"/>
              </a:rPr>
              <a:t>Financial Assets </a:t>
            </a:r>
            <a:r>
              <a:rPr lang="en-GB" b="0" i="0" dirty="0">
                <a:solidFill>
                  <a:srgbClr val="323130"/>
                </a:solidFill>
                <a:effectLst/>
                <a:highlight>
                  <a:srgbClr val="FFFFFF"/>
                </a:highlight>
                <a:latin typeface="var(--fontFamilyCustomFont800, var(--fontFamilyBase))"/>
              </a:rPr>
              <a:t>- </a:t>
            </a:r>
          </a:p>
          <a:p>
            <a:pPr marL="742950" lvl="1" indent="-285750" algn="l">
              <a:buFont typeface="Arial" panose="020B0604020202020204" pitchFamily="34" charset="0"/>
              <a:buChar char="•"/>
            </a:pPr>
            <a:r>
              <a:rPr lang="en-GB" b="0" i="0" dirty="0">
                <a:solidFill>
                  <a:srgbClr val="323130"/>
                </a:solidFill>
                <a:effectLst/>
                <a:highlight>
                  <a:srgbClr val="FFFFFF"/>
                </a:highlight>
                <a:latin typeface="var(--fontFamilyCustomFont800, var(--fontFamilyBase))"/>
              </a:rPr>
              <a:t>Funding sources, community funds, and supported groups contributing to resilience efforts.</a:t>
            </a:r>
          </a:p>
          <a:p>
            <a:pPr algn="l">
              <a:buFont typeface="Arial" panose="020B0604020202020204" pitchFamily="34" charset="0"/>
              <a:buChar char="•"/>
            </a:pPr>
            <a:r>
              <a:rPr lang="en-GB" b="1" i="0" dirty="0">
                <a:solidFill>
                  <a:srgbClr val="323130"/>
                </a:solidFill>
                <a:effectLst/>
                <a:highlight>
                  <a:srgbClr val="FFFFFF"/>
                </a:highlight>
                <a:latin typeface="var(--fontFamilyCustomFont800, var(--fontFamilyBase))"/>
              </a:rPr>
              <a:t>Knowledge Assets </a:t>
            </a:r>
            <a:r>
              <a:rPr lang="en-GB" b="0" i="0" dirty="0">
                <a:solidFill>
                  <a:srgbClr val="323130"/>
                </a:solidFill>
                <a:effectLst/>
                <a:highlight>
                  <a:srgbClr val="FFFFFF"/>
                </a:highlight>
                <a:latin typeface="var(--fontFamilyCustomFont800, var(--fontFamilyBase))"/>
              </a:rPr>
              <a:t>- </a:t>
            </a:r>
          </a:p>
          <a:p>
            <a:pPr marL="742950" lvl="1" indent="-285750" algn="l">
              <a:buFont typeface="Arial" panose="020B0604020202020204" pitchFamily="34" charset="0"/>
              <a:buChar char="•"/>
            </a:pPr>
            <a:r>
              <a:rPr lang="en-GB" b="0" i="0" dirty="0">
                <a:solidFill>
                  <a:srgbClr val="323130"/>
                </a:solidFill>
                <a:effectLst/>
                <a:highlight>
                  <a:srgbClr val="FFFFFF"/>
                </a:highlight>
                <a:latin typeface="var(--fontFamilyCustomFont800, var(--fontFamilyBase))"/>
              </a:rPr>
              <a:t>Guides, research, and documentation facilitating resilience actions and informed strategies.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6B5CC-771A-47E2-93E4-C832BBA955B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085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defRPr/>
            </a:pPr>
            <a:endParaRPr lang="en-GB" sz="1200" b="1"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C429-B1EC-481B-8EC5-73B1263F1A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8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08531"/>
                </a:solidFill>
              </a:rPr>
              <a:t>Winter forum</a:t>
            </a:r>
          </a:p>
          <a:p>
            <a:r>
              <a:rPr lang="en-GB">
                <a:solidFill>
                  <a:srgbClr val="008531"/>
                </a:solidFill>
              </a:rPr>
              <a:t>Successes</a:t>
            </a:r>
          </a:p>
          <a:p>
            <a:r>
              <a:rPr lang="en-GB">
                <a:solidFill>
                  <a:srgbClr val="008531"/>
                </a:solidFill>
              </a:rPr>
              <a:t>Barriers</a:t>
            </a:r>
          </a:p>
          <a:p>
            <a:r>
              <a:rPr lang="en-GB">
                <a:solidFill>
                  <a:srgbClr val="008531"/>
                </a:solidFill>
              </a:rPr>
              <a:t>Challenges</a:t>
            </a:r>
          </a:p>
          <a:p>
            <a:r>
              <a:rPr lang="en-GB">
                <a:solidFill>
                  <a:srgbClr val="008531"/>
                </a:solidFill>
              </a:rPr>
              <a:t>MPR </a:t>
            </a:r>
          </a:p>
          <a:p>
            <a:r>
              <a:rPr lang="en-GB">
                <a:solidFill>
                  <a:srgbClr val="008531"/>
                </a:solidFill>
              </a:rPr>
              <a:t>Next 36 months</a:t>
            </a:r>
          </a:p>
          <a:p>
            <a:pPr lvl="1"/>
            <a:r>
              <a:rPr lang="en-GB">
                <a:solidFill>
                  <a:srgbClr val="008531"/>
                </a:solidFill>
              </a:rPr>
              <a:t>Co-ordinating evidences bases</a:t>
            </a:r>
          </a:p>
          <a:p>
            <a:pPr lvl="1"/>
            <a:r>
              <a:rPr lang="en-GB">
                <a:solidFill>
                  <a:srgbClr val="008531"/>
                </a:solidFill>
              </a:rPr>
              <a:t>Engaging key influencers FCERM influencers</a:t>
            </a:r>
          </a:p>
          <a:p>
            <a:pPr lvl="1"/>
            <a:r>
              <a:rPr lang="en-GB">
                <a:solidFill>
                  <a:srgbClr val="008531"/>
                </a:solidFill>
              </a:rPr>
              <a:t>Growing FCIP projects and programme profiles</a:t>
            </a:r>
          </a:p>
          <a:p>
            <a:endParaRPr lang="en-GB"/>
          </a:p>
        </p:txBody>
      </p:sp>
      <p:sp>
        <p:nvSpPr>
          <p:cNvPr id="4" name="Slide Number Placeholder 3"/>
          <p:cNvSpPr>
            <a:spLocks noGrp="1"/>
          </p:cNvSpPr>
          <p:nvPr>
            <p:ph type="sldNum" sz="quarter" idx="5"/>
          </p:nvPr>
        </p:nvSpPr>
        <p:spPr/>
        <p:txBody>
          <a:bodyPr/>
          <a:lstStyle/>
          <a:p>
            <a:pPr>
              <a:defRPr/>
            </a:pPr>
            <a:fld id="{A66A69CC-8FB9-4D99-8ECA-731C12C809B6}" type="slidenum">
              <a:rPr lang="en-GB" altLang="en-US" smtClean="0"/>
              <a:pPr>
                <a:defRPr/>
              </a:pPr>
              <a:t>10</a:t>
            </a:fld>
            <a:endParaRPr lang="en-GB" altLang="en-US"/>
          </a:p>
        </p:txBody>
      </p:sp>
    </p:spTree>
    <p:extLst>
      <p:ext uri="{BB962C8B-B14F-4D97-AF65-F5344CB8AC3E}">
        <p14:creationId xmlns:p14="http://schemas.microsoft.com/office/powerpoint/2010/main" val="216545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mailto:InnovativeResilience@environment%20&#8211;agency.gov.uk"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5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grey">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04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grey 2">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62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grey 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88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grey">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5680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grey white">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chemeClr val="accent6"/>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5205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 Column gre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solidFill>
                  <a:srgbClr val="FFFFFF"/>
                </a:solidFill>
              </a:rPr>
              <a:pPr>
                <a:defRPr/>
              </a:pPr>
              <a:t>12/08/2024</a:t>
            </a:fld>
            <a:endParaRPr lang="en-GB">
              <a:solidFill>
                <a:srgbClr val="FFFFFF"/>
              </a:solidFill>
            </a:endParaRPr>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2349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gre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546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olumn gre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854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Column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solidFill>
                  <a:srgbClr val="FFFFFF"/>
                </a:solidFill>
              </a:rPr>
              <a:pPr>
                <a:defRPr/>
              </a:pPr>
              <a:t>12/08/2024</a:t>
            </a:fld>
            <a:endParaRPr lang="en-GB">
              <a:solidFill>
                <a:srgbClr val="FFFFFF"/>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1216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0B77-6685-32BA-FB86-57BFE9DD7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D827E-5682-7145-9B36-537856815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C6A09-9D11-AE18-7BE0-B087C9210E51}"/>
              </a:ext>
            </a:extLst>
          </p:cNvPr>
          <p:cNvSpPr>
            <a:spLocks noGrp="1"/>
          </p:cNvSpPr>
          <p:nvPr>
            <p:ph type="dt" sz="half" idx="10"/>
          </p:nvPr>
        </p:nvSpPr>
        <p:spPr/>
        <p:txBody>
          <a:bodyPr/>
          <a:lstStyle/>
          <a:p>
            <a:fld id="{4CB9FF19-3A50-42BF-AC1C-8A3731A8993D}" type="datetimeFigureOut">
              <a:rPr lang="en-GB" smtClean="0"/>
              <a:t>12/08/2024</a:t>
            </a:fld>
            <a:endParaRPr lang="en-GB"/>
          </a:p>
        </p:txBody>
      </p:sp>
      <p:sp>
        <p:nvSpPr>
          <p:cNvPr id="5" name="Footer Placeholder 4">
            <a:extLst>
              <a:ext uri="{FF2B5EF4-FFF2-40B4-BE49-F238E27FC236}">
                <a16:creationId xmlns:a16="http://schemas.microsoft.com/office/drawing/2014/main" id="{8D1AFCCE-30AB-AB03-ED46-8D5620CCF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04F5C-D7FF-5B47-E39D-2B538D075940}"/>
              </a:ext>
            </a:extLst>
          </p:cNvPr>
          <p:cNvSpPr>
            <a:spLocks noGrp="1"/>
          </p:cNvSpPr>
          <p:nvPr>
            <p:ph type="sldNum" sz="quarter" idx="12"/>
          </p:nvPr>
        </p:nvSpPr>
        <p:spPr/>
        <p:txBody>
          <a:bodyPr/>
          <a:lstStyle/>
          <a:p>
            <a:fld id="{4A93A36C-FAFC-40EE-B9FC-70369CB1178C}" type="slidenum">
              <a:rPr lang="en-GB" smtClean="0"/>
              <a:t>‹#›</a:t>
            </a:fld>
            <a:endParaRPr lang="en-GB"/>
          </a:p>
        </p:txBody>
      </p:sp>
    </p:spTree>
    <p:extLst>
      <p:ext uri="{BB962C8B-B14F-4D97-AF65-F5344CB8AC3E}">
        <p14:creationId xmlns:p14="http://schemas.microsoft.com/office/powerpoint/2010/main" val="280405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gree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0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Logo 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77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Logo gree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56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ogo green 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739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green">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9325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green white">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tx2"/>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3783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1_1 Colum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135636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solidFill>
                  <a:srgbClr val="FFFFFF"/>
                </a:solidFill>
              </a:rPr>
              <a:pPr>
                <a:defRPr/>
              </a:pPr>
              <a:t>12/08/2024</a:t>
            </a:fld>
            <a:endParaRPr lang="en-GB">
              <a:solidFill>
                <a:srgbClr val="FFFFFF"/>
              </a:solidFill>
            </a:endParaRPr>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28457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1 column g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5"/>
          </p:nvPr>
        </p:nvSpPr>
        <p:spPr>
          <a:xfrm>
            <a:off x="624000" y="6156226"/>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6923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2 Column g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947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2 Colum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solidFill>
                  <a:srgbClr val="FFFFFF"/>
                </a:solidFill>
              </a:rPr>
              <a:pPr>
                <a:defRPr/>
              </a:pPr>
              <a:t>12/08/2024</a:t>
            </a:fld>
            <a:endParaRPr lang="en-GB">
              <a:solidFill>
                <a:srgbClr val="FFFFFF"/>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96009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Logo gre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89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green 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955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Logo grey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08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Logo grey 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943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Title grey">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2156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_Title grey white">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chemeClr val="accent6"/>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62850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1_1 Column gre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solidFill>
                  <a:srgbClr val="FFFFFF"/>
                </a:solidFill>
              </a:rPr>
              <a:pPr>
                <a:defRPr/>
              </a:pPr>
              <a:t>12/08/2024</a:t>
            </a:fld>
            <a:endParaRPr lang="en-GB">
              <a:solidFill>
                <a:srgbClr val="FFFFFF"/>
              </a:solidFill>
            </a:endParaRPr>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73093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1 column gre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5152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2 Column gre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3628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2 Column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solidFill>
                  <a:srgbClr val="FFFFFF"/>
                </a:solidFill>
              </a:rPr>
              <a:pPr>
                <a:defRPr/>
              </a:pPr>
              <a:t>12/08/2024</a:t>
            </a:fld>
            <a:endParaRPr lang="en-GB">
              <a:solidFill>
                <a:srgbClr val="FFFFFF"/>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1794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0B77-6685-32BA-FB86-57BFE9DD7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D827E-5682-7145-9B36-537856815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C6A09-9D11-AE18-7BE0-B087C9210E51}"/>
              </a:ext>
            </a:extLst>
          </p:cNvPr>
          <p:cNvSpPr>
            <a:spLocks noGrp="1"/>
          </p:cNvSpPr>
          <p:nvPr>
            <p:ph type="dt" sz="half" idx="10"/>
          </p:nvPr>
        </p:nvSpPr>
        <p:spPr/>
        <p:txBody>
          <a:bodyPr/>
          <a:lstStyle/>
          <a:p>
            <a:fld id="{4CB9FF19-3A50-42BF-AC1C-8A3731A8993D}" type="datetimeFigureOut">
              <a:rPr lang="en-GB" smtClean="0"/>
              <a:t>12/08/2024</a:t>
            </a:fld>
            <a:endParaRPr lang="en-GB"/>
          </a:p>
        </p:txBody>
      </p:sp>
      <p:sp>
        <p:nvSpPr>
          <p:cNvPr id="5" name="Footer Placeholder 4">
            <a:extLst>
              <a:ext uri="{FF2B5EF4-FFF2-40B4-BE49-F238E27FC236}">
                <a16:creationId xmlns:a16="http://schemas.microsoft.com/office/drawing/2014/main" id="{8D1AFCCE-30AB-AB03-ED46-8D5620CCF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04F5C-D7FF-5B47-E39D-2B538D075940}"/>
              </a:ext>
            </a:extLst>
          </p:cNvPr>
          <p:cNvSpPr>
            <a:spLocks noGrp="1"/>
          </p:cNvSpPr>
          <p:nvPr>
            <p:ph type="sldNum" sz="quarter" idx="12"/>
          </p:nvPr>
        </p:nvSpPr>
        <p:spPr/>
        <p:txBody>
          <a:bodyPr/>
          <a:lstStyle/>
          <a:p>
            <a:fld id="{4A93A36C-FAFC-40EE-B9FC-70369CB1178C}" type="slidenum">
              <a:rPr lang="en-GB" smtClean="0"/>
              <a:t>‹#›</a:t>
            </a:fld>
            <a:endParaRPr lang="en-GB"/>
          </a:p>
        </p:txBody>
      </p:sp>
    </p:spTree>
    <p:extLst>
      <p:ext uri="{BB962C8B-B14F-4D97-AF65-F5344CB8AC3E}">
        <p14:creationId xmlns:p14="http://schemas.microsoft.com/office/powerpoint/2010/main" val="1093143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404D-D90C-CE0E-05C7-34D83A1247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B94E29-B909-BDCC-46D3-04BF9A8C67F1}"/>
              </a:ext>
            </a:extLst>
          </p:cNvPr>
          <p:cNvSpPr>
            <a:spLocks noGrp="1"/>
          </p:cNvSpPr>
          <p:nvPr>
            <p:ph type="dt" sz="half" idx="10"/>
          </p:nvPr>
        </p:nvSpPr>
        <p:spPr>
          <a:xfrm>
            <a:off x="4224338" y="6411913"/>
            <a:ext cx="1154544" cy="365125"/>
          </a:xfrm>
          <a:prstGeom prst="rect">
            <a:avLst/>
          </a:prstGeom>
        </p:spPr>
        <p:txBody>
          <a:bodyPr/>
          <a:lstStyle/>
          <a:p>
            <a:fld id="{C2DB5C5C-7A2F-46E0-BF76-1E71E0D72584}" type="datetime1">
              <a:rPr lang="en-GB" smtClean="0"/>
              <a:t>12/08/2024</a:t>
            </a:fld>
            <a:endParaRPr lang="en-GB"/>
          </a:p>
        </p:txBody>
      </p:sp>
      <p:sp>
        <p:nvSpPr>
          <p:cNvPr id="4" name="Footer Placeholder 3">
            <a:extLst>
              <a:ext uri="{FF2B5EF4-FFF2-40B4-BE49-F238E27FC236}">
                <a16:creationId xmlns:a16="http://schemas.microsoft.com/office/drawing/2014/main" id="{BD505D21-C58E-6FCA-BBE5-FF6ED66C18A6}"/>
              </a:ext>
            </a:extLst>
          </p:cNvPr>
          <p:cNvSpPr>
            <a:spLocks noGrp="1"/>
          </p:cNvSpPr>
          <p:nvPr>
            <p:ph type="ftr" sz="quarter" idx="11"/>
          </p:nvPr>
        </p:nvSpPr>
        <p:spPr>
          <a:xfrm>
            <a:off x="91600" y="6416373"/>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61242D9-1228-4377-FF3C-C4C8418E0F0E}"/>
              </a:ext>
            </a:extLst>
          </p:cNvPr>
          <p:cNvSpPr>
            <a:spLocks noGrp="1"/>
          </p:cNvSpPr>
          <p:nvPr>
            <p:ph type="sldNum" sz="quarter" idx="12"/>
          </p:nvPr>
        </p:nvSpPr>
        <p:spPr>
          <a:xfrm>
            <a:off x="9120187" y="6427788"/>
            <a:ext cx="612775" cy="365125"/>
          </a:xfrm>
          <a:prstGeom prst="rect">
            <a:avLst/>
          </a:prstGeom>
        </p:spPr>
        <p:txBody>
          <a:bodyPr/>
          <a:lstStyle/>
          <a:p>
            <a:fld id="{2F3A0070-9086-4DF3-9CAA-AD42313751C1}" type="slidenum">
              <a:rPr lang="en-GB" smtClean="0"/>
              <a:t>‹#›</a:t>
            </a:fld>
            <a:endParaRPr lang="en-GB"/>
          </a:p>
        </p:txBody>
      </p:sp>
    </p:spTree>
    <p:extLst>
      <p:ext uri="{BB962C8B-B14F-4D97-AF65-F5344CB8AC3E}">
        <p14:creationId xmlns:p14="http://schemas.microsoft.com/office/powerpoint/2010/main" val="101670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green">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51595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5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gree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119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green ti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110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4"/>
          <p:cNvSpPr/>
          <p:nvPr userDrawn="1"/>
        </p:nvSpPr>
        <p:spPr>
          <a:xfrm>
            <a:off x="3659003" y="6368534"/>
            <a:ext cx="4320991" cy="307777"/>
          </a:xfrm>
          <a:prstGeom prst="rect">
            <a:avLst/>
          </a:prstGeom>
        </p:spPr>
        <p:txBody>
          <a:bodyPr wrap="none">
            <a:spAutoFit/>
          </a:bodyPr>
          <a:lstStyle/>
          <a:p>
            <a:r>
              <a:rPr lang="en-GB" sz="1400">
                <a:solidFill>
                  <a:srgbClr val="0070C0"/>
                </a:solidFill>
                <a:hlinkClick r:id="rId3"/>
              </a:rPr>
              <a:t>InnovativeResilience@environment–agency.gov.uk </a:t>
            </a:r>
            <a:endParaRPr lang="en-GB" sz="1400">
              <a:solidFill>
                <a:srgbClr val="0070C0"/>
              </a:solidFill>
            </a:endParaRPr>
          </a:p>
        </p:txBody>
      </p:sp>
    </p:spTree>
    <p:extLst>
      <p:ext uri="{BB962C8B-B14F-4D97-AF65-F5344CB8AC3E}">
        <p14:creationId xmlns:p14="http://schemas.microsoft.com/office/powerpoint/2010/main" val="2019361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green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tx2"/>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73514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 Column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solidFill>
                  <a:srgbClr val="FFFFFF"/>
                </a:solidFill>
              </a:rPr>
              <a:pPr>
                <a:defRPr/>
              </a:pPr>
              <a:t>12/08/2024</a:t>
            </a:fld>
            <a:endParaRPr lang="en-GB">
              <a:solidFill>
                <a:srgbClr val="FFFFFF"/>
              </a:solidFill>
            </a:endParaRPr>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69315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column green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5"/>
          </p:nvPr>
        </p:nvSpPr>
        <p:spPr>
          <a:xfrm>
            <a:off x="624000" y="6156226"/>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083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green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8339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solidFill>
                  <a:srgbClr val="FFFFFF"/>
                </a:solidFill>
              </a:rPr>
              <a:pPr>
                <a:defRPr/>
              </a:pPr>
              <a:t>12/08/2024</a:t>
            </a:fld>
            <a:endParaRPr lang="en-GB">
              <a:solidFill>
                <a:srgbClr val="FFFFFF"/>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05126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gre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7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green white">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tx2"/>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3254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go grey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223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 grey ti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929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gre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91381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grey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chemeClr val="accent6"/>
                </a:solidFill>
              </a:defRPr>
            </a:lvl1pPr>
          </a:lstStyle>
          <a:p>
            <a:r>
              <a:rPr lang="en-US"/>
              <a:t>Click to edit Master title style</a:t>
            </a:r>
            <a:endParaRPr lang="en-GB"/>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4066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 Column gre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solidFill>
                  <a:srgbClr val="FFFFFF"/>
                </a:solidFill>
              </a:rPr>
              <a:pPr>
                <a:defRPr/>
              </a:pPr>
              <a:t>12/08/2024</a:t>
            </a:fld>
            <a:endParaRPr lang="en-GB">
              <a:solidFill>
                <a:srgbClr val="FFFFFF"/>
              </a:solidFill>
            </a:endParaRPr>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10184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umn grey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10038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grey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1617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gre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solidFill>
                  <a:srgbClr val="FFFFFF"/>
                </a:solidFill>
              </a:rPr>
              <a:pPr>
                <a:defRPr/>
              </a:pPr>
              <a:t>12/08/2024</a:t>
            </a:fld>
            <a:endParaRPr lang="en-GB">
              <a:solidFill>
                <a:srgbClr val="FFFFFF"/>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55099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134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8A10-9DE3-01B8-6796-3B13E99FE0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4047E5-F6F0-C88E-EADF-E76433DF7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A23A79-D77E-1175-DD0D-18287C66A76C}"/>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5" name="Footer Placeholder 4">
            <a:extLst>
              <a:ext uri="{FF2B5EF4-FFF2-40B4-BE49-F238E27FC236}">
                <a16:creationId xmlns:a16="http://schemas.microsoft.com/office/drawing/2014/main" id="{A4B8BB86-D92B-A637-C96E-43570F566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271B1-8B87-89B8-5F8D-8326746B6D2A}"/>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330383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 Colum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solidFill>
                  <a:srgbClr val="FFFFFF"/>
                </a:solidFill>
              </a:rPr>
              <a:pPr>
                <a:defRPr/>
              </a:pPr>
              <a:t>12/08/2024</a:t>
            </a:fld>
            <a:endParaRPr lang="en-GB">
              <a:solidFill>
                <a:srgbClr val="FFFFFF"/>
              </a:solidFill>
            </a:endParaRPr>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96122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270-2AB2-86AC-1752-3EF4883B7D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EEB7A-5C0B-3656-3A41-214EC55441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BBCD69-32E2-64A1-348D-FEBC88B0C0DA}"/>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5" name="Footer Placeholder 4">
            <a:extLst>
              <a:ext uri="{FF2B5EF4-FFF2-40B4-BE49-F238E27FC236}">
                <a16:creationId xmlns:a16="http://schemas.microsoft.com/office/drawing/2014/main" id="{40D59DD0-BA33-C9B5-3ED8-DAA3F9DE87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5E054-B7F4-43C8-3408-5253E566BEF2}"/>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4175706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1716-4401-0A72-8704-FC171BC57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7F98E3-89BB-36A9-C45D-72214E0DA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D402B-C38B-B4DC-4608-50C87FB7D62A}"/>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5" name="Footer Placeholder 4">
            <a:extLst>
              <a:ext uri="{FF2B5EF4-FFF2-40B4-BE49-F238E27FC236}">
                <a16:creationId xmlns:a16="http://schemas.microsoft.com/office/drawing/2014/main" id="{39F5C7DF-54AD-8FD4-4B84-6DEA7B54A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62C8D2-A646-E1A7-EFE2-BADE2C0E1076}"/>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22682863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7298-B398-B0C9-30E9-1FCB964961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7659D4-D135-246B-F470-441B53FCBC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C22CC1-0FF3-63A1-BC11-9566B8C6F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77BDEB-620E-1EA7-67EB-582A49F2EE52}"/>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6" name="Footer Placeholder 5">
            <a:extLst>
              <a:ext uri="{FF2B5EF4-FFF2-40B4-BE49-F238E27FC236}">
                <a16:creationId xmlns:a16="http://schemas.microsoft.com/office/drawing/2014/main" id="{1C340AA7-AE59-BC1D-118E-F42DE9D43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F33B6-4AAA-7513-2C9F-175B5E3D045F}"/>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3129355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A0E0-9564-72B5-9FEE-EAC1BA93A4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FA3AB6-B7F3-3F9C-F400-F0E25EEF0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34032E-29E1-1012-CAF9-1E81930E48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DE469C-13F0-5D3D-D692-296540945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ECA92-E08D-7F80-21D8-2BAC33CF0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5E94CA-2050-7217-7E4A-A46E4A1BAA20}"/>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8" name="Footer Placeholder 7">
            <a:extLst>
              <a:ext uri="{FF2B5EF4-FFF2-40B4-BE49-F238E27FC236}">
                <a16:creationId xmlns:a16="http://schemas.microsoft.com/office/drawing/2014/main" id="{D3635CED-4429-B298-C675-49CFF6F0DA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2524AC-3095-2F99-D3A0-3B2F6FDF581C}"/>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1642990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516C-06DD-1040-417B-2227D4CDE1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2E08EA-E2F0-3CF5-3E70-9A0674CD1DEA}"/>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4" name="Footer Placeholder 3">
            <a:extLst>
              <a:ext uri="{FF2B5EF4-FFF2-40B4-BE49-F238E27FC236}">
                <a16:creationId xmlns:a16="http://schemas.microsoft.com/office/drawing/2014/main" id="{C55CCC55-174B-108C-E532-17F1633919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2D6433-62AA-C5B1-656F-E008EF0D2E36}"/>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2111582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69736-8F60-EDB3-8019-C6887FBE8512}"/>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3" name="Footer Placeholder 2">
            <a:extLst>
              <a:ext uri="{FF2B5EF4-FFF2-40B4-BE49-F238E27FC236}">
                <a16:creationId xmlns:a16="http://schemas.microsoft.com/office/drawing/2014/main" id="{7983F515-8C69-C4E9-DC3B-8DD215BADC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BB796B-B7CF-E8DA-D7F9-06BD35566EB7}"/>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3476416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A94D-DB35-6D98-A55A-86DDC3162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CD0545-77D9-D6D0-398B-15D0B2D96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1BA9A6-E88D-065F-050E-84A8A8901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170BF-2B11-0C40-9CD6-7D384E61C7D1}"/>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6" name="Footer Placeholder 5">
            <a:extLst>
              <a:ext uri="{FF2B5EF4-FFF2-40B4-BE49-F238E27FC236}">
                <a16:creationId xmlns:a16="http://schemas.microsoft.com/office/drawing/2014/main" id="{E477A182-A080-E97C-E03F-5F539D035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FA07B0-CEAF-920E-945E-F490767A632D}"/>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28665155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531C-0BCB-9622-496F-1F380C492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FD3EE-EC02-7212-C640-921C6A716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6ECAC7-2FF1-C8FB-CBBF-323694D31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1416D-FEA4-0F65-ED8F-6C603BFDE012}"/>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6" name="Footer Placeholder 5">
            <a:extLst>
              <a:ext uri="{FF2B5EF4-FFF2-40B4-BE49-F238E27FC236}">
                <a16:creationId xmlns:a16="http://schemas.microsoft.com/office/drawing/2014/main" id="{F6601DBB-8C3A-C95B-3AD0-EA2549720D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99B2C-5954-41BC-7C3F-7F0B729FFD7A}"/>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769186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4FE-E8C9-0BC1-D0EC-4E6BBF85E2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7D153-243F-4936-DC1C-B8F96B87E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6093D1-04E6-8FF7-CF4B-6A049A8D1D23}"/>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5" name="Footer Placeholder 4">
            <a:extLst>
              <a:ext uri="{FF2B5EF4-FFF2-40B4-BE49-F238E27FC236}">
                <a16:creationId xmlns:a16="http://schemas.microsoft.com/office/drawing/2014/main" id="{C7F19D56-40C9-67E9-22E7-6E30CBAE5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01AF9-0CDE-4CEE-6482-676F1DD21A98}"/>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1634994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AA437-AE6D-6607-1F3D-C74AC92DA5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76DFC-81A9-FB2A-1EAD-75DB1D926A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B41B1-069A-B961-861A-848ECB6F13B8}"/>
              </a:ext>
            </a:extLst>
          </p:cNvPr>
          <p:cNvSpPr>
            <a:spLocks noGrp="1"/>
          </p:cNvSpPr>
          <p:nvPr>
            <p:ph type="dt" sz="half" idx="10"/>
          </p:nvPr>
        </p:nvSpPr>
        <p:spPr/>
        <p:txBody>
          <a:bodyPr/>
          <a:lstStyle/>
          <a:p>
            <a:fld id="{CD492559-ACF5-4566-AF0D-EF6058DF372D}" type="datetimeFigureOut">
              <a:rPr lang="en-GB" smtClean="0"/>
              <a:t>12/08/2024</a:t>
            </a:fld>
            <a:endParaRPr lang="en-GB"/>
          </a:p>
        </p:txBody>
      </p:sp>
      <p:sp>
        <p:nvSpPr>
          <p:cNvPr id="5" name="Footer Placeholder 4">
            <a:extLst>
              <a:ext uri="{FF2B5EF4-FFF2-40B4-BE49-F238E27FC236}">
                <a16:creationId xmlns:a16="http://schemas.microsoft.com/office/drawing/2014/main" id="{4D1FEE94-2039-40B0-DFCF-C932C1491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1CE41-F246-9176-A0E1-A79C1C948319}"/>
              </a:ext>
            </a:extLst>
          </p:cNvPr>
          <p:cNvSpPr>
            <a:spLocks noGrp="1"/>
          </p:cNvSpPr>
          <p:nvPr>
            <p:ph type="sldNum" sz="quarter" idx="12"/>
          </p:nvPr>
        </p:nvSpPr>
        <p:spPr/>
        <p:txBody>
          <a:bodyPr/>
          <a:lstStyle/>
          <a:p>
            <a:fld id="{42A52A47-AA05-42D4-8D8B-46D1EB1615BC}" type="slidenum">
              <a:rPr lang="en-GB" smtClean="0"/>
              <a:t>‹#›</a:t>
            </a:fld>
            <a:endParaRPr lang="en-GB"/>
          </a:p>
        </p:txBody>
      </p:sp>
    </p:spTree>
    <p:extLst>
      <p:ext uri="{BB962C8B-B14F-4D97-AF65-F5344CB8AC3E}">
        <p14:creationId xmlns:p14="http://schemas.microsoft.com/office/powerpoint/2010/main" val="145944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column g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5"/>
          </p:nvPr>
        </p:nvSpPr>
        <p:spPr>
          <a:xfrm>
            <a:off x="624000" y="6156226"/>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3122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Column g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12/08/2024</a:t>
            </a:fld>
            <a:endParaRPr lang="en-GB">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233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solidFill>
                  <a:srgbClr val="FFFFFF"/>
                </a:solidFill>
              </a:rPr>
              <a:pPr>
                <a:defRPr/>
              </a:pPr>
              <a:t>12/08/2024</a:t>
            </a:fld>
            <a:endParaRPr lang="en-GB">
              <a:solidFill>
                <a:srgbClr val="FFFFFF"/>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9361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4419" y="6196013"/>
            <a:ext cx="5831621"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tx1"/>
                </a:solidFill>
                <a:latin typeface="+mn-lt"/>
                <a:cs typeface="+mn-cs"/>
              </a:defRPr>
            </a:lvl1pPr>
          </a:lstStyle>
          <a:p>
            <a:pPr>
              <a:defRPr/>
            </a:pPr>
            <a:r>
              <a:rPr lang="en-GB">
                <a:solidFill>
                  <a:srgbClr val="000000"/>
                </a:solidFill>
              </a:rPr>
              <a:t>UNCLASSIFIED</a:t>
            </a:r>
          </a:p>
        </p:txBody>
      </p:sp>
      <p:sp>
        <p:nvSpPr>
          <p:cNvPr id="1027" name="Title Placeholder 1"/>
          <p:cNvSpPr>
            <a:spLocks noGrp="1"/>
          </p:cNvSpPr>
          <p:nvPr>
            <p:ph type="title"/>
          </p:nvPr>
        </p:nvSpPr>
        <p:spPr bwMode="auto">
          <a:xfrm>
            <a:off x="624418" y="468314"/>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24418" y="1700214"/>
            <a:ext cx="10943167" cy="4243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28048" y="6196013"/>
            <a:ext cx="28448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tx1"/>
                </a:solidFill>
                <a:latin typeface="+mn-lt"/>
                <a:cs typeface="+mn-cs"/>
              </a:defRPr>
            </a:lvl1pPr>
          </a:lstStyle>
          <a:p>
            <a:pPr>
              <a:defRPr/>
            </a:pPr>
            <a:fld id="{88509D79-AD7E-415C-91F8-C4030AD80593}" type="datetime1">
              <a:rPr lang="en-GB" smtClean="0">
                <a:solidFill>
                  <a:srgbClr val="000000"/>
                </a:solidFill>
              </a:rPr>
              <a:pPr>
                <a:defRPr/>
              </a:pPr>
              <a:t>12/08/2024</a:t>
            </a:fld>
            <a:endParaRPr lang="en-GB">
              <a:solidFill>
                <a:srgbClr val="000000"/>
              </a:solidFill>
            </a:endParaRPr>
          </a:p>
        </p:txBody>
      </p:sp>
      <p:sp>
        <p:nvSpPr>
          <p:cNvPr id="6" name="Slide Number Placeholder 5"/>
          <p:cNvSpPr>
            <a:spLocks noGrp="1"/>
          </p:cNvSpPr>
          <p:nvPr>
            <p:ph type="sldNum" sz="quarter" idx="4"/>
          </p:nvPr>
        </p:nvSpPr>
        <p:spPr>
          <a:xfrm>
            <a:off x="9464824" y="6196013"/>
            <a:ext cx="518584"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tx1"/>
                </a:solidFill>
                <a:latin typeface="+mn-lt"/>
                <a:cs typeface="+mn-cs"/>
              </a:defRPr>
            </a:lvl1pPr>
          </a:lstStyle>
          <a:p>
            <a:pPr>
              <a:defRPr/>
            </a:pPr>
            <a:fld id="{8C32FF26-AD14-4CF9-8F1D-EF3CFAE0FFAC}"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8764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Lst>
  <p:hf hdr="0" dt="0"/>
  <p:txStyles>
    <p:title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4419" y="6196013"/>
            <a:ext cx="5831621"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tx1"/>
                </a:solidFill>
                <a:latin typeface="+mn-lt"/>
                <a:cs typeface="+mn-cs"/>
              </a:defRPr>
            </a:lvl1pPr>
          </a:lstStyle>
          <a:p>
            <a:pPr>
              <a:defRPr/>
            </a:pPr>
            <a:r>
              <a:rPr lang="en-GB">
                <a:solidFill>
                  <a:srgbClr val="000000"/>
                </a:solidFill>
              </a:rPr>
              <a:t>UNCLASSIFIED</a:t>
            </a:r>
          </a:p>
        </p:txBody>
      </p:sp>
      <p:sp>
        <p:nvSpPr>
          <p:cNvPr id="1027" name="Title Placeholder 1"/>
          <p:cNvSpPr>
            <a:spLocks noGrp="1"/>
          </p:cNvSpPr>
          <p:nvPr>
            <p:ph type="title"/>
          </p:nvPr>
        </p:nvSpPr>
        <p:spPr bwMode="auto">
          <a:xfrm>
            <a:off x="624418" y="468314"/>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24418" y="1700214"/>
            <a:ext cx="10943167" cy="4243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28048" y="6196013"/>
            <a:ext cx="28448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tx1"/>
                </a:solidFill>
                <a:latin typeface="+mn-lt"/>
                <a:cs typeface="+mn-cs"/>
              </a:defRPr>
            </a:lvl1pPr>
          </a:lstStyle>
          <a:p>
            <a:pPr>
              <a:defRPr/>
            </a:pPr>
            <a:fld id="{88509D79-AD7E-415C-91F8-C4030AD80593}" type="datetime1">
              <a:rPr lang="en-GB" smtClean="0">
                <a:solidFill>
                  <a:srgbClr val="000000"/>
                </a:solidFill>
              </a:rPr>
              <a:pPr>
                <a:defRPr/>
              </a:pPr>
              <a:t>12/08/2024</a:t>
            </a:fld>
            <a:endParaRPr lang="en-GB">
              <a:solidFill>
                <a:srgbClr val="000000"/>
              </a:solidFill>
            </a:endParaRPr>
          </a:p>
        </p:txBody>
      </p:sp>
      <p:sp>
        <p:nvSpPr>
          <p:cNvPr id="6" name="Slide Number Placeholder 5"/>
          <p:cNvSpPr>
            <a:spLocks noGrp="1"/>
          </p:cNvSpPr>
          <p:nvPr>
            <p:ph type="sldNum" sz="quarter" idx="4"/>
          </p:nvPr>
        </p:nvSpPr>
        <p:spPr>
          <a:xfrm>
            <a:off x="9464824" y="6196013"/>
            <a:ext cx="518584"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tx1"/>
                </a:solidFill>
                <a:latin typeface="+mn-lt"/>
                <a:cs typeface="+mn-cs"/>
              </a:defRPr>
            </a:lvl1pPr>
          </a:lstStyle>
          <a:p>
            <a:pPr>
              <a:defRPr/>
            </a:pPr>
            <a:fld id="{8C32FF26-AD14-4CF9-8F1D-EF3CFAE0FFAC}"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32144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hdr="0" dt="0"/>
  <p:txStyles>
    <p:title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green and white logo&#10;&#10;Description automatically generated">
            <a:extLst>
              <a:ext uri="{FF2B5EF4-FFF2-40B4-BE49-F238E27FC236}">
                <a16:creationId xmlns:a16="http://schemas.microsoft.com/office/drawing/2014/main" id="{CBA392C1-3C13-35D1-899D-B29C3E47EE74}"/>
              </a:ext>
            </a:extLst>
          </p:cNvPr>
          <p:cNvPicPr>
            <a:picLocks noChangeAspect="1"/>
          </p:cNvPicPr>
          <p:nvPr userDrawn="1"/>
        </p:nvPicPr>
        <p:blipFill>
          <a:blip r:embed="rId3"/>
          <a:stretch>
            <a:fillRect/>
          </a:stretch>
        </p:blipFill>
        <p:spPr>
          <a:xfrm>
            <a:off x="9531117" y="154491"/>
            <a:ext cx="2429502" cy="991704"/>
          </a:xfrm>
          <a:prstGeom prst="rect">
            <a:avLst/>
          </a:prstGeom>
        </p:spPr>
      </p:pic>
    </p:spTree>
    <p:extLst>
      <p:ext uri="{BB962C8B-B14F-4D97-AF65-F5344CB8AC3E}">
        <p14:creationId xmlns:p14="http://schemas.microsoft.com/office/powerpoint/2010/main" val="4064345840"/>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3FBA9-99D2-818C-933E-1F16E1833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F9F98B-E340-9F26-6C85-6F68F85CE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F24A7-62EA-9013-0B9B-02932C1CB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92559-ACF5-4566-AF0D-EF6058DF372D}" type="datetimeFigureOut">
              <a:rPr lang="en-GB" smtClean="0"/>
              <a:t>12/08/2024</a:t>
            </a:fld>
            <a:endParaRPr lang="en-GB"/>
          </a:p>
        </p:txBody>
      </p:sp>
      <p:sp>
        <p:nvSpPr>
          <p:cNvPr id="5" name="Footer Placeholder 4">
            <a:extLst>
              <a:ext uri="{FF2B5EF4-FFF2-40B4-BE49-F238E27FC236}">
                <a16:creationId xmlns:a16="http://schemas.microsoft.com/office/drawing/2014/main" id="{029027EE-5F79-EB64-9521-3F3B0B0B7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7B699D-7686-4949-E340-8D8463E5D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52A47-AA05-42D4-8D8B-46D1EB1615BC}" type="slidenum">
              <a:rPr lang="en-GB" smtClean="0"/>
              <a:t>‹#›</a:t>
            </a:fld>
            <a:endParaRPr lang="en-GB"/>
          </a:p>
        </p:txBody>
      </p:sp>
    </p:spTree>
    <p:extLst>
      <p:ext uri="{BB962C8B-B14F-4D97-AF65-F5344CB8AC3E}">
        <p14:creationId xmlns:p14="http://schemas.microsoft.com/office/powerpoint/2010/main" val="588445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74.jpeg"/><Relationship Id="rId4" Type="http://schemas.openxmlformats.org/officeDocument/2006/relationships/image" Target="../media/image73.jp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41.jpeg"/><Relationship Id="rId11" Type="http://schemas.openxmlformats.org/officeDocument/2006/relationships/image" Target="../media/image45.png"/><Relationship Id="rId5" Type="http://schemas.openxmlformats.org/officeDocument/2006/relationships/image" Target="../media/image40.jpeg"/><Relationship Id="rId10" Type="http://schemas.openxmlformats.org/officeDocument/2006/relationships/image" Target="../media/image35.pn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64.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A47F9A-3217-B8E3-5F21-83A03ACF5118}"/>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0780AED-96B2-AB46-CAA9-CDA32AA326C5}"/>
              </a:ext>
            </a:extLst>
          </p:cNvPr>
          <p:cNvSpPr>
            <a:spLocks noGrp="1"/>
          </p:cNvSpPr>
          <p:nvPr>
            <p:ph type="subTitle" idx="1"/>
          </p:nvPr>
        </p:nvSpPr>
        <p:spPr>
          <a:xfrm>
            <a:off x="702861" y="2145356"/>
            <a:ext cx="5393139" cy="4031060"/>
          </a:xfrm>
        </p:spPr>
        <p:txBody>
          <a:bodyPr>
            <a:normAutofit/>
          </a:bodyPr>
          <a:lstStyle/>
          <a:p>
            <a:r>
              <a:rPr lang="en-GB" sz="3500" b="1" dirty="0">
                <a:solidFill>
                  <a:schemeClr val="bg1"/>
                </a:solidFill>
                <a:highlight>
                  <a:srgbClr val="00802D"/>
                </a:highlight>
                <a:latin typeface="Abadi Extra Light" panose="020B0204020104020204" pitchFamily="34" charset="0"/>
              </a:rPr>
              <a:t>Flood &amp; coastal innovation programmes</a:t>
            </a:r>
            <a:endParaRPr lang="en-GB" sz="3500" b="1" dirty="0">
              <a:solidFill>
                <a:schemeClr val="bg1"/>
              </a:solidFill>
              <a:highlight>
                <a:srgbClr val="00802D"/>
              </a:highlight>
              <a:latin typeface="Abadi Extra Light" panose="020B0204020104020204" pitchFamily="34" charset="0"/>
              <a:cs typeface="Arial"/>
            </a:endParaRPr>
          </a:p>
          <a:p>
            <a:endParaRPr lang="en-GB" sz="1800" b="1" dirty="0">
              <a:solidFill>
                <a:schemeClr val="tx1">
                  <a:lumMod val="50000"/>
                  <a:lumOff val="50000"/>
                </a:schemeClr>
              </a:solidFill>
              <a:latin typeface="Abadi Extra Light" panose="020B0204020104020204" pitchFamily="34" charset="0"/>
            </a:endParaRPr>
          </a:p>
          <a:p>
            <a:r>
              <a:rPr lang="en-GB" sz="2200" b="1" dirty="0">
                <a:solidFill>
                  <a:schemeClr val="tx1">
                    <a:lumMod val="50000"/>
                    <a:lumOff val="50000"/>
                  </a:schemeClr>
                </a:solidFill>
                <a:latin typeface="Abadi Extra Light" panose="020B0204020104020204" pitchFamily="34" charset="0"/>
              </a:rPr>
              <a:t>Update and what’s next</a:t>
            </a:r>
          </a:p>
          <a:p>
            <a:endParaRPr lang="en-GB" sz="1800" dirty="0">
              <a:solidFill>
                <a:schemeClr val="tx1">
                  <a:lumMod val="50000"/>
                  <a:lumOff val="50000"/>
                </a:schemeClr>
              </a:solidFill>
              <a:latin typeface="Abadi Extra Light" panose="020B0204020104020204" pitchFamily="34" charset="0"/>
            </a:endParaRPr>
          </a:p>
          <a:p>
            <a:r>
              <a:rPr lang="en-GB" sz="1800" dirty="0">
                <a:solidFill>
                  <a:schemeClr val="tx1">
                    <a:lumMod val="50000"/>
                    <a:lumOff val="50000"/>
                  </a:schemeClr>
                </a:solidFill>
                <a:latin typeface="Abadi Extra Light" panose="020B0204020104020204" pitchFamily="34" charset="0"/>
              </a:rPr>
              <a:t>Andrew Eden</a:t>
            </a:r>
          </a:p>
          <a:p>
            <a:r>
              <a:rPr lang="en-GB" sz="1800" dirty="0">
                <a:solidFill>
                  <a:schemeClr val="tx1">
                    <a:lumMod val="50000"/>
                    <a:lumOff val="50000"/>
                  </a:schemeClr>
                </a:solidFill>
                <a:latin typeface="Abadi Extra Light" panose="020B0204020104020204" pitchFamily="34" charset="0"/>
              </a:rPr>
              <a:t>Flood &amp; Coastal Risk Manager &amp; Programme Executive</a:t>
            </a:r>
          </a:p>
          <a:p>
            <a:r>
              <a:rPr lang="en-GB" sz="1800" dirty="0">
                <a:solidFill>
                  <a:schemeClr val="tx1">
                    <a:lumMod val="50000"/>
                    <a:lumOff val="50000"/>
                  </a:schemeClr>
                </a:solidFill>
                <a:latin typeface="Abadi Extra Light" panose="020B0204020104020204" pitchFamily="34" charset="0"/>
              </a:rPr>
              <a:t>National Adaptation &amp; Resilience</a:t>
            </a:r>
          </a:p>
          <a:p>
            <a:endParaRPr lang="en-GB" sz="1800" dirty="0">
              <a:solidFill>
                <a:schemeClr val="tx1">
                  <a:lumMod val="50000"/>
                  <a:lumOff val="50000"/>
                </a:schemeClr>
              </a:solidFill>
              <a:latin typeface="Abadi Extra Light" panose="020B0204020104020204" pitchFamily="34" charset="0"/>
            </a:endParaRPr>
          </a:p>
          <a:p>
            <a:r>
              <a:rPr lang="en-GB" sz="1800" dirty="0">
                <a:solidFill>
                  <a:schemeClr val="tx1">
                    <a:lumMod val="50000"/>
                    <a:lumOff val="50000"/>
                  </a:schemeClr>
                </a:solidFill>
                <a:latin typeface="Abadi Extra Light" panose="020B0204020104020204" pitchFamily="34" charset="0"/>
              </a:rPr>
              <a:t>May 2024</a:t>
            </a:r>
            <a:endParaRPr lang="en-GB" sz="1050" b="1" dirty="0">
              <a:latin typeface="Abadi Extra Light" panose="020B0204020104020204" pitchFamily="34" charset="0"/>
            </a:endParaRPr>
          </a:p>
          <a:p>
            <a:pPr>
              <a:buFont typeface="+mj-lt"/>
              <a:buAutoNum type="arabicPeriod"/>
            </a:pPr>
            <a:endParaRPr lang="en-GB" sz="2000" dirty="0">
              <a:latin typeface="Abadi Extra Light" panose="020B0204020104020204" pitchFamily="34" charset="0"/>
            </a:endParaRPr>
          </a:p>
          <a:p>
            <a:pPr>
              <a:buFont typeface="+mj-lt"/>
              <a:buAutoNum type="arabicPeriod"/>
            </a:pPr>
            <a:endParaRPr lang="en-GB" sz="2500" b="1" dirty="0">
              <a:latin typeface="Abadi Extra Light" panose="020B0204020104020204" pitchFamily="34" charset="0"/>
            </a:endParaRPr>
          </a:p>
        </p:txBody>
      </p:sp>
      <p:pic>
        <p:nvPicPr>
          <p:cNvPr id="27" name="Picture 26">
            <a:extLst>
              <a:ext uri="{FF2B5EF4-FFF2-40B4-BE49-F238E27FC236}">
                <a16:creationId xmlns:a16="http://schemas.microsoft.com/office/drawing/2014/main" id="{EE6DCA02-5D19-9405-60D2-28004DA340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70822" y="2368720"/>
            <a:ext cx="4710000" cy="3287436"/>
          </a:xfrm>
          <a:prstGeom prst="rect">
            <a:avLst/>
          </a:prstGeom>
        </p:spPr>
      </p:pic>
      <p:pic>
        <p:nvPicPr>
          <p:cNvPr id="8" name="Picture 7">
            <a:extLst>
              <a:ext uri="{FF2B5EF4-FFF2-40B4-BE49-F238E27FC236}">
                <a16:creationId xmlns:a16="http://schemas.microsoft.com/office/drawing/2014/main" id="{C5F9B538-30E6-C4ED-A423-C72C10D72784}"/>
              </a:ext>
            </a:extLst>
          </p:cNvPr>
          <p:cNvPicPr>
            <a:picLocks noChangeAspect="1"/>
          </p:cNvPicPr>
          <p:nvPr/>
        </p:nvPicPr>
        <p:blipFill rotWithShape="1">
          <a:blip r:embed="rId4"/>
          <a:srcRect l="26947" t="50896" r="49632" b="18839"/>
          <a:stretch/>
        </p:blipFill>
        <p:spPr>
          <a:xfrm>
            <a:off x="7289534" y="760394"/>
            <a:ext cx="2265600" cy="1646826"/>
          </a:xfrm>
          <a:prstGeom prst="rect">
            <a:avLst/>
          </a:prstGeom>
        </p:spPr>
      </p:pic>
      <p:pic>
        <p:nvPicPr>
          <p:cNvPr id="1030" name="Picture 6" descr="The Thames Barrier - GOV.UK">
            <a:extLst>
              <a:ext uri="{FF2B5EF4-FFF2-40B4-BE49-F238E27FC236}">
                <a16:creationId xmlns:a16="http://schemas.microsoft.com/office/drawing/2014/main" id="{DE27DA8D-1EE1-1622-808B-C8AB2F7B35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65" r="6498"/>
          <a:stretch/>
        </p:blipFill>
        <p:spPr bwMode="auto">
          <a:xfrm>
            <a:off x="9627304" y="760394"/>
            <a:ext cx="2108057" cy="16468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E894DE0-257A-94C4-081E-49C322A0DAC8}"/>
              </a:ext>
            </a:extLst>
          </p:cNvPr>
          <p:cNvPicPr>
            <a:picLocks noChangeAspect="1"/>
          </p:cNvPicPr>
          <p:nvPr/>
        </p:nvPicPr>
        <p:blipFill rotWithShape="1">
          <a:blip r:embed="rId6"/>
          <a:srcRect l="41363" t="20395" r="26701" b="59321"/>
          <a:stretch/>
        </p:blipFill>
        <p:spPr>
          <a:xfrm>
            <a:off x="697619" y="681584"/>
            <a:ext cx="3411922" cy="1246607"/>
          </a:xfrm>
          <a:prstGeom prst="rect">
            <a:avLst/>
          </a:prstGeom>
        </p:spPr>
      </p:pic>
    </p:spTree>
    <p:extLst>
      <p:ext uri="{BB962C8B-B14F-4D97-AF65-F5344CB8AC3E}">
        <p14:creationId xmlns:p14="http://schemas.microsoft.com/office/powerpoint/2010/main" val="211612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99BF20B-F125-5438-C09C-F33F8E3D6425}"/>
              </a:ext>
            </a:extLst>
          </p:cNvPr>
          <p:cNvSpPr txBox="1">
            <a:spLocks/>
          </p:cNvSpPr>
          <p:nvPr/>
        </p:nvSpPr>
        <p:spPr bwMode="auto">
          <a:xfrm>
            <a:off x="765708" y="1682171"/>
            <a:ext cx="10943584" cy="42427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Co-ordinating evidence basis</a:t>
            </a:r>
          </a:p>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Engaging key FCERM influencers</a:t>
            </a:r>
          </a:p>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Growing FCIP project and programme profiles</a:t>
            </a:r>
          </a:p>
        </p:txBody>
      </p:sp>
      <p:sp>
        <p:nvSpPr>
          <p:cNvPr id="5" name="Slide Number Placeholder 4">
            <a:extLst>
              <a:ext uri="{FF2B5EF4-FFF2-40B4-BE49-F238E27FC236}">
                <a16:creationId xmlns:a16="http://schemas.microsoft.com/office/drawing/2014/main" id="{783F83ED-995B-034A-718E-1422A0737C92}"/>
              </a:ext>
            </a:extLst>
          </p:cNvPr>
          <p:cNvSpPr>
            <a:spLocks noGrp="1"/>
          </p:cNvSpPr>
          <p:nvPr>
            <p:ph type="sldNum" sz="quarter" idx="15"/>
          </p:nvPr>
        </p:nvSpPr>
        <p:spPr/>
        <p:txBody>
          <a:bodyPr/>
          <a:lstStyle/>
          <a:p>
            <a:pPr>
              <a:defRPr/>
            </a:pPr>
            <a:fld id="{6E019E27-6C12-4568-A976-A8DF4023D7B2}" type="slidenum">
              <a:rPr lang="en-GB" altLang="en-US" smtClean="0"/>
              <a:pPr>
                <a:defRPr/>
              </a:pPr>
              <a:t>10</a:t>
            </a:fld>
            <a:endParaRPr lang="en-GB" altLang="en-US"/>
          </a:p>
        </p:txBody>
      </p:sp>
      <p:pic>
        <p:nvPicPr>
          <p:cNvPr id="9" name="Picture 8" descr="Astronaut holding an object">
            <a:extLst>
              <a:ext uri="{FF2B5EF4-FFF2-40B4-BE49-F238E27FC236}">
                <a16:creationId xmlns:a16="http://schemas.microsoft.com/office/drawing/2014/main" id="{57A2790E-8DD3-BFAB-DED9-E8BFE175A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06" y="3672613"/>
            <a:ext cx="3252274" cy="1829404"/>
          </a:xfrm>
          <a:prstGeom prst="rect">
            <a:avLst/>
          </a:prstGeom>
        </p:spPr>
      </p:pic>
      <p:pic>
        <p:nvPicPr>
          <p:cNvPr id="11" name="Picture 10" descr="Classroom of students raising their hands in front of a teacher">
            <a:extLst>
              <a:ext uri="{FF2B5EF4-FFF2-40B4-BE49-F238E27FC236}">
                <a16:creationId xmlns:a16="http://schemas.microsoft.com/office/drawing/2014/main" id="{4A63BB29-1E41-FF5E-C76F-3A2EEBCAE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361" y="3429000"/>
            <a:ext cx="3413624" cy="2325198"/>
          </a:xfrm>
          <a:prstGeom prst="rect">
            <a:avLst/>
          </a:prstGeom>
        </p:spPr>
      </p:pic>
      <p:pic>
        <p:nvPicPr>
          <p:cNvPr id="13" name="Picture 12" descr="Plant sprouting from soil">
            <a:extLst>
              <a:ext uri="{FF2B5EF4-FFF2-40B4-BE49-F238E27FC236}">
                <a16:creationId xmlns:a16="http://schemas.microsoft.com/office/drawing/2014/main" id="{224232EB-740A-65FD-0AE4-2D1A99536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9881" y="3253926"/>
            <a:ext cx="4000165" cy="2666777"/>
          </a:xfrm>
          <a:prstGeom prst="rect">
            <a:avLst/>
          </a:prstGeom>
        </p:spPr>
      </p:pic>
      <p:sp>
        <p:nvSpPr>
          <p:cNvPr id="6" name="Title 1">
            <a:extLst>
              <a:ext uri="{FF2B5EF4-FFF2-40B4-BE49-F238E27FC236}">
                <a16:creationId xmlns:a16="http://schemas.microsoft.com/office/drawing/2014/main" id="{A0A16889-364B-7895-059F-A77BD346C62A}"/>
              </a:ext>
            </a:extLst>
          </p:cNvPr>
          <p:cNvSpPr txBox="1">
            <a:spLocks/>
          </p:cNvSpPr>
          <p:nvPr/>
        </p:nvSpPr>
        <p:spPr bwMode="auto">
          <a:xfrm>
            <a:off x="624416" y="521867"/>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Next steps</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Our priorities for the next 36 months</a:t>
            </a:r>
          </a:p>
        </p:txBody>
      </p:sp>
    </p:spTree>
    <p:extLst>
      <p:ext uri="{BB962C8B-B14F-4D97-AF65-F5344CB8AC3E}">
        <p14:creationId xmlns:p14="http://schemas.microsoft.com/office/powerpoint/2010/main" val="127157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7406-CE49-159B-CA6C-13CCC0B18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415C5-6C7C-DB4C-9186-1906DD933311}"/>
              </a:ext>
            </a:extLst>
          </p:cNvPr>
          <p:cNvSpPr>
            <a:spLocks noGrp="1"/>
          </p:cNvSpPr>
          <p:nvPr>
            <p:ph type="title"/>
          </p:nvPr>
        </p:nvSpPr>
        <p:spPr>
          <a:xfrm>
            <a:off x="624416" y="468314"/>
            <a:ext cx="10943167" cy="949325"/>
          </a:xfrm>
        </p:spPr>
        <p:txBody>
          <a:bodyPr/>
          <a:lstStyle/>
          <a:p>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Overview</a:t>
            </a:r>
          </a:p>
        </p:txBody>
      </p:sp>
      <p:sp>
        <p:nvSpPr>
          <p:cNvPr id="4" name="Slide Number Placeholder 3">
            <a:extLst>
              <a:ext uri="{FF2B5EF4-FFF2-40B4-BE49-F238E27FC236}">
                <a16:creationId xmlns:a16="http://schemas.microsoft.com/office/drawing/2014/main" id="{9F0CA1CA-1605-C905-7F1E-1E2BF2BBDB23}"/>
              </a:ext>
            </a:extLst>
          </p:cNvPr>
          <p:cNvSpPr>
            <a:spLocks noGrp="1"/>
          </p:cNvSpPr>
          <p:nvPr>
            <p:ph type="sldNum" sz="quarter" idx="15"/>
          </p:nvPr>
        </p:nvSpPr>
        <p:spPr/>
        <p:txBody>
          <a:bodyPr/>
          <a:lstStyle/>
          <a:p>
            <a:pPr>
              <a:defRPr/>
            </a:pPr>
            <a:fld id="{D47A91DE-D07E-4F55-B6A0-E6FB5C42246F}" type="slidenum">
              <a:rPr lang="en-GB" smtClean="0">
                <a:solidFill>
                  <a:srgbClr val="000000"/>
                </a:solidFill>
              </a:rPr>
              <a:pPr>
                <a:defRPr/>
              </a:pPr>
              <a:t>2</a:t>
            </a:fld>
            <a:endParaRPr lang="en-GB">
              <a:solidFill>
                <a:srgbClr val="000000"/>
              </a:solidFill>
            </a:endParaRPr>
          </a:p>
        </p:txBody>
      </p:sp>
      <p:sp>
        <p:nvSpPr>
          <p:cNvPr id="3" name="Content Placeholder 2">
            <a:extLst>
              <a:ext uri="{FF2B5EF4-FFF2-40B4-BE49-F238E27FC236}">
                <a16:creationId xmlns:a16="http://schemas.microsoft.com/office/drawing/2014/main" id="{D8D314DD-81F2-B140-6B36-A577C759F38C}"/>
              </a:ext>
            </a:extLst>
          </p:cNvPr>
          <p:cNvSpPr txBox="1">
            <a:spLocks/>
          </p:cNvSpPr>
          <p:nvPr/>
        </p:nvSpPr>
        <p:spPr bwMode="auto">
          <a:xfrm>
            <a:off x="624000" y="1615517"/>
            <a:ext cx="4430600" cy="454070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700" dirty="0">
              <a:solidFill>
                <a:schemeClr val="accent6">
                  <a:lumMod val="50000"/>
                </a:schemeClr>
              </a:solidFill>
              <a:latin typeface="Abadi Extra Light" panose="020B0204020104020204" pitchFamily="34" charset="0"/>
              <a:cs typeface="Arial"/>
            </a:endParaRPr>
          </a:p>
          <a:p>
            <a:pPr marL="0" indent="0">
              <a:buNone/>
            </a:pPr>
            <a:r>
              <a:rPr lang="en-GB" sz="2700" dirty="0">
                <a:solidFill>
                  <a:schemeClr val="accent6">
                    <a:lumMod val="50000"/>
                  </a:schemeClr>
                </a:solidFill>
                <a:latin typeface="Abadi Extra Light" panose="020B0204020104020204" pitchFamily="34" charset="0"/>
                <a:cs typeface="Arial"/>
              </a:rPr>
              <a:t>Context</a:t>
            </a:r>
          </a:p>
          <a:p>
            <a:pPr marL="0" indent="0">
              <a:buNone/>
            </a:pPr>
            <a:r>
              <a:rPr lang="en-GB" sz="2700" dirty="0">
                <a:solidFill>
                  <a:schemeClr val="accent6">
                    <a:lumMod val="50000"/>
                  </a:schemeClr>
                </a:solidFill>
                <a:latin typeface="Abadi Extra Light" panose="020B0204020104020204" pitchFamily="34" charset="0"/>
                <a:cs typeface="Arial"/>
              </a:rPr>
              <a:t>Resilience</a:t>
            </a:r>
          </a:p>
          <a:p>
            <a:pPr marL="0" indent="0">
              <a:buNone/>
            </a:pPr>
            <a:r>
              <a:rPr lang="en-GB" sz="2700" dirty="0">
                <a:solidFill>
                  <a:schemeClr val="accent6">
                    <a:lumMod val="50000"/>
                  </a:schemeClr>
                </a:solidFill>
                <a:latin typeface="Abadi Extra Light" panose="020B0204020104020204" pitchFamily="34" charset="0"/>
                <a:cs typeface="Arial"/>
              </a:rPr>
              <a:t>Innovation </a:t>
            </a:r>
          </a:p>
          <a:p>
            <a:pPr marL="0" indent="0">
              <a:buNone/>
            </a:pPr>
            <a:r>
              <a:rPr lang="en-GB" sz="2700" dirty="0">
                <a:solidFill>
                  <a:schemeClr val="accent6">
                    <a:lumMod val="50000"/>
                  </a:schemeClr>
                </a:solidFill>
                <a:latin typeface="Abadi Extra Light" panose="020B0204020104020204" pitchFamily="34" charset="0"/>
                <a:cs typeface="Arial"/>
              </a:rPr>
              <a:t>Key achievements</a:t>
            </a:r>
          </a:p>
          <a:p>
            <a:pPr marL="0" indent="0">
              <a:buNone/>
            </a:pPr>
            <a:r>
              <a:rPr lang="en-GB" sz="2700" dirty="0">
                <a:solidFill>
                  <a:schemeClr val="accent6">
                    <a:lumMod val="50000"/>
                  </a:schemeClr>
                </a:solidFill>
                <a:latin typeface="Abadi Extra Light" panose="020B0204020104020204" pitchFamily="34" charset="0"/>
                <a:cs typeface="Arial"/>
              </a:rPr>
              <a:t>The opportunity</a:t>
            </a:r>
          </a:p>
          <a:p>
            <a:pPr marL="0" indent="0">
              <a:buNone/>
            </a:pPr>
            <a:r>
              <a:rPr lang="en-GB" sz="2700" dirty="0">
                <a:solidFill>
                  <a:schemeClr val="accent6">
                    <a:lumMod val="50000"/>
                  </a:schemeClr>
                </a:solidFill>
                <a:latin typeface="Abadi Extra Light" panose="020B0204020104020204" pitchFamily="34" charset="0"/>
                <a:cs typeface="Arial"/>
              </a:rPr>
              <a:t>Nex steps</a:t>
            </a:r>
          </a:p>
        </p:txBody>
      </p:sp>
      <p:pic>
        <p:nvPicPr>
          <p:cNvPr id="9" name="Picture 8">
            <a:extLst>
              <a:ext uri="{FF2B5EF4-FFF2-40B4-BE49-F238E27FC236}">
                <a16:creationId xmlns:a16="http://schemas.microsoft.com/office/drawing/2014/main" id="{2043066B-41EE-02D9-79F1-819839AC54CE}"/>
              </a:ext>
            </a:extLst>
          </p:cNvPr>
          <p:cNvPicPr>
            <a:picLocks noChangeAspect="1"/>
          </p:cNvPicPr>
          <p:nvPr/>
        </p:nvPicPr>
        <p:blipFill rotWithShape="1">
          <a:blip r:embed="rId2"/>
          <a:srcRect t="11991"/>
          <a:stretch/>
        </p:blipFill>
        <p:spPr>
          <a:xfrm>
            <a:off x="5350429" y="1835418"/>
            <a:ext cx="6217154" cy="3187164"/>
          </a:xfrm>
          <a:prstGeom prst="rect">
            <a:avLst/>
          </a:prstGeom>
        </p:spPr>
      </p:pic>
    </p:spTree>
    <p:extLst>
      <p:ext uri="{BB962C8B-B14F-4D97-AF65-F5344CB8AC3E}">
        <p14:creationId xmlns:p14="http://schemas.microsoft.com/office/powerpoint/2010/main" val="403247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ree, furniture&#10;&#10;Description automatically generated">
            <a:extLst>
              <a:ext uri="{FF2B5EF4-FFF2-40B4-BE49-F238E27FC236}">
                <a16:creationId xmlns:a16="http://schemas.microsoft.com/office/drawing/2014/main" id="{D3954B07-50C8-A867-4470-C900B6B7E757}"/>
              </a:ext>
            </a:extLst>
          </p:cNvPr>
          <p:cNvPicPr>
            <a:picLocks noChangeAspect="1"/>
          </p:cNvPicPr>
          <p:nvPr/>
        </p:nvPicPr>
        <p:blipFill rotWithShape="1">
          <a:blip r:embed="rId3"/>
          <a:srcRect l="7448"/>
          <a:stretch/>
        </p:blipFill>
        <p:spPr>
          <a:xfrm>
            <a:off x="115602" y="3914121"/>
            <a:ext cx="5401675" cy="2814317"/>
          </a:xfrm>
          <a:prstGeom prst="rect">
            <a:avLst/>
          </a:prstGeom>
          <a:ln w="76200">
            <a:solidFill>
              <a:schemeClr val="bg1"/>
            </a:solidFill>
          </a:ln>
        </p:spPr>
      </p:pic>
      <p:pic>
        <p:nvPicPr>
          <p:cNvPr id="13" name="Picture 12">
            <a:extLst>
              <a:ext uri="{FF2B5EF4-FFF2-40B4-BE49-F238E27FC236}">
                <a16:creationId xmlns:a16="http://schemas.microsoft.com/office/drawing/2014/main" id="{38A20785-F116-4831-AC07-F8EACE515B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134832" y="1471192"/>
            <a:ext cx="5470670" cy="2735145"/>
          </a:xfrm>
          <a:prstGeom prst="rect">
            <a:avLst/>
          </a:prstGeom>
          <a:ln w="76200">
            <a:solidFill>
              <a:schemeClr val="bg1"/>
            </a:solidFill>
          </a:ln>
        </p:spPr>
      </p:pic>
      <p:sp>
        <p:nvSpPr>
          <p:cNvPr id="3" name="Title 1">
            <a:extLst>
              <a:ext uri="{FF2B5EF4-FFF2-40B4-BE49-F238E27FC236}">
                <a16:creationId xmlns:a16="http://schemas.microsoft.com/office/drawing/2014/main" id="{791FC3C0-6B38-7A19-96AA-F421CAC0124C}"/>
              </a:ext>
            </a:extLst>
          </p:cNvPr>
          <p:cNvSpPr>
            <a:spLocks noGrp="1"/>
          </p:cNvSpPr>
          <p:nvPr>
            <p:ph type="title"/>
          </p:nvPr>
        </p:nvSpPr>
        <p:spPr>
          <a:xfrm>
            <a:off x="278283" y="272651"/>
            <a:ext cx="10943167" cy="949325"/>
          </a:xfrm>
        </p:spPr>
        <p:txBody>
          <a:body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Context</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Extreme weather and climate change</a:t>
            </a:r>
          </a:p>
        </p:txBody>
      </p:sp>
      <p:pic>
        <p:nvPicPr>
          <p:cNvPr id="17" name="Picture 16">
            <a:extLst>
              <a:ext uri="{FF2B5EF4-FFF2-40B4-BE49-F238E27FC236}">
                <a16:creationId xmlns:a16="http://schemas.microsoft.com/office/drawing/2014/main" id="{137C71FA-D1AB-D978-D924-A5D0CA6CA1A0}"/>
              </a:ext>
            </a:extLst>
          </p:cNvPr>
          <p:cNvPicPr>
            <a:picLocks noChangeAspect="1"/>
          </p:cNvPicPr>
          <p:nvPr/>
        </p:nvPicPr>
        <p:blipFill rotWithShape="1">
          <a:blip r:embed="rId5"/>
          <a:srcRect t="45293" b="-1"/>
          <a:stretch/>
        </p:blipFill>
        <p:spPr>
          <a:xfrm>
            <a:off x="6273800" y="4409452"/>
            <a:ext cx="5252054" cy="1697281"/>
          </a:xfrm>
          <a:prstGeom prst="rect">
            <a:avLst/>
          </a:prstGeom>
        </p:spPr>
      </p:pic>
      <p:pic>
        <p:nvPicPr>
          <p:cNvPr id="24" name="Picture 23">
            <a:extLst>
              <a:ext uri="{FF2B5EF4-FFF2-40B4-BE49-F238E27FC236}">
                <a16:creationId xmlns:a16="http://schemas.microsoft.com/office/drawing/2014/main" id="{B899EA17-2387-3DAB-B11F-AE5EC7737F9F}"/>
              </a:ext>
            </a:extLst>
          </p:cNvPr>
          <p:cNvPicPr>
            <a:picLocks noChangeAspect="1"/>
          </p:cNvPicPr>
          <p:nvPr/>
        </p:nvPicPr>
        <p:blipFill>
          <a:blip r:embed="rId6"/>
          <a:stretch>
            <a:fillRect/>
          </a:stretch>
        </p:blipFill>
        <p:spPr>
          <a:xfrm>
            <a:off x="5536507" y="181749"/>
            <a:ext cx="6520661" cy="3882733"/>
          </a:xfrm>
          <a:prstGeom prst="rect">
            <a:avLst/>
          </a:prstGeom>
        </p:spPr>
      </p:pic>
      <p:sp>
        <p:nvSpPr>
          <p:cNvPr id="25" name="TextBox 24">
            <a:extLst>
              <a:ext uri="{FF2B5EF4-FFF2-40B4-BE49-F238E27FC236}">
                <a16:creationId xmlns:a16="http://schemas.microsoft.com/office/drawing/2014/main" id="{5A347544-3332-90B6-EAC1-7F9B97ECEB6C}"/>
              </a:ext>
            </a:extLst>
          </p:cNvPr>
          <p:cNvSpPr txBox="1"/>
          <p:nvPr/>
        </p:nvSpPr>
        <p:spPr>
          <a:xfrm>
            <a:off x="5749867" y="6147492"/>
            <a:ext cx="4146192" cy="507831"/>
          </a:xfrm>
          <a:prstGeom prst="rect">
            <a:avLst/>
          </a:prstGeom>
          <a:noFill/>
        </p:spPr>
        <p:txBody>
          <a:bodyPr wrap="square">
            <a:spAutoFit/>
          </a:bodyPr>
          <a:lstStyle/>
          <a:p>
            <a:r>
              <a:rPr lang="en-GB" sz="900" dirty="0" err="1"/>
              <a:t>Birkel</a:t>
            </a:r>
            <a:r>
              <a:rPr lang="en-GB" sz="900" dirty="0"/>
              <a:t>, S.D. 'Daily Surface Air Temperature', Climate </a:t>
            </a:r>
            <a:r>
              <a:rPr lang="en-GB" sz="900" dirty="0" err="1"/>
              <a:t>Reanalyzer</a:t>
            </a:r>
            <a:r>
              <a:rPr lang="en-GB" sz="900" dirty="0"/>
              <a:t> (https://ClimateReanalyzer.org), Climate Change Institute, University of Maine, USA. Accessed on 23 October 2023.</a:t>
            </a:r>
          </a:p>
        </p:txBody>
      </p:sp>
      <p:sp>
        <p:nvSpPr>
          <p:cNvPr id="26" name="Content Placeholder 4">
            <a:extLst>
              <a:ext uri="{FF2B5EF4-FFF2-40B4-BE49-F238E27FC236}">
                <a16:creationId xmlns:a16="http://schemas.microsoft.com/office/drawing/2014/main" id="{A6BF09B9-153E-68AA-0AC8-E7DA4186009C}"/>
              </a:ext>
            </a:extLst>
          </p:cNvPr>
          <p:cNvSpPr txBox="1">
            <a:spLocks/>
          </p:cNvSpPr>
          <p:nvPr/>
        </p:nvSpPr>
        <p:spPr bwMode="auto">
          <a:xfrm>
            <a:off x="764117" y="3853500"/>
            <a:ext cx="11019367" cy="84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en-US" sz="3200" b="1" dirty="0">
                <a:solidFill>
                  <a:schemeClr val="bg1"/>
                </a:solidFill>
                <a:highlight>
                  <a:srgbClr val="000000"/>
                </a:highlight>
                <a:latin typeface="Arial" charset="0"/>
                <a:cs typeface="Arial" charset="0"/>
              </a:rPr>
              <a:t>The climate is changing faster than we can adapt</a:t>
            </a:r>
          </a:p>
        </p:txBody>
      </p:sp>
    </p:spTree>
    <p:extLst>
      <p:ext uri="{BB962C8B-B14F-4D97-AF65-F5344CB8AC3E}">
        <p14:creationId xmlns:p14="http://schemas.microsoft.com/office/powerpoint/2010/main" val="236434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37933A-93BA-D6B4-FBD1-02B6B528B49A}"/>
              </a:ext>
            </a:extLst>
          </p:cNvPr>
          <p:cNvSpPr/>
          <p:nvPr/>
        </p:nvSpPr>
        <p:spPr>
          <a:xfrm>
            <a:off x="0" y="3072549"/>
            <a:ext cx="12192000" cy="55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8CD9E17-69FF-B6E9-5591-E6ABDFD31E27}"/>
              </a:ext>
            </a:extLst>
          </p:cNvPr>
          <p:cNvSpPr/>
          <p:nvPr/>
        </p:nvSpPr>
        <p:spPr>
          <a:xfrm>
            <a:off x="9984432" y="6074340"/>
            <a:ext cx="2207568" cy="72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1DEAE32-2D29-207F-CB62-1CF1210EBCEE}"/>
              </a:ext>
            </a:extLst>
          </p:cNvPr>
          <p:cNvSpPr txBox="1">
            <a:spLocks/>
          </p:cNvSpPr>
          <p:nvPr/>
        </p:nvSpPr>
        <p:spPr bwMode="auto">
          <a:xfrm>
            <a:off x="624416" y="521867"/>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Environment Agency</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What we do</a:t>
            </a:r>
          </a:p>
        </p:txBody>
      </p:sp>
      <p:graphicFrame>
        <p:nvGraphicFramePr>
          <p:cNvPr id="15" name="Diagram 14">
            <a:extLst>
              <a:ext uri="{FF2B5EF4-FFF2-40B4-BE49-F238E27FC236}">
                <a16:creationId xmlns:a16="http://schemas.microsoft.com/office/drawing/2014/main" id="{A37633CA-2812-060B-13F7-238FF4AAB78A}"/>
              </a:ext>
            </a:extLst>
          </p:cNvPr>
          <p:cNvGraphicFramePr/>
          <p:nvPr>
            <p:extLst>
              <p:ext uri="{D42A27DB-BD31-4B8C-83A1-F6EECF244321}">
                <p14:modId xmlns:p14="http://schemas.microsoft.com/office/powerpoint/2010/main" val="119683036"/>
              </p:ext>
            </p:extLst>
          </p:nvPr>
        </p:nvGraphicFramePr>
        <p:xfrm>
          <a:off x="-165100" y="1471192"/>
          <a:ext cx="4597400"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a:extLst>
              <a:ext uri="{FF2B5EF4-FFF2-40B4-BE49-F238E27FC236}">
                <a16:creationId xmlns:a16="http://schemas.microsoft.com/office/drawing/2014/main" id="{B5BB04CD-090C-5F40-7500-8F1B713BDC10}"/>
              </a:ext>
            </a:extLst>
          </p:cNvPr>
          <p:cNvGraphicFramePr/>
          <p:nvPr>
            <p:extLst>
              <p:ext uri="{D42A27DB-BD31-4B8C-83A1-F6EECF244321}">
                <p14:modId xmlns:p14="http://schemas.microsoft.com/office/powerpoint/2010/main" val="1250862264"/>
              </p:ext>
            </p:extLst>
          </p:nvPr>
        </p:nvGraphicFramePr>
        <p:xfrm>
          <a:off x="3263900" y="1471192"/>
          <a:ext cx="4597400" cy="5071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ontent Placeholder 2">
            <a:extLst>
              <a:ext uri="{FF2B5EF4-FFF2-40B4-BE49-F238E27FC236}">
                <a16:creationId xmlns:a16="http://schemas.microsoft.com/office/drawing/2014/main" id="{6D251FFA-CFCA-42A6-CBC8-19E3097EA6C1}"/>
              </a:ext>
            </a:extLst>
          </p:cNvPr>
          <p:cNvSpPr txBox="1">
            <a:spLocks/>
          </p:cNvSpPr>
          <p:nvPr/>
        </p:nvSpPr>
        <p:spPr bwMode="auto">
          <a:xfrm>
            <a:off x="7861301" y="888547"/>
            <a:ext cx="4161482" cy="2524368"/>
          </a:xfrm>
          <a:prstGeom prst="rect">
            <a:avLst/>
          </a:prstGeom>
          <a:solidFill>
            <a:schemeClr val="tx2">
              <a:lumMod val="75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l" rtl="0" eaLnBrk="1" fontAlgn="base" hangingPunct="1">
              <a:lnSpc>
                <a:spcPct val="95000"/>
              </a:lnSpc>
              <a:spcBef>
                <a:spcPct val="20000"/>
              </a:spcBef>
              <a:spcAft>
                <a:spcPct val="0"/>
              </a:spcAft>
              <a:buFont typeface="Arial" panose="020B0604020202020204" pitchFamily="34" charset="0"/>
              <a:buNone/>
              <a:defRPr sz="2100" kern="1200">
                <a:solidFill>
                  <a:schemeClr val="bg1"/>
                </a:solidFill>
                <a:latin typeface="+mn-lt"/>
                <a:ea typeface="+mn-ea"/>
                <a:cs typeface="+mn-cs"/>
              </a:defRPr>
            </a:lvl1pPr>
            <a:lvl2pPr marL="457200" indent="0" algn="ctr" rtl="0" eaLnBrk="1" fontAlgn="base" hangingPunct="1">
              <a:lnSpc>
                <a:spcPct val="95000"/>
              </a:lnSpc>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2pPr>
            <a:lvl3pPr marL="914400" indent="0" algn="ctr" rtl="0" eaLnBrk="1" fontAlgn="base" hangingPunct="1">
              <a:lnSpc>
                <a:spcPct val="95000"/>
              </a:lnSpc>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GB" sz="2500" b="1" dirty="0">
                <a:latin typeface="Abadi Extra Light" panose="020B0204020104020204" pitchFamily="34" charset="0"/>
                <a:cs typeface="Arial"/>
              </a:rPr>
              <a:t>Our role</a:t>
            </a:r>
          </a:p>
          <a:p>
            <a:pPr marL="571500" indent="-571500">
              <a:spcAft>
                <a:spcPts val="600"/>
              </a:spcAft>
              <a:buFont typeface="Wingdings" panose="05000000000000000000" pitchFamily="2" charset="2"/>
              <a:buChar char="ü"/>
            </a:pPr>
            <a:r>
              <a:rPr lang="en-GB" sz="2500" dirty="0">
                <a:latin typeface="Abadi Extra Light" panose="020B0204020104020204" pitchFamily="34" charset="0"/>
                <a:cs typeface="Arial"/>
              </a:rPr>
              <a:t>Partner</a:t>
            </a:r>
            <a:endParaRPr lang="en-GB" sz="2500" dirty="0">
              <a:latin typeface="Abadi Extra Light" panose="020B0204020104020204" pitchFamily="34" charset="0"/>
              <a:ea typeface="Calibri"/>
              <a:cs typeface="Arial"/>
            </a:endParaRPr>
          </a:p>
          <a:p>
            <a:pPr marL="571500" indent="-571500">
              <a:spcAft>
                <a:spcPts val="600"/>
              </a:spcAft>
              <a:buFont typeface="Wingdings" panose="05000000000000000000" pitchFamily="2" charset="2"/>
              <a:buChar char="ü"/>
            </a:pPr>
            <a:r>
              <a:rPr lang="en-GB" sz="2500" dirty="0">
                <a:latin typeface="Abadi Extra Light" panose="020B0204020104020204" pitchFamily="34" charset="0"/>
                <a:ea typeface="Calibri"/>
                <a:cs typeface="Arial"/>
              </a:rPr>
              <a:t>Regulator</a:t>
            </a:r>
          </a:p>
          <a:p>
            <a:pPr marL="571500" indent="-571500">
              <a:spcAft>
                <a:spcPts val="600"/>
              </a:spcAft>
              <a:buFont typeface="Wingdings" panose="05000000000000000000" pitchFamily="2" charset="2"/>
              <a:buChar char="ü"/>
            </a:pPr>
            <a:r>
              <a:rPr lang="en-GB" sz="2500" dirty="0">
                <a:latin typeface="Abadi Extra Light" panose="020B0204020104020204" pitchFamily="34" charset="0"/>
                <a:ea typeface="Calibri"/>
                <a:cs typeface="Arial"/>
              </a:rPr>
              <a:t>Infrastructure operator</a:t>
            </a:r>
          </a:p>
          <a:p>
            <a:pPr marL="571500" indent="-571500">
              <a:spcAft>
                <a:spcPts val="600"/>
              </a:spcAft>
              <a:buFont typeface="Wingdings" panose="05000000000000000000" pitchFamily="2" charset="2"/>
              <a:buChar char="ü"/>
            </a:pPr>
            <a:r>
              <a:rPr lang="en-GB" sz="2500" dirty="0">
                <a:latin typeface="Abadi Extra Light" panose="020B0204020104020204" pitchFamily="34" charset="0"/>
                <a:ea typeface="Calibri"/>
                <a:cs typeface="Arial"/>
              </a:rPr>
              <a:t>Trusted Advisor</a:t>
            </a:r>
            <a:endParaRPr lang="en-US" sz="2500" dirty="0">
              <a:latin typeface="Abadi Extra Light" panose="020B0204020104020204" pitchFamily="34" charset="0"/>
              <a:ea typeface="Calibri"/>
              <a:cs typeface="Calibri"/>
            </a:endParaRPr>
          </a:p>
        </p:txBody>
      </p:sp>
      <p:sp>
        <p:nvSpPr>
          <p:cNvPr id="2" name="Content Placeholder 2">
            <a:extLst>
              <a:ext uri="{FF2B5EF4-FFF2-40B4-BE49-F238E27FC236}">
                <a16:creationId xmlns:a16="http://schemas.microsoft.com/office/drawing/2014/main" id="{3AB24727-CE1E-DDAD-899E-EE9E4812F78A}"/>
              </a:ext>
            </a:extLst>
          </p:cNvPr>
          <p:cNvSpPr txBox="1">
            <a:spLocks/>
          </p:cNvSpPr>
          <p:nvPr/>
        </p:nvSpPr>
        <p:spPr bwMode="auto">
          <a:xfrm>
            <a:off x="7759702" y="3745527"/>
            <a:ext cx="4263079" cy="224698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l" rtl="0" eaLnBrk="1" fontAlgn="base" hangingPunct="1">
              <a:lnSpc>
                <a:spcPct val="95000"/>
              </a:lnSpc>
              <a:spcBef>
                <a:spcPct val="20000"/>
              </a:spcBef>
              <a:spcAft>
                <a:spcPct val="0"/>
              </a:spcAft>
              <a:buFont typeface="Arial" panose="020B0604020202020204" pitchFamily="34" charset="0"/>
              <a:buNone/>
              <a:defRPr sz="2100" kern="1200">
                <a:solidFill>
                  <a:schemeClr val="bg1"/>
                </a:solidFill>
                <a:latin typeface="+mn-lt"/>
                <a:ea typeface="+mn-ea"/>
                <a:cs typeface="+mn-cs"/>
              </a:defRPr>
            </a:lvl1pPr>
            <a:lvl2pPr marL="457200" indent="0" algn="ctr" rtl="0" eaLnBrk="1" fontAlgn="base" hangingPunct="1">
              <a:lnSpc>
                <a:spcPct val="95000"/>
              </a:lnSpc>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2pPr>
            <a:lvl3pPr marL="914400" indent="0" algn="ctr" rtl="0" eaLnBrk="1" fontAlgn="base" hangingPunct="1">
              <a:lnSpc>
                <a:spcPct val="95000"/>
              </a:lnSpc>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2500" b="1" dirty="0">
                <a:solidFill>
                  <a:srgbClr val="00802D"/>
                </a:solidFill>
                <a:latin typeface="Abadi Extra Light" panose="020B0204020104020204" pitchFamily="34" charset="0"/>
                <a:ea typeface="Calibri"/>
                <a:cs typeface="Calibri"/>
              </a:rPr>
              <a:t>How…</a:t>
            </a:r>
          </a:p>
          <a:p>
            <a:pPr marL="342900" indent="-342900">
              <a:spcAft>
                <a:spcPts val="600"/>
              </a:spcAft>
              <a:buFont typeface="Wingdings" panose="05000000000000000000" pitchFamily="2" charset="2"/>
              <a:buChar char="Ø"/>
            </a:pPr>
            <a:r>
              <a:rPr lang="en-US" sz="2500" dirty="0">
                <a:solidFill>
                  <a:srgbClr val="00802D"/>
                </a:solidFill>
                <a:latin typeface="Abadi Extra Light" panose="020B0204020104020204" pitchFamily="34" charset="0"/>
                <a:ea typeface="Calibri"/>
                <a:cs typeface="Calibri"/>
              </a:rPr>
              <a:t>Ensuring people and places are </a:t>
            </a:r>
            <a:r>
              <a:rPr lang="en-US" sz="2500" b="1" u="sng" dirty="0">
                <a:solidFill>
                  <a:srgbClr val="00802D"/>
                </a:solidFill>
                <a:latin typeface="Abadi Extra Light" panose="020B0204020104020204" pitchFamily="34" charset="0"/>
                <a:ea typeface="Calibri"/>
                <a:cs typeface="Calibri"/>
              </a:rPr>
              <a:t>resilient</a:t>
            </a:r>
            <a:r>
              <a:rPr lang="en-US" sz="2500" dirty="0">
                <a:solidFill>
                  <a:srgbClr val="00802D"/>
                </a:solidFill>
                <a:latin typeface="Abadi Extra Light" panose="020B0204020104020204" pitchFamily="34" charset="0"/>
                <a:ea typeface="Calibri"/>
                <a:cs typeface="Calibri"/>
              </a:rPr>
              <a:t> and able to </a:t>
            </a:r>
            <a:r>
              <a:rPr lang="en-US" sz="2500" b="1" u="sng" dirty="0">
                <a:solidFill>
                  <a:srgbClr val="00802D"/>
                </a:solidFill>
                <a:latin typeface="Abadi Extra Light" panose="020B0204020104020204" pitchFamily="34" charset="0"/>
                <a:ea typeface="Calibri"/>
                <a:cs typeface="Calibri"/>
              </a:rPr>
              <a:t>adapt</a:t>
            </a:r>
          </a:p>
          <a:p>
            <a:pPr marL="342900" indent="-342900">
              <a:spcAft>
                <a:spcPts val="600"/>
              </a:spcAft>
              <a:buFont typeface="Wingdings" panose="05000000000000000000" pitchFamily="2" charset="2"/>
              <a:buChar char="Ø"/>
            </a:pPr>
            <a:r>
              <a:rPr lang="en-US" sz="2500" dirty="0">
                <a:solidFill>
                  <a:srgbClr val="00802D"/>
                </a:solidFill>
                <a:latin typeface="Abadi Extra Light" panose="020B0204020104020204" pitchFamily="34" charset="0"/>
                <a:ea typeface="Calibri"/>
                <a:cs typeface="Calibri"/>
              </a:rPr>
              <a:t>Developing new methods through </a:t>
            </a:r>
            <a:r>
              <a:rPr lang="en-US" sz="2500" b="1" u="sng" dirty="0">
                <a:solidFill>
                  <a:srgbClr val="00802D"/>
                </a:solidFill>
                <a:latin typeface="Abadi Extra Light" panose="020B0204020104020204" pitchFamily="34" charset="0"/>
                <a:ea typeface="Calibri"/>
                <a:cs typeface="Calibri"/>
              </a:rPr>
              <a:t>innovation</a:t>
            </a:r>
            <a:r>
              <a:rPr lang="en-US" sz="2500" dirty="0">
                <a:solidFill>
                  <a:srgbClr val="00802D"/>
                </a:solidFill>
                <a:latin typeface="Abadi Extra Light" panose="020B0204020104020204" pitchFamily="34" charset="0"/>
                <a:ea typeface="Calibri"/>
                <a:cs typeface="Calibri"/>
              </a:rPr>
              <a:t> </a:t>
            </a:r>
          </a:p>
          <a:p>
            <a:pPr marL="342900" indent="-342900">
              <a:spcAft>
                <a:spcPts val="600"/>
              </a:spcAft>
              <a:buFont typeface="Wingdings" panose="05000000000000000000" pitchFamily="2" charset="2"/>
              <a:buChar char="Ø"/>
            </a:pPr>
            <a:r>
              <a:rPr lang="en-US" sz="2500" b="1" u="sng" dirty="0" err="1">
                <a:solidFill>
                  <a:srgbClr val="00802D"/>
                </a:solidFill>
                <a:latin typeface="Abadi Extra Light" panose="020B0204020104020204" pitchFamily="34" charset="0"/>
                <a:ea typeface="Calibri"/>
                <a:cs typeface="Calibri"/>
              </a:rPr>
              <a:t>Decarbonising</a:t>
            </a:r>
            <a:r>
              <a:rPr lang="en-US" sz="2500" dirty="0">
                <a:solidFill>
                  <a:srgbClr val="00802D"/>
                </a:solidFill>
                <a:latin typeface="Abadi Extra Light" panose="020B0204020104020204" pitchFamily="34" charset="0"/>
                <a:ea typeface="Calibri"/>
                <a:cs typeface="Calibri"/>
              </a:rPr>
              <a:t> our activities</a:t>
            </a:r>
          </a:p>
        </p:txBody>
      </p:sp>
      <p:sp>
        <p:nvSpPr>
          <p:cNvPr id="7" name="Rectangle: Rounded Corners 6">
            <a:extLst>
              <a:ext uri="{FF2B5EF4-FFF2-40B4-BE49-F238E27FC236}">
                <a16:creationId xmlns:a16="http://schemas.microsoft.com/office/drawing/2014/main" id="{DC09E6A3-8641-3B8C-D2A4-1C577F78AAB0}"/>
              </a:ext>
            </a:extLst>
          </p:cNvPr>
          <p:cNvSpPr/>
          <p:nvPr/>
        </p:nvSpPr>
        <p:spPr>
          <a:xfrm>
            <a:off x="3896139" y="5605669"/>
            <a:ext cx="3419061" cy="996690"/>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30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4194682-C284-4618-8EC4-82DE5FB4F909}"/>
              </a:ext>
            </a:extLst>
          </p:cNvPr>
          <p:cNvSpPr>
            <a:spLocks noGrp="1"/>
          </p:cNvSpPr>
          <p:nvPr>
            <p:ph idx="1"/>
          </p:nvPr>
        </p:nvSpPr>
        <p:spPr>
          <a:xfrm>
            <a:off x="3674671" y="468314"/>
            <a:ext cx="4842658" cy="2238962"/>
          </a:xfrm>
        </p:spPr>
        <p:txBody>
          <a:bodyPr vert="horz" lIns="91440" tIns="45720" rIns="91440" bIns="45720" rtlCol="0" anchor="t">
            <a:normAutofit/>
          </a:bodyPr>
          <a:lstStyle/>
          <a:p>
            <a:pPr marL="0" indent="0" fontAlgn="base">
              <a:spcAft>
                <a:spcPts val="600"/>
              </a:spcAft>
              <a:buNone/>
            </a:pPr>
            <a:r>
              <a:rPr lang="en-GB" sz="2400" b="1" i="0" dirty="0">
                <a:solidFill>
                  <a:srgbClr val="00B050"/>
                </a:solidFill>
                <a:effectLst/>
                <a:latin typeface="Abadi Extra Light" panose="020B0204020104020204" pitchFamily="34" charset="0"/>
                <a:cs typeface="Arial"/>
              </a:rPr>
              <a:t>“a nation ready for, and resilient to, flooding and coastal change – today, tomorrow and to the year 2100”</a:t>
            </a:r>
            <a:endParaRPr lang="en-US" sz="2400" dirty="0">
              <a:latin typeface="Abadi Extra Light" panose="020B0204020104020204" pitchFamily="34" charset="0"/>
              <a:ea typeface="Calibri"/>
              <a:cs typeface="Calibri"/>
            </a:endParaRPr>
          </a:p>
        </p:txBody>
      </p:sp>
      <p:pic>
        <p:nvPicPr>
          <p:cNvPr id="17" name="Picture 16">
            <a:extLst>
              <a:ext uri="{FF2B5EF4-FFF2-40B4-BE49-F238E27FC236}">
                <a16:creationId xmlns:a16="http://schemas.microsoft.com/office/drawing/2014/main" id="{DA4D095A-8A7D-4538-AE6E-BA55CA003D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61226" y="636480"/>
            <a:ext cx="3360712" cy="5102169"/>
          </a:xfrm>
          <a:prstGeom prst="rect">
            <a:avLst/>
          </a:prstGeom>
        </p:spPr>
      </p:pic>
      <p:pic>
        <p:nvPicPr>
          <p:cNvPr id="57" name="Picture 56">
            <a:extLst>
              <a:ext uri="{FF2B5EF4-FFF2-40B4-BE49-F238E27FC236}">
                <a16:creationId xmlns:a16="http://schemas.microsoft.com/office/drawing/2014/main" id="{B127F495-EBB2-A5E8-E911-3FBA90C5BCD6}"/>
              </a:ext>
            </a:extLst>
          </p:cNvPr>
          <p:cNvPicPr>
            <a:picLocks noChangeAspect="1"/>
          </p:cNvPicPr>
          <p:nvPr/>
        </p:nvPicPr>
        <p:blipFill rotWithShape="1">
          <a:blip r:embed="rId4"/>
          <a:srcRect l="30258" t="24062" r="14570" b="34712"/>
          <a:stretch/>
        </p:blipFill>
        <p:spPr>
          <a:xfrm>
            <a:off x="470062" y="3594264"/>
            <a:ext cx="7404902" cy="3112373"/>
          </a:xfrm>
          <a:prstGeom prst="rect">
            <a:avLst/>
          </a:prstGeom>
        </p:spPr>
      </p:pic>
      <p:sp>
        <p:nvSpPr>
          <p:cNvPr id="2" name="Title 1">
            <a:extLst>
              <a:ext uri="{FF2B5EF4-FFF2-40B4-BE49-F238E27FC236}">
                <a16:creationId xmlns:a16="http://schemas.microsoft.com/office/drawing/2014/main" id="{309B651A-DABA-30DE-3214-069CDA908E5F}"/>
              </a:ext>
            </a:extLst>
          </p:cNvPr>
          <p:cNvSpPr>
            <a:spLocks noGrp="1"/>
          </p:cNvSpPr>
          <p:nvPr>
            <p:ph type="title"/>
          </p:nvPr>
        </p:nvSpPr>
        <p:spPr>
          <a:xfrm>
            <a:off x="624418" y="468314"/>
            <a:ext cx="10943167" cy="949325"/>
          </a:xfrm>
        </p:spPr>
        <p:txBody>
          <a:body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Resilience</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The FCERM Strategy</a:t>
            </a:r>
          </a:p>
        </p:txBody>
      </p:sp>
      <p:pic>
        <p:nvPicPr>
          <p:cNvPr id="3" name="Picture 5">
            <a:extLst>
              <a:ext uri="{FF2B5EF4-FFF2-40B4-BE49-F238E27FC236}">
                <a16:creationId xmlns:a16="http://schemas.microsoft.com/office/drawing/2014/main" id="{3CA2FA7B-0006-781B-749A-412572C87684}"/>
              </a:ext>
            </a:extLst>
          </p:cNvPr>
          <p:cNvPicPr>
            <a:picLocks noChangeAspect="1"/>
          </p:cNvPicPr>
          <p:nvPr/>
        </p:nvPicPr>
        <p:blipFill rotWithShape="1">
          <a:blip r:embed="rId5">
            <a:extLst>
              <a:ext uri="{28A0092B-C50C-407E-A947-70E740481C1C}">
                <a14:useLocalDpi xmlns:a14="http://schemas.microsoft.com/office/drawing/2010/main" val="0"/>
              </a:ext>
            </a:extLst>
          </a:blip>
          <a:srcRect t="25153"/>
          <a:stretch/>
        </p:blipFill>
        <p:spPr bwMode="auto">
          <a:xfrm>
            <a:off x="966089" y="1629550"/>
            <a:ext cx="6412848" cy="198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31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A68222-90ED-490C-AD18-36A7BF3233C4}"/>
              </a:ext>
            </a:extLst>
          </p:cNvPr>
          <p:cNvGrpSpPr/>
          <p:nvPr/>
        </p:nvGrpSpPr>
        <p:grpSpPr>
          <a:xfrm>
            <a:off x="6536683" y="217884"/>
            <a:ext cx="5371682" cy="6057954"/>
            <a:chOff x="927696" y="-2811093"/>
            <a:chExt cx="5371682" cy="6057954"/>
          </a:xfrm>
          <a:solidFill>
            <a:schemeClr val="tx1"/>
          </a:solidFill>
        </p:grpSpPr>
        <p:sp>
          <p:nvSpPr>
            <p:cNvPr id="2" name="Parallelogram 1">
              <a:extLst>
                <a:ext uri="{FF2B5EF4-FFF2-40B4-BE49-F238E27FC236}">
                  <a16:creationId xmlns:a16="http://schemas.microsoft.com/office/drawing/2014/main" id="{31C2DD2D-34E5-4C6A-9B48-97A058A03894}"/>
                </a:ext>
              </a:extLst>
            </p:cNvPr>
            <p:cNvSpPr/>
            <p:nvPr/>
          </p:nvSpPr>
          <p:spPr>
            <a:xfrm>
              <a:off x="927696" y="-2811093"/>
              <a:ext cx="2618439" cy="4698018"/>
            </a:xfrm>
            <a:custGeom>
              <a:avLst/>
              <a:gdLst>
                <a:gd name="connsiteX0" fmla="*/ 0 w 3310164"/>
                <a:gd name="connsiteY0" fmla="*/ 3636661 h 3636661"/>
                <a:gd name="connsiteX1" fmla="*/ 403012 w 3310164"/>
                <a:gd name="connsiteY1" fmla="*/ 0 h 3636661"/>
                <a:gd name="connsiteX2" fmla="*/ 3310164 w 3310164"/>
                <a:gd name="connsiteY2" fmla="*/ 0 h 3636661"/>
                <a:gd name="connsiteX3" fmla="*/ 2907152 w 3310164"/>
                <a:gd name="connsiteY3" fmla="*/ 3636661 h 3636661"/>
                <a:gd name="connsiteX4" fmla="*/ 0 w 3310164"/>
                <a:gd name="connsiteY4" fmla="*/ 3636661 h 3636661"/>
                <a:gd name="connsiteX0" fmla="*/ 576702 w 3886866"/>
                <a:gd name="connsiteY0" fmla="*/ 3636661 h 3636661"/>
                <a:gd name="connsiteX1" fmla="*/ 0 w 3886866"/>
                <a:gd name="connsiteY1" fmla="*/ 979714 h 3636661"/>
                <a:gd name="connsiteX2" fmla="*/ 3886866 w 3886866"/>
                <a:gd name="connsiteY2" fmla="*/ 0 h 3636661"/>
                <a:gd name="connsiteX3" fmla="*/ 3483854 w 3886866"/>
                <a:gd name="connsiteY3" fmla="*/ 3636661 h 3636661"/>
                <a:gd name="connsiteX4" fmla="*/ 576702 w 3886866"/>
                <a:gd name="connsiteY4" fmla="*/ 3636661 h 3636661"/>
                <a:gd name="connsiteX0" fmla="*/ 5202 w 3886866"/>
                <a:gd name="connsiteY0" fmla="*/ 4061204 h 4061204"/>
                <a:gd name="connsiteX1" fmla="*/ 0 w 3886866"/>
                <a:gd name="connsiteY1" fmla="*/ 979714 h 4061204"/>
                <a:gd name="connsiteX2" fmla="*/ 3886866 w 3886866"/>
                <a:gd name="connsiteY2" fmla="*/ 0 h 4061204"/>
                <a:gd name="connsiteX3" fmla="*/ 3483854 w 3886866"/>
                <a:gd name="connsiteY3" fmla="*/ 3636661 h 4061204"/>
                <a:gd name="connsiteX4" fmla="*/ 5202 w 3886866"/>
                <a:gd name="connsiteY4" fmla="*/ 4061204 h 4061204"/>
                <a:gd name="connsiteX0" fmla="*/ 5202 w 3886866"/>
                <a:gd name="connsiteY0" fmla="*/ 4061204 h 4061204"/>
                <a:gd name="connsiteX1" fmla="*/ 0 w 3886866"/>
                <a:gd name="connsiteY1" fmla="*/ 979714 h 4061204"/>
                <a:gd name="connsiteX2" fmla="*/ 3886866 w 3886866"/>
                <a:gd name="connsiteY2" fmla="*/ 0 h 4061204"/>
                <a:gd name="connsiteX3" fmla="*/ 2536796 w 3886866"/>
                <a:gd name="connsiteY3" fmla="*/ 2640618 h 4061204"/>
                <a:gd name="connsiteX4" fmla="*/ 5202 w 3886866"/>
                <a:gd name="connsiteY4" fmla="*/ 4061204 h 4061204"/>
                <a:gd name="connsiteX0" fmla="*/ 5202 w 2596909"/>
                <a:gd name="connsiteY0" fmla="*/ 4698018 h 4698018"/>
                <a:gd name="connsiteX1" fmla="*/ 0 w 2596909"/>
                <a:gd name="connsiteY1" fmla="*/ 1616528 h 4698018"/>
                <a:gd name="connsiteX2" fmla="*/ 2596909 w 2596909"/>
                <a:gd name="connsiteY2" fmla="*/ 0 h 4698018"/>
                <a:gd name="connsiteX3" fmla="*/ 2536796 w 2596909"/>
                <a:gd name="connsiteY3" fmla="*/ 3277432 h 4698018"/>
                <a:gd name="connsiteX4" fmla="*/ 5202 w 2596909"/>
                <a:gd name="connsiteY4" fmla="*/ 4698018 h 4698018"/>
                <a:gd name="connsiteX0" fmla="*/ 5202 w 2596909"/>
                <a:gd name="connsiteY0" fmla="*/ 4698018 h 4698018"/>
                <a:gd name="connsiteX1" fmla="*/ 0 w 2596909"/>
                <a:gd name="connsiteY1" fmla="*/ 1616528 h 4698018"/>
                <a:gd name="connsiteX2" fmla="*/ 2596909 w 2596909"/>
                <a:gd name="connsiteY2" fmla="*/ 0 h 4698018"/>
                <a:gd name="connsiteX3" fmla="*/ 2275539 w 2596909"/>
                <a:gd name="connsiteY3" fmla="*/ 2542647 h 4698018"/>
                <a:gd name="connsiteX4" fmla="*/ 5202 w 2596909"/>
                <a:gd name="connsiteY4" fmla="*/ 4698018 h 4698018"/>
                <a:gd name="connsiteX0" fmla="*/ 5202 w 2634768"/>
                <a:gd name="connsiteY0" fmla="*/ 4698018 h 4698018"/>
                <a:gd name="connsiteX1" fmla="*/ 0 w 2634768"/>
                <a:gd name="connsiteY1" fmla="*/ 1616528 h 4698018"/>
                <a:gd name="connsiteX2" fmla="*/ 2596909 w 2634768"/>
                <a:gd name="connsiteY2" fmla="*/ 0 h 4698018"/>
                <a:gd name="connsiteX3" fmla="*/ 2634768 w 2634768"/>
                <a:gd name="connsiteY3" fmla="*/ 3146805 h 4698018"/>
                <a:gd name="connsiteX4" fmla="*/ 5202 w 2634768"/>
                <a:gd name="connsiteY4" fmla="*/ 4698018 h 4698018"/>
                <a:gd name="connsiteX0" fmla="*/ 5202 w 2618439"/>
                <a:gd name="connsiteY0" fmla="*/ 4698018 h 4698018"/>
                <a:gd name="connsiteX1" fmla="*/ 0 w 2618439"/>
                <a:gd name="connsiteY1" fmla="*/ 1616528 h 4698018"/>
                <a:gd name="connsiteX2" fmla="*/ 2596909 w 2618439"/>
                <a:gd name="connsiteY2" fmla="*/ 0 h 4698018"/>
                <a:gd name="connsiteX3" fmla="*/ 2618439 w 2618439"/>
                <a:gd name="connsiteY3" fmla="*/ 3146805 h 4698018"/>
                <a:gd name="connsiteX4" fmla="*/ 5202 w 2618439"/>
                <a:gd name="connsiteY4" fmla="*/ 4698018 h 4698018"/>
                <a:gd name="connsiteX0" fmla="*/ 5202 w 2618439"/>
                <a:gd name="connsiteY0" fmla="*/ 4698018 h 4698018"/>
                <a:gd name="connsiteX1" fmla="*/ 0 w 2618439"/>
                <a:gd name="connsiteY1" fmla="*/ 1616528 h 4698018"/>
                <a:gd name="connsiteX2" fmla="*/ 2613238 w 2618439"/>
                <a:gd name="connsiteY2" fmla="*/ 0 h 4698018"/>
                <a:gd name="connsiteX3" fmla="*/ 2618439 w 2618439"/>
                <a:gd name="connsiteY3" fmla="*/ 3146805 h 4698018"/>
                <a:gd name="connsiteX4" fmla="*/ 5202 w 2618439"/>
                <a:gd name="connsiteY4" fmla="*/ 4698018 h 469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439" h="4698018">
                  <a:moveTo>
                    <a:pt x="5202" y="4698018"/>
                  </a:moveTo>
                  <a:lnTo>
                    <a:pt x="0" y="1616528"/>
                  </a:lnTo>
                  <a:lnTo>
                    <a:pt x="2613238" y="0"/>
                  </a:lnTo>
                  <a:cubicBezTo>
                    <a:pt x="2614972" y="1048935"/>
                    <a:pt x="2616705" y="2097870"/>
                    <a:pt x="2618439" y="3146805"/>
                  </a:cubicBezTo>
                  <a:lnTo>
                    <a:pt x="5202" y="469801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Parallelogram 1">
              <a:extLst>
                <a:ext uri="{FF2B5EF4-FFF2-40B4-BE49-F238E27FC236}">
                  <a16:creationId xmlns:a16="http://schemas.microsoft.com/office/drawing/2014/main" id="{EB0D7E6F-6CED-4D7D-BF56-3DB757F83628}"/>
                </a:ext>
              </a:extLst>
            </p:cNvPr>
            <p:cNvSpPr/>
            <p:nvPr/>
          </p:nvSpPr>
          <p:spPr>
            <a:xfrm flipH="1">
              <a:off x="3656143" y="-2797994"/>
              <a:ext cx="2643235" cy="4518403"/>
            </a:xfrm>
            <a:custGeom>
              <a:avLst/>
              <a:gdLst>
                <a:gd name="connsiteX0" fmla="*/ 0 w 3310164"/>
                <a:gd name="connsiteY0" fmla="*/ 3636661 h 3636661"/>
                <a:gd name="connsiteX1" fmla="*/ 403012 w 3310164"/>
                <a:gd name="connsiteY1" fmla="*/ 0 h 3636661"/>
                <a:gd name="connsiteX2" fmla="*/ 3310164 w 3310164"/>
                <a:gd name="connsiteY2" fmla="*/ 0 h 3636661"/>
                <a:gd name="connsiteX3" fmla="*/ 2907152 w 3310164"/>
                <a:gd name="connsiteY3" fmla="*/ 3636661 h 3636661"/>
                <a:gd name="connsiteX4" fmla="*/ 0 w 3310164"/>
                <a:gd name="connsiteY4" fmla="*/ 3636661 h 3636661"/>
                <a:gd name="connsiteX0" fmla="*/ 576702 w 3886866"/>
                <a:gd name="connsiteY0" fmla="*/ 3636661 h 3636661"/>
                <a:gd name="connsiteX1" fmla="*/ 0 w 3886866"/>
                <a:gd name="connsiteY1" fmla="*/ 979714 h 3636661"/>
                <a:gd name="connsiteX2" fmla="*/ 3886866 w 3886866"/>
                <a:gd name="connsiteY2" fmla="*/ 0 h 3636661"/>
                <a:gd name="connsiteX3" fmla="*/ 3483854 w 3886866"/>
                <a:gd name="connsiteY3" fmla="*/ 3636661 h 3636661"/>
                <a:gd name="connsiteX4" fmla="*/ 576702 w 3886866"/>
                <a:gd name="connsiteY4" fmla="*/ 3636661 h 3636661"/>
                <a:gd name="connsiteX0" fmla="*/ 5202 w 3886866"/>
                <a:gd name="connsiteY0" fmla="*/ 4061204 h 4061204"/>
                <a:gd name="connsiteX1" fmla="*/ 0 w 3886866"/>
                <a:gd name="connsiteY1" fmla="*/ 979714 h 4061204"/>
                <a:gd name="connsiteX2" fmla="*/ 3886866 w 3886866"/>
                <a:gd name="connsiteY2" fmla="*/ 0 h 4061204"/>
                <a:gd name="connsiteX3" fmla="*/ 3483854 w 3886866"/>
                <a:gd name="connsiteY3" fmla="*/ 3636661 h 4061204"/>
                <a:gd name="connsiteX4" fmla="*/ 5202 w 3886866"/>
                <a:gd name="connsiteY4" fmla="*/ 4061204 h 4061204"/>
                <a:gd name="connsiteX0" fmla="*/ 5202 w 3886866"/>
                <a:gd name="connsiteY0" fmla="*/ 4061204 h 4061204"/>
                <a:gd name="connsiteX1" fmla="*/ 0 w 3886866"/>
                <a:gd name="connsiteY1" fmla="*/ 979714 h 4061204"/>
                <a:gd name="connsiteX2" fmla="*/ 3886866 w 3886866"/>
                <a:gd name="connsiteY2" fmla="*/ 0 h 4061204"/>
                <a:gd name="connsiteX3" fmla="*/ 2536796 w 3886866"/>
                <a:gd name="connsiteY3" fmla="*/ 2640618 h 4061204"/>
                <a:gd name="connsiteX4" fmla="*/ 5202 w 3886866"/>
                <a:gd name="connsiteY4" fmla="*/ 4061204 h 4061204"/>
                <a:gd name="connsiteX0" fmla="*/ 5202 w 2596909"/>
                <a:gd name="connsiteY0" fmla="*/ 4698018 h 4698018"/>
                <a:gd name="connsiteX1" fmla="*/ 0 w 2596909"/>
                <a:gd name="connsiteY1" fmla="*/ 1616528 h 4698018"/>
                <a:gd name="connsiteX2" fmla="*/ 2596909 w 2596909"/>
                <a:gd name="connsiteY2" fmla="*/ 0 h 4698018"/>
                <a:gd name="connsiteX3" fmla="*/ 2536796 w 2596909"/>
                <a:gd name="connsiteY3" fmla="*/ 3277432 h 4698018"/>
                <a:gd name="connsiteX4" fmla="*/ 5202 w 2596909"/>
                <a:gd name="connsiteY4" fmla="*/ 4698018 h 4698018"/>
                <a:gd name="connsiteX0" fmla="*/ 5202 w 2596909"/>
                <a:gd name="connsiteY0" fmla="*/ 4698018 h 4698018"/>
                <a:gd name="connsiteX1" fmla="*/ 0 w 2596909"/>
                <a:gd name="connsiteY1" fmla="*/ 1616528 h 4698018"/>
                <a:gd name="connsiteX2" fmla="*/ 2596909 w 2596909"/>
                <a:gd name="connsiteY2" fmla="*/ 0 h 4698018"/>
                <a:gd name="connsiteX3" fmla="*/ 2275539 w 2596909"/>
                <a:gd name="connsiteY3" fmla="*/ 2542647 h 4698018"/>
                <a:gd name="connsiteX4" fmla="*/ 5202 w 2596909"/>
                <a:gd name="connsiteY4" fmla="*/ 4698018 h 4698018"/>
                <a:gd name="connsiteX0" fmla="*/ 5202 w 2634768"/>
                <a:gd name="connsiteY0" fmla="*/ 4698018 h 4698018"/>
                <a:gd name="connsiteX1" fmla="*/ 0 w 2634768"/>
                <a:gd name="connsiteY1" fmla="*/ 1616528 h 4698018"/>
                <a:gd name="connsiteX2" fmla="*/ 2596909 w 2634768"/>
                <a:gd name="connsiteY2" fmla="*/ 0 h 4698018"/>
                <a:gd name="connsiteX3" fmla="*/ 2634768 w 2634768"/>
                <a:gd name="connsiteY3" fmla="*/ 3146805 h 4698018"/>
                <a:gd name="connsiteX4" fmla="*/ 5202 w 2634768"/>
                <a:gd name="connsiteY4" fmla="*/ 4698018 h 4698018"/>
                <a:gd name="connsiteX0" fmla="*/ 5202 w 2618439"/>
                <a:gd name="connsiteY0" fmla="*/ 4698018 h 4698018"/>
                <a:gd name="connsiteX1" fmla="*/ 0 w 2618439"/>
                <a:gd name="connsiteY1" fmla="*/ 1616528 h 4698018"/>
                <a:gd name="connsiteX2" fmla="*/ 2596909 w 2618439"/>
                <a:gd name="connsiteY2" fmla="*/ 0 h 4698018"/>
                <a:gd name="connsiteX3" fmla="*/ 2618439 w 2618439"/>
                <a:gd name="connsiteY3" fmla="*/ 3146805 h 4698018"/>
                <a:gd name="connsiteX4" fmla="*/ 5202 w 2618439"/>
                <a:gd name="connsiteY4" fmla="*/ 4698018 h 4698018"/>
                <a:gd name="connsiteX0" fmla="*/ 5202 w 2628602"/>
                <a:gd name="connsiteY0" fmla="*/ 4665361 h 4665361"/>
                <a:gd name="connsiteX1" fmla="*/ 0 w 2628602"/>
                <a:gd name="connsiteY1" fmla="*/ 1583871 h 4665361"/>
                <a:gd name="connsiteX2" fmla="*/ 2628602 w 2628602"/>
                <a:gd name="connsiteY2" fmla="*/ 0 h 4665361"/>
                <a:gd name="connsiteX3" fmla="*/ 2618439 w 2628602"/>
                <a:gd name="connsiteY3" fmla="*/ 3114148 h 4665361"/>
                <a:gd name="connsiteX4" fmla="*/ 5202 w 2628602"/>
                <a:gd name="connsiteY4" fmla="*/ 4665361 h 4665361"/>
                <a:gd name="connsiteX0" fmla="*/ 0 w 2623400"/>
                <a:gd name="connsiteY0" fmla="*/ 4665361 h 4665361"/>
                <a:gd name="connsiteX1" fmla="*/ 58184 w 2623400"/>
                <a:gd name="connsiteY1" fmla="*/ 1453242 h 4665361"/>
                <a:gd name="connsiteX2" fmla="*/ 2623400 w 2623400"/>
                <a:gd name="connsiteY2" fmla="*/ 0 h 4665361"/>
                <a:gd name="connsiteX3" fmla="*/ 2613237 w 2623400"/>
                <a:gd name="connsiteY3" fmla="*/ 3114148 h 4665361"/>
                <a:gd name="connsiteX4" fmla="*/ 0 w 2623400"/>
                <a:gd name="connsiteY4" fmla="*/ 4665361 h 4665361"/>
                <a:gd name="connsiteX0" fmla="*/ 52742 w 2565216"/>
                <a:gd name="connsiteY0" fmla="*/ 4028546 h 4028546"/>
                <a:gd name="connsiteX1" fmla="*/ 0 w 2565216"/>
                <a:gd name="connsiteY1" fmla="*/ 1453242 h 4028546"/>
                <a:gd name="connsiteX2" fmla="*/ 2565216 w 2565216"/>
                <a:gd name="connsiteY2" fmla="*/ 0 h 4028546"/>
                <a:gd name="connsiteX3" fmla="*/ 2555053 w 2565216"/>
                <a:gd name="connsiteY3" fmla="*/ 3114148 h 4028546"/>
                <a:gd name="connsiteX4" fmla="*/ 52742 w 2565216"/>
                <a:gd name="connsiteY4" fmla="*/ 4028546 h 4028546"/>
                <a:gd name="connsiteX0" fmla="*/ 68588 w 2565216"/>
                <a:gd name="connsiteY0" fmla="*/ 4518403 h 4518403"/>
                <a:gd name="connsiteX1" fmla="*/ 0 w 2565216"/>
                <a:gd name="connsiteY1" fmla="*/ 1453242 h 4518403"/>
                <a:gd name="connsiteX2" fmla="*/ 2565216 w 2565216"/>
                <a:gd name="connsiteY2" fmla="*/ 0 h 4518403"/>
                <a:gd name="connsiteX3" fmla="*/ 2555053 w 2565216"/>
                <a:gd name="connsiteY3" fmla="*/ 3114148 h 4518403"/>
                <a:gd name="connsiteX4" fmla="*/ 68588 w 2565216"/>
                <a:gd name="connsiteY4" fmla="*/ 4518403 h 4518403"/>
                <a:gd name="connsiteX0" fmla="*/ 36895 w 2565216"/>
                <a:gd name="connsiteY0" fmla="*/ 4518403 h 4518403"/>
                <a:gd name="connsiteX1" fmla="*/ 0 w 2565216"/>
                <a:gd name="connsiteY1" fmla="*/ 1453242 h 4518403"/>
                <a:gd name="connsiteX2" fmla="*/ 2565216 w 2565216"/>
                <a:gd name="connsiteY2" fmla="*/ 0 h 4518403"/>
                <a:gd name="connsiteX3" fmla="*/ 2555053 w 2565216"/>
                <a:gd name="connsiteY3" fmla="*/ 3114148 h 4518403"/>
                <a:gd name="connsiteX4" fmla="*/ 36895 w 2565216"/>
                <a:gd name="connsiteY4" fmla="*/ 4518403 h 451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216" h="4518403">
                  <a:moveTo>
                    <a:pt x="36895" y="4518403"/>
                  </a:moveTo>
                  <a:lnTo>
                    <a:pt x="0" y="1453242"/>
                  </a:lnTo>
                  <a:lnTo>
                    <a:pt x="2565216" y="0"/>
                  </a:lnTo>
                  <a:cubicBezTo>
                    <a:pt x="2561828" y="1038049"/>
                    <a:pt x="2558441" y="2076099"/>
                    <a:pt x="2555053" y="3114148"/>
                  </a:cubicBezTo>
                  <a:lnTo>
                    <a:pt x="36895" y="4518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Parallelogram 1">
              <a:extLst>
                <a:ext uri="{FF2B5EF4-FFF2-40B4-BE49-F238E27FC236}">
                  <a16:creationId xmlns:a16="http://schemas.microsoft.com/office/drawing/2014/main" id="{90BBACB2-3965-4C97-B8C9-7D5B2634DF66}"/>
                </a:ext>
              </a:extLst>
            </p:cNvPr>
            <p:cNvSpPr/>
            <p:nvPr/>
          </p:nvSpPr>
          <p:spPr>
            <a:xfrm flipH="1">
              <a:off x="1062483" y="442958"/>
              <a:ext cx="5163691" cy="2803903"/>
            </a:xfrm>
            <a:custGeom>
              <a:avLst/>
              <a:gdLst>
                <a:gd name="connsiteX0" fmla="*/ 0 w 3310164"/>
                <a:gd name="connsiteY0" fmla="*/ 3636661 h 3636661"/>
                <a:gd name="connsiteX1" fmla="*/ 403012 w 3310164"/>
                <a:gd name="connsiteY1" fmla="*/ 0 h 3636661"/>
                <a:gd name="connsiteX2" fmla="*/ 3310164 w 3310164"/>
                <a:gd name="connsiteY2" fmla="*/ 0 h 3636661"/>
                <a:gd name="connsiteX3" fmla="*/ 2907152 w 3310164"/>
                <a:gd name="connsiteY3" fmla="*/ 3636661 h 3636661"/>
                <a:gd name="connsiteX4" fmla="*/ 0 w 3310164"/>
                <a:gd name="connsiteY4" fmla="*/ 3636661 h 3636661"/>
                <a:gd name="connsiteX0" fmla="*/ 576702 w 3886866"/>
                <a:gd name="connsiteY0" fmla="*/ 3636661 h 3636661"/>
                <a:gd name="connsiteX1" fmla="*/ 0 w 3886866"/>
                <a:gd name="connsiteY1" fmla="*/ 979714 h 3636661"/>
                <a:gd name="connsiteX2" fmla="*/ 3886866 w 3886866"/>
                <a:gd name="connsiteY2" fmla="*/ 0 h 3636661"/>
                <a:gd name="connsiteX3" fmla="*/ 3483854 w 3886866"/>
                <a:gd name="connsiteY3" fmla="*/ 3636661 h 3636661"/>
                <a:gd name="connsiteX4" fmla="*/ 576702 w 3886866"/>
                <a:gd name="connsiteY4" fmla="*/ 3636661 h 3636661"/>
                <a:gd name="connsiteX0" fmla="*/ 5202 w 3886866"/>
                <a:gd name="connsiteY0" fmla="*/ 4061204 h 4061204"/>
                <a:gd name="connsiteX1" fmla="*/ 0 w 3886866"/>
                <a:gd name="connsiteY1" fmla="*/ 979714 h 4061204"/>
                <a:gd name="connsiteX2" fmla="*/ 3886866 w 3886866"/>
                <a:gd name="connsiteY2" fmla="*/ 0 h 4061204"/>
                <a:gd name="connsiteX3" fmla="*/ 3483854 w 3886866"/>
                <a:gd name="connsiteY3" fmla="*/ 3636661 h 4061204"/>
                <a:gd name="connsiteX4" fmla="*/ 5202 w 3886866"/>
                <a:gd name="connsiteY4" fmla="*/ 4061204 h 4061204"/>
                <a:gd name="connsiteX0" fmla="*/ 5202 w 3886866"/>
                <a:gd name="connsiteY0" fmla="*/ 4061204 h 4061204"/>
                <a:gd name="connsiteX1" fmla="*/ 0 w 3886866"/>
                <a:gd name="connsiteY1" fmla="*/ 979714 h 4061204"/>
                <a:gd name="connsiteX2" fmla="*/ 3886866 w 3886866"/>
                <a:gd name="connsiteY2" fmla="*/ 0 h 4061204"/>
                <a:gd name="connsiteX3" fmla="*/ 2536796 w 3886866"/>
                <a:gd name="connsiteY3" fmla="*/ 2640618 h 4061204"/>
                <a:gd name="connsiteX4" fmla="*/ 5202 w 3886866"/>
                <a:gd name="connsiteY4" fmla="*/ 4061204 h 4061204"/>
                <a:gd name="connsiteX0" fmla="*/ 5202 w 2596909"/>
                <a:gd name="connsiteY0" fmla="*/ 4698018 h 4698018"/>
                <a:gd name="connsiteX1" fmla="*/ 0 w 2596909"/>
                <a:gd name="connsiteY1" fmla="*/ 1616528 h 4698018"/>
                <a:gd name="connsiteX2" fmla="*/ 2596909 w 2596909"/>
                <a:gd name="connsiteY2" fmla="*/ 0 h 4698018"/>
                <a:gd name="connsiteX3" fmla="*/ 2536796 w 2596909"/>
                <a:gd name="connsiteY3" fmla="*/ 3277432 h 4698018"/>
                <a:gd name="connsiteX4" fmla="*/ 5202 w 2596909"/>
                <a:gd name="connsiteY4" fmla="*/ 4698018 h 4698018"/>
                <a:gd name="connsiteX0" fmla="*/ 5202 w 2596909"/>
                <a:gd name="connsiteY0" fmla="*/ 4698018 h 4698018"/>
                <a:gd name="connsiteX1" fmla="*/ 0 w 2596909"/>
                <a:gd name="connsiteY1" fmla="*/ 1616528 h 4698018"/>
                <a:gd name="connsiteX2" fmla="*/ 2596909 w 2596909"/>
                <a:gd name="connsiteY2" fmla="*/ 0 h 4698018"/>
                <a:gd name="connsiteX3" fmla="*/ 2275539 w 2596909"/>
                <a:gd name="connsiteY3" fmla="*/ 2542647 h 4698018"/>
                <a:gd name="connsiteX4" fmla="*/ 5202 w 2596909"/>
                <a:gd name="connsiteY4" fmla="*/ 4698018 h 4698018"/>
                <a:gd name="connsiteX0" fmla="*/ 5202 w 2634768"/>
                <a:gd name="connsiteY0" fmla="*/ 4698018 h 4698018"/>
                <a:gd name="connsiteX1" fmla="*/ 0 w 2634768"/>
                <a:gd name="connsiteY1" fmla="*/ 1616528 h 4698018"/>
                <a:gd name="connsiteX2" fmla="*/ 2596909 w 2634768"/>
                <a:gd name="connsiteY2" fmla="*/ 0 h 4698018"/>
                <a:gd name="connsiteX3" fmla="*/ 2634768 w 2634768"/>
                <a:gd name="connsiteY3" fmla="*/ 3146805 h 4698018"/>
                <a:gd name="connsiteX4" fmla="*/ 5202 w 2634768"/>
                <a:gd name="connsiteY4" fmla="*/ 4698018 h 4698018"/>
                <a:gd name="connsiteX0" fmla="*/ 5202 w 2618439"/>
                <a:gd name="connsiteY0" fmla="*/ 4698018 h 4698018"/>
                <a:gd name="connsiteX1" fmla="*/ 0 w 2618439"/>
                <a:gd name="connsiteY1" fmla="*/ 1616528 h 4698018"/>
                <a:gd name="connsiteX2" fmla="*/ 2596909 w 2618439"/>
                <a:gd name="connsiteY2" fmla="*/ 0 h 4698018"/>
                <a:gd name="connsiteX3" fmla="*/ 2618439 w 2618439"/>
                <a:gd name="connsiteY3" fmla="*/ 3146805 h 4698018"/>
                <a:gd name="connsiteX4" fmla="*/ 5202 w 2618439"/>
                <a:gd name="connsiteY4" fmla="*/ 4698018 h 4698018"/>
                <a:gd name="connsiteX0" fmla="*/ 5202 w 2628602"/>
                <a:gd name="connsiteY0" fmla="*/ 4665361 h 4665361"/>
                <a:gd name="connsiteX1" fmla="*/ 0 w 2628602"/>
                <a:gd name="connsiteY1" fmla="*/ 1583871 h 4665361"/>
                <a:gd name="connsiteX2" fmla="*/ 2628602 w 2628602"/>
                <a:gd name="connsiteY2" fmla="*/ 0 h 4665361"/>
                <a:gd name="connsiteX3" fmla="*/ 2618439 w 2628602"/>
                <a:gd name="connsiteY3" fmla="*/ 3114148 h 4665361"/>
                <a:gd name="connsiteX4" fmla="*/ 5202 w 2628602"/>
                <a:gd name="connsiteY4" fmla="*/ 4665361 h 4665361"/>
                <a:gd name="connsiteX0" fmla="*/ 0 w 2623400"/>
                <a:gd name="connsiteY0" fmla="*/ 4665361 h 4665361"/>
                <a:gd name="connsiteX1" fmla="*/ 58184 w 2623400"/>
                <a:gd name="connsiteY1" fmla="*/ 1453242 h 4665361"/>
                <a:gd name="connsiteX2" fmla="*/ 2623400 w 2623400"/>
                <a:gd name="connsiteY2" fmla="*/ 0 h 4665361"/>
                <a:gd name="connsiteX3" fmla="*/ 2613237 w 2623400"/>
                <a:gd name="connsiteY3" fmla="*/ 3114148 h 4665361"/>
                <a:gd name="connsiteX4" fmla="*/ 0 w 2623400"/>
                <a:gd name="connsiteY4" fmla="*/ 4665361 h 4665361"/>
                <a:gd name="connsiteX0" fmla="*/ 52742 w 2565216"/>
                <a:gd name="connsiteY0" fmla="*/ 4028546 h 4028546"/>
                <a:gd name="connsiteX1" fmla="*/ 0 w 2565216"/>
                <a:gd name="connsiteY1" fmla="*/ 1453242 h 4028546"/>
                <a:gd name="connsiteX2" fmla="*/ 2565216 w 2565216"/>
                <a:gd name="connsiteY2" fmla="*/ 0 h 4028546"/>
                <a:gd name="connsiteX3" fmla="*/ 2555053 w 2565216"/>
                <a:gd name="connsiteY3" fmla="*/ 3114148 h 4028546"/>
                <a:gd name="connsiteX4" fmla="*/ 52742 w 2565216"/>
                <a:gd name="connsiteY4" fmla="*/ 4028546 h 4028546"/>
                <a:gd name="connsiteX0" fmla="*/ 68588 w 2565216"/>
                <a:gd name="connsiteY0" fmla="*/ 4518403 h 4518403"/>
                <a:gd name="connsiteX1" fmla="*/ 0 w 2565216"/>
                <a:gd name="connsiteY1" fmla="*/ 1453242 h 4518403"/>
                <a:gd name="connsiteX2" fmla="*/ 2565216 w 2565216"/>
                <a:gd name="connsiteY2" fmla="*/ 0 h 4518403"/>
                <a:gd name="connsiteX3" fmla="*/ 2555053 w 2565216"/>
                <a:gd name="connsiteY3" fmla="*/ 3114148 h 4518403"/>
                <a:gd name="connsiteX4" fmla="*/ 68588 w 2565216"/>
                <a:gd name="connsiteY4" fmla="*/ 4518403 h 4518403"/>
                <a:gd name="connsiteX0" fmla="*/ 36895 w 2565216"/>
                <a:gd name="connsiteY0" fmla="*/ 4518403 h 4518403"/>
                <a:gd name="connsiteX1" fmla="*/ 0 w 2565216"/>
                <a:gd name="connsiteY1" fmla="*/ 1453242 h 4518403"/>
                <a:gd name="connsiteX2" fmla="*/ 2565216 w 2565216"/>
                <a:gd name="connsiteY2" fmla="*/ 0 h 4518403"/>
                <a:gd name="connsiteX3" fmla="*/ 2555053 w 2565216"/>
                <a:gd name="connsiteY3" fmla="*/ 3114148 h 4518403"/>
                <a:gd name="connsiteX4" fmla="*/ 36895 w 2565216"/>
                <a:gd name="connsiteY4" fmla="*/ 4518403 h 4518403"/>
                <a:gd name="connsiteX0" fmla="*/ 36895 w 4060486"/>
                <a:gd name="connsiteY0" fmla="*/ 4518403 h 4518403"/>
                <a:gd name="connsiteX1" fmla="*/ 0 w 4060486"/>
                <a:gd name="connsiteY1" fmla="*/ 1453242 h 4518403"/>
                <a:gd name="connsiteX2" fmla="*/ 2565216 w 4060486"/>
                <a:gd name="connsiteY2" fmla="*/ 0 h 4518403"/>
                <a:gd name="connsiteX3" fmla="*/ 4060481 w 4060486"/>
                <a:gd name="connsiteY3" fmla="*/ 3767291 h 4518403"/>
                <a:gd name="connsiteX4" fmla="*/ 36895 w 4060486"/>
                <a:gd name="connsiteY4" fmla="*/ 4518403 h 4518403"/>
                <a:gd name="connsiteX0" fmla="*/ 1574016 w 4060486"/>
                <a:gd name="connsiteY0" fmla="*/ 5073574 h 5073574"/>
                <a:gd name="connsiteX1" fmla="*/ 0 w 4060486"/>
                <a:gd name="connsiteY1" fmla="*/ 1453242 h 5073574"/>
                <a:gd name="connsiteX2" fmla="*/ 2565216 w 4060486"/>
                <a:gd name="connsiteY2" fmla="*/ 0 h 5073574"/>
                <a:gd name="connsiteX3" fmla="*/ 4060481 w 4060486"/>
                <a:gd name="connsiteY3" fmla="*/ 3767291 h 5073574"/>
                <a:gd name="connsiteX4" fmla="*/ 1574016 w 4060486"/>
                <a:gd name="connsiteY4" fmla="*/ 5073574 h 5073574"/>
                <a:gd name="connsiteX0" fmla="*/ 2508966 w 4995436"/>
                <a:gd name="connsiteY0" fmla="*/ 5073574 h 5073574"/>
                <a:gd name="connsiteX1" fmla="*/ 0 w 4995436"/>
                <a:gd name="connsiteY1" fmla="*/ 3673927 h 5073574"/>
                <a:gd name="connsiteX2" fmla="*/ 3500166 w 4995436"/>
                <a:gd name="connsiteY2" fmla="*/ 0 h 5073574"/>
                <a:gd name="connsiteX3" fmla="*/ 4995431 w 4995436"/>
                <a:gd name="connsiteY3" fmla="*/ 3767291 h 5073574"/>
                <a:gd name="connsiteX4" fmla="*/ 2508966 w 4995436"/>
                <a:gd name="connsiteY4" fmla="*/ 5073574 h 5073574"/>
                <a:gd name="connsiteX0" fmla="*/ 2508966 w 4995434"/>
                <a:gd name="connsiteY0" fmla="*/ 2461003 h 2461003"/>
                <a:gd name="connsiteX1" fmla="*/ 0 w 4995434"/>
                <a:gd name="connsiteY1" fmla="*/ 1061356 h 2461003"/>
                <a:gd name="connsiteX2" fmla="*/ 2596910 w 4995434"/>
                <a:gd name="connsiteY2" fmla="*/ 0 h 2461003"/>
                <a:gd name="connsiteX3" fmla="*/ 4995431 w 4995434"/>
                <a:gd name="connsiteY3" fmla="*/ 1154720 h 2461003"/>
                <a:gd name="connsiteX4" fmla="*/ 2508966 w 4995434"/>
                <a:gd name="connsiteY4" fmla="*/ 2461003 h 2461003"/>
                <a:gd name="connsiteX0" fmla="*/ 2508966 w 4995436"/>
                <a:gd name="connsiteY0" fmla="*/ 2461003 h 2461003"/>
                <a:gd name="connsiteX1" fmla="*/ 0 w 4995436"/>
                <a:gd name="connsiteY1" fmla="*/ 1061356 h 2461003"/>
                <a:gd name="connsiteX2" fmla="*/ 2596910 w 4995436"/>
                <a:gd name="connsiteY2" fmla="*/ 0 h 2461003"/>
                <a:gd name="connsiteX3" fmla="*/ 4995431 w 4995436"/>
                <a:gd name="connsiteY3" fmla="*/ 1154720 h 2461003"/>
                <a:gd name="connsiteX4" fmla="*/ 2508966 w 4995436"/>
                <a:gd name="connsiteY4" fmla="*/ 2461003 h 2461003"/>
                <a:gd name="connsiteX0" fmla="*/ 2508966 w 4995431"/>
                <a:gd name="connsiteY0" fmla="*/ 2461003 h 2461003"/>
                <a:gd name="connsiteX1" fmla="*/ 0 w 4995431"/>
                <a:gd name="connsiteY1" fmla="*/ 1061356 h 2461003"/>
                <a:gd name="connsiteX2" fmla="*/ 2596910 w 4995431"/>
                <a:gd name="connsiteY2" fmla="*/ 0 h 2461003"/>
                <a:gd name="connsiteX3" fmla="*/ 4995431 w 4995431"/>
                <a:gd name="connsiteY3" fmla="*/ 1154720 h 2461003"/>
                <a:gd name="connsiteX4" fmla="*/ 2508966 w 4995431"/>
                <a:gd name="connsiteY4" fmla="*/ 2461003 h 2461003"/>
                <a:gd name="connsiteX0" fmla="*/ 2508966 w 4995431"/>
                <a:gd name="connsiteY0" fmla="*/ 2787575 h 2787575"/>
                <a:gd name="connsiteX1" fmla="*/ 0 w 4995431"/>
                <a:gd name="connsiteY1" fmla="*/ 1387928 h 2787575"/>
                <a:gd name="connsiteX2" fmla="*/ 2517677 w 4995431"/>
                <a:gd name="connsiteY2" fmla="*/ 0 h 2787575"/>
                <a:gd name="connsiteX3" fmla="*/ 4995431 w 4995431"/>
                <a:gd name="connsiteY3" fmla="*/ 1481292 h 2787575"/>
                <a:gd name="connsiteX4" fmla="*/ 2508966 w 4995431"/>
                <a:gd name="connsiteY4" fmla="*/ 2787575 h 2787575"/>
                <a:gd name="connsiteX0" fmla="*/ 2508966 w 4995431"/>
                <a:gd name="connsiteY0" fmla="*/ 2787575 h 2787575"/>
                <a:gd name="connsiteX1" fmla="*/ 0 w 4995431"/>
                <a:gd name="connsiteY1" fmla="*/ 1387928 h 2787575"/>
                <a:gd name="connsiteX2" fmla="*/ 2517677 w 4995431"/>
                <a:gd name="connsiteY2" fmla="*/ 0 h 2787575"/>
                <a:gd name="connsiteX3" fmla="*/ 4995431 w 4995431"/>
                <a:gd name="connsiteY3" fmla="*/ 1481292 h 2787575"/>
                <a:gd name="connsiteX4" fmla="*/ 2508966 w 4995431"/>
                <a:gd name="connsiteY4" fmla="*/ 2787575 h 2787575"/>
                <a:gd name="connsiteX0" fmla="*/ 2524812 w 5011277"/>
                <a:gd name="connsiteY0" fmla="*/ 2787575 h 2787575"/>
                <a:gd name="connsiteX1" fmla="*/ 0 w 5011277"/>
                <a:gd name="connsiteY1" fmla="*/ 1355271 h 2787575"/>
                <a:gd name="connsiteX2" fmla="*/ 2533523 w 5011277"/>
                <a:gd name="connsiteY2" fmla="*/ 0 h 2787575"/>
                <a:gd name="connsiteX3" fmla="*/ 5011277 w 5011277"/>
                <a:gd name="connsiteY3" fmla="*/ 1481292 h 2787575"/>
                <a:gd name="connsiteX4" fmla="*/ 2524812 w 5011277"/>
                <a:gd name="connsiteY4" fmla="*/ 2787575 h 2787575"/>
                <a:gd name="connsiteX0" fmla="*/ 2524812 w 5011277"/>
                <a:gd name="connsiteY0" fmla="*/ 2803903 h 2803903"/>
                <a:gd name="connsiteX1" fmla="*/ 0 w 5011277"/>
                <a:gd name="connsiteY1" fmla="*/ 1371599 h 2803903"/>
                <a:gd name="connsiteX2" fmla="*/ 2549370 w 5011277"/>
                <a:gd name="connsiteY2" fmla="*/ 0 h 2803903"/>
                <a:gd name="connsiteX3" fmla="*/ 5011277 w 5011277"/>
                <a:gd name="connsiteY3" fmla="*/ 1497620 h 2803903"/>
                <a:gd name="connsiteX4" fmla="*/ 2524812 w 5011277"/>
                <a:gd name="connsiteY4" fmla="*/ 2803903 h 280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77" h="2803903">
                  <a:moveTo>
                    <a:pt x="2524812" y="2803903"/>
                  </a:moveTo>
                  <a:lnTo>
                    <a:pt x="0" y="1371599"/>
                  </a:lnTo>
                  <a:lnTo>
                    <a:pt x="2549370" y="0"/>
                  </a:lnTo>
                  <a:cubicBezTo>
                    <a:pt x="3449240" y="531863"/>
                    <a:pt x="2637673" y="133000"/>
                    <a:pt x="5011277" y="1497620"/>
                  </a:cubicBezTo>
                  <a:lnTo>
                    <a:pt x="2524812" y="28039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6" name="Title 1">
            <a:extLst>
              <a:ext uri="{FF2B5EF4-FFF2-40B4-BE49-F238E27FC236}">
                <a16:creationId xmlns:a16="http://schemas.microsoft.com/office/drawing/2014/main" id="{E8C9C514-CBDA-48EF-818A-EBB9E8723D70}"/>
              </a:ext>
            </a:extLst>
          </p:cNvPr>
          <p:cNvSpPr txBox="1">
            <a:spLocks/>
          </p:cNvSpPr>
          <p:nvPr/>
        </p:nvSpPr>
        <p:spPr>
          <a:xfrm>
            <a:off x="6896607" y="1586215"/>
            <a:ext cx="5472000" cy="949325"/>
          </a:xfrm>
          <a:prstGeom prst="rect">
            <a:avLst/>
          </a:prstGeom>
        </p:spPr>
        <p:txBody>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 typeface="Arial" charset="0"/>
              <a:buNone/>
              <a:tabLst/>
              <a:defRPr/>
            </a:pPr>
            <a:endParaRPr kumimoji="0" lang="en-GB" sz="3600" b="0" i="0" u="none" strike="noStrike" kern="1200" cap="none" spc="0" normalizeH="0" baseline="0" noProof="0">
              <a:ln>
                <a:noFill/>
              </a:ln>
              <a:solidFill>
                <a:srgbClr val="000000"/>
              </a:solidFill>
              <a:effectLst/>
              <a:uLnTx/>
              <a:uFillTx/>
              <a:latin typeface="Bahnschrift Condensed" panose="020B0502040204020203" pitchFamily="34" charset="0"/>
              <a:ea typeface="+mj-ea"/>
              <a:cs typeface="+mj-cs"/>
            </a:endParaRPr>
          </a:p>
        </p:txBody>
      </p:sp>
      <p:sp>
        <p:nvSpPr>
          <p:cNvPr id="28" name="Oval 27">
            <a:extLst>
              <a:ext uri="{FF2B5EF4-FFF2-40B4-BE49-F238E27FC236}">
                <a16:creationId xmlns:a16="http://schemas.microsoft.com/office/drawing/2014/main" id="{59A969EE-8530-4399-8DE3-3EAED79F6E6F}"/>
              </a:ext>
            </a:extLst>
          </p:cNvPr>
          <p:cNvSpPr>
            <a:spLocks noChangeAspect="1"/>
          </p:cNvSpPr>
          <p:nvPr/>
        </p:nvSpPr>
        <p:spPr>
          <a:xfrm>
            <a:off x="8414360" y="2920408"/>
            <a:ext cx="1503617" cy="1503489"/>
          </a:xfrm>
          <a:prstGeom prst="ellipse">
            <a:avLst/>
          </a:prstGeom>
          <a:solidFill>
            <a:srgbClr val="00A3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Bahnschrift Condensed" panose="020B0502040204020203" pitchFamily="34" charset="0"/>
                <a:ea typeface="+mn-ea"/>
                <a:cs typeface="+mn-cs"/>
              </a:rPr>
              <a:t>£200m FCIP</a:t>
            </a:r>
          </a:p>
        </p:txBody>
      </p:sp>
      <p:sp>
        <p:nvSpPr>
          <p:cNvPr id="29" name="Title 1">
            <a:extLst>
              <a:ext uri="{FF2B5EF4-FFF2-40B4-BE49-F238E27FC236}">
                <a16:creationId xmlns:a16="http://schemas.microsoft.com/office/drawing/2014/main" id="{08328C6C-1DF2-41FC-A758-DCC2F000DF73}"/>
              </a:ext>
            </a:extLst>
          </p:cNvPr>
          <p:cNvSpPr txBox="1">
            <a:spLocks/>
          </p:cNvSpPr>
          <p:nvPr/>
        </p:nvSpPr>
        <p:spPr>
          <a:xfrm>
            <a:off x="6598788" y="1662479"/>
            <a:ext cx="2803661" cy="949325"/>
          </a:xfrm>
          <a:prstGeom prst="rect">
            <a:avLst/>
          </a:prstGeom>
        </p:spPr>
        <p:txBody>
          <a:bodyPr lIns="91440" tIns="45720" rIns="91440" bIns="45720" anchor="t"/>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4000" b="1" i="0" u="none" strike="noStrike" kern="1200" cap="none" spc="0" normalizeH="0" baseline="0" noProof="0" dirty="0">
                <a:ln>
                  <a:noFill/>
                </a:ln>
                <a:solidFill>
                  <a:srgbClr val="FFFFFF"/>
                </a:solidFill>
                <a:effectLst/>
                <a:uLnTx/>
                <a:uFillTx/>
                <a:latin typeface="Bahnschrift Condensed"/>
                <a:ea typeface="+mj-ea"/>
                <a:cs typeface="+mj-cs"/>
              </a:rPr>
              <a:t>£150m</a:t>
            </a: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2500" b="0" i="0" u="none" strike="noStrike" kern="1200" cap="none" spc="0" normalizeH="0" baseline="0" noProof="0" dirty="0">
                <a:ln>
                  <a:noFill/>
                </a:ln>
                <a:solidFill>
                  <a:srgbClr val="FFFFFF"/>
                </a:solidFill>
                <a:effectLst/>
                <a:uLnTx/>
                <a:uFillTx/>
                <a:latin typeface="Bahnschrift Condensed"/>
                <a:ea typeface="+mj-ea"/>
                <a:cs typeface="+mj-cs"/>
              </a:rPr>
              <a:t>Flood &amp; coastal</a:t>
            </a:r>
            <a:endParaRPr kumimoji="0" lang="en-GB" sz="3600" b="1" i="0" u="none" strike="noStrike" kern="1200" cap="none" spc="0" normalizeH="0" baseline="0" noProof="0" dirty="0">
              <a:ln>
                <a:noFill/>
              </a:ln>
              <a:solidFill>
                <a:srgbClr val="FFFFFF"/>
              </a:solidFill>
              <a:effectLst/>
              <a:uLnTx/>
              <a:uFillTx/>
              <a:latin typeface="Arial"/>
              <a:ea typeface="+mj-ea"/>
              <a:cs typeface="Arial"/>
            </a:endParaRP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resilience innovation </a:t>
            </a:r>
            <a:endParaRPr kumimoji="0" lang="en-GB" sz="3600" b="1" i="0" u="none" strike="noStrike" kern="1200" cap="none" spc="0" normalizeH="0" baseline="0" noProof="0" dirty="0">
              <a:ln>
                <a:noFill/>
              </a:ln>
              <a:solidFill>
                <a:srgbClr val="FFFFFF"/>
              </a:solidFill>
              <a:effectLst/>
              <a:uLnTx/>
              <a:uFillTx/>
              <a:latin typeface="Arial"/>
              <a:ea typeface="+mj-ea"/>
              <a:cs typeface="Arial"/>
            </a:endParaRP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programme</a:t>
            </a:r>
            <a:endParaRPr kumimoji="0" lang="en-GB" sz="3600" b="1" i="0" u="none" strike="noStrike" kern="1200" cap="none" spc="0" normalizeH="0" baseline="0" noProof="0" dirty="0">
              <a:ln>
                <a:noFill/>
              </a:ln>
              <a:solidFill>
                <a:srgbClr val="FFFFFF"/>
              </a:solidFill>
              <a:effectLst/>
              <a:uLnTx/>
              <a:uFillTx/>
              <a:latin typeface="Arial"/>
              <a:ea typeface="+mj-ea"/>
              <a:cs typeface="Arial"/>
            </a:endParaRP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25 local authorities</a:t>
            </a: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delivering </a:t>
            </a: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resilience </a:t>
            </a:r>
            <a:endParaRPr kumimoji="0" lang="en-GB" sz="1800" b="0" i="0" u="none" strike="noStrike" kern="1200" cap="none" spc="0" normalizeH="0" baseline="0" noProof="0" dirty="0">
              <a:ln>
                <a:noFill/>
              </a:ln>
              <a:solidFill>
                <a:srgbClr val="FFFFFF"/>
              </a:solidFill>
              <a:effectLst/>
              <a:uLnTx/>
              <a:uFillTx/>
              <a:latin typeface="Bahnschrift Condensed" panose="020B0502040204020203" pitchFamily="34" charset="0"/>
              <a:ea typeface="+mj-ea"/>
              <a:cs typeface="+mj-cs"/>
            </a:endParaRPr>
          </a:p>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actions</a:t>
            </a:r>
          </a:p>
        </p:txBody>
      </p:sp>
      <p:sp>
        <p:nvSpPr>
          <p:cNvPr id="30" name="Title 1">
            <a:extLst>
              <a:ext uri="{FF2B5EF4-FFF2-40B4-BE49-F238E27FC236}">
                <a16:creationId xmlns:a16="http://schemas.microsoft.com/office/drawing/2014/main" id="{06ABB449-5AEC-40C9-BDE9-91922DCAD3BF}"/>
              </a:ext>
            </a:extLst>
          </p:cNvPr>
          <p:cNvSpPr txBox="1">
            <a:spLocks/>
          </p:cNvSpPr>
          <p:nvPr/>
        </p:nvSpPr>
        <p:spPr>
          <a:xfrm>
            <a:off x="9210752" y="1522696"/>
            <a:ext cx="2698077" cy="949325"/>
          </a:xfrm>
          <a:prstGeom prst="rect">
            <a:avLst/>
          </a:prstGeom>
        </p:spPr>
        <p:txBody>
          <a:bodyPr lIns="91440" tIns="45720" rIns="91440" bIns="45720" anchor="t"/>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r" defTabSz="914400" rtl="0" eaLnBrk="1" fontAlgn="base" latinLnBrk="0" hangingPunct="1">
              <a:lnSpc>
                <a:spcPct val="90000"/>
              </a:lnSpc>
              <a:spcBef>
                <a:spcPct val="0"/>
              </a:spcBef>
              <a:spcAft>
                <a:spcPct val="0"/>
              </a:spcAft>
              <a:buClrTx/>
              <a:buSzTx/>
              <a:buFont typeface="Arial" charset="0"/>
              <a:buNone/>
              <a:tabLst/>
              <a:defRPr/>
            </a:pPr>
            <a:r>
              <a:rPr kumimoji="0" lang="en-GB" sz="4000" b="1" i="0" u="none" strike="noStrike" kern="1200" cap="none" spc="0" normalizeH="0" baseline="0" noProof="0" dirty="0">
                <a:ln>
                  <a:noFill/>
                </a:ln>
                <a:solidFill>
                  <a:srgbClr val="FFFFFF"/>
                </a:solidFill>
                <a:effectLst/>
                <a:uLnTx/>
                <a:uFillTx/>
                <a:latin typeface="Bahnschrift Condensed"/>
                <a:ea typeface="+mj-ea"/>
                <a:cs typeface="+mj-cs"/>
              </a:rPr>
              <a:t>£8m</a:t>
            </a:r>
          </a:p>
          <a:p>
            <a:pPr marL="0" marR="0" lvl="0" indent="0" algn="r" defTabSz="914400" rtl="0" eaLnBrk="1" fontAlgn="base" latinLnBrk="0" hangingPunct="1">
              <a:lnSpc>
                <a:spcPct val="90000"/>
              </a:lnSpc>
              <a:spcBef>
                <a:spcPct val="0"/>
              </a:spcBef>
              <a:spcAft>
                <a:spcPct val="0"/>
              </a:spcAft>
              <a:buClrTx/>
              <a:buSzTx/>
              <a:buFont typeface="Arial" charset="0"/>
              <a:buNone/>
              <a:tabLst/>
              <a:defRPr/>
            </a:pPr>
            <a:r>
              <a:rPr kumimoji="0" lang="en-GB" sz="2500" b="0" i="0" u="none" strike="noStrike" kern="1200" cap="none" spc="0" normalizeH="0" baseline="0" noProof="0" dirty="0">
                <a:ln>
                  <a:noFill/>
                </a:ln>
                <a:solidFill>
                  <a:srgbClr val="FFFFFF"/>
                </a:solidFill>
                <a:effectLst/>
                <a:uLnTx/>
                <a:uFillTx/>
                <a:latin typeface="Bahnschrift Condensed"/>
                <a:ea typeface="+mj-ea"/>
                <a:cs typeface="+mj-cs"/>
              </a:rPr>
              <a:t>Adaptation pathways programme</a:t>
            </a:r>
          </a:p>
          <a:p>
            <a:pPr marL="0" marR="0" lvl="0" indent="0" algn="r"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4 EA teams developing</a:t>
            </a:r>
          </a:p>
          <a:p>
            <a:pPr marL="0" marR="0" lvl="0" indent="0" algn="r"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      adaptation pathway </a:t>
            </a:r>
            <a:endParaRPr kumimoji="0" lang="en-GB" sz="1800" b="0" i="0" u="none" strike="noStrike" kern="1200" cap="none" spc="0" normalizeH="0" baseline="0" noProof="0" dirty="0">
              <a:ln>
                <a:noFill/>
              </a:ln>
              <a:solidFill>
                <a:srgbClr val="FFFFFF"/>
              </a:solidFill>
              <a:effectLst/>
              <a:uLnTx/>
              <a:uFillTx/>
              <a:latin typeface="Bahnschrift Condensed" panose="020B0502040204020203" pitchFamily="34" charset="0"/>
              <a:ea typeface="+mj-ea"/>
              <a:cs typeface="+mj-cs"/>
            </a:endParaRPr>
          </a:p>
          <a:p>
            <a:pPr marL="0" marR="0" lvl="0" indent="0" algn="r"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plans with local </a:t>
            </a:r>
            <a:endParaRPr kumimoji="0" lang="en-GB" sz="1800" b="0" i="0" u="none" strike="noStrike" kern="1200" cap="none" spc="0" normalizeH="0" baseline="0" noProof="0" dirty="0">
              <a:ln>
                <a:noFill/>
              </a:ln>
              <a:solidFill>
                <a:srgbClr val="FFFFFF"/>
              </a:solidFill>
              <a:effectLst/>
              <a:uLnTx/>
              <a:uFillTx/>
              <a:latin typeface="Bahnschrift Condensed" panose="020B0502040204020203" pitchFamily="34" charset="0"/>
              <a:ea typeface="+mj-ea"/>
              <a:cs typeface="+mj-cs"/>
            </a:endParaRPr>
          </a:p>
          <a:p>
            <a:pPr marL="0" marR="0" lvl="0" indent="0" algn="r" defTabSz="914400" rtl="0" eaLnBrk="1" fontAlgn="base" latinLnBrk="0" hangingPunct="1">
              <a:lnSpc>
                <a:spcPct val="90000"/>
              </a:lnSpc>
              <a:spcBef>
                <a:spcPct val="0"/>
              </a:spcBef>
              <a:spcAft>
                <a:spcPct val="0"/>
              </a:spcAft>
              <a:buClrTx/>
              <a:buSzTx/>
              <a:buFont typeface="Arial" charset="0"/>
              <a:buNone/>
              <a:tabLst/>
              <a:defRPr/>
            </a:pPr>
            <a:r>
              <a:rPr kumimoji="0" lang="en-GB" sz="1800" b="0" i="0" u="none" strike="noStrike" kern="1200" cap="none" spc="0" normalizeH="0" baseline="0" noProof="0" dirty="0">
                <a:ln>
                  <a:noFill/>
                </a:ln>
                <a:solidFill>
                  <a:srgbClr val="FFFFFF"/>
                </a:solidFill>
                <a:effectLst/>
                <a:uLnTx/>
                <a:uFillTx/>
                <a:latin typeface="Bahnschrift Condensed"/>
                <a:ea typeface="+mj-ea"/>
                <a:cs typeface="+mj-cs"/>
              </a:rPr>
              <a:t>partners</a:t>
            </a:r>
          </a:p>
        </p:txBody>
      </p:sp>
      <p:sp>
        <p:nvSpPr>
          <p:cNvPr id="31" name="Title 1">
            <a:extLst>
              <a:ext uri="{FF2B5EF4-FFF2-40B4-BE49-F238E27FC236}">
                <a16:creationId xmlns:a16="http://schemas.microsoft.com/office/drawing/2014/main" id="{88F44A7E-1B90-434D-A02F-B440385E1E0E}"/>
              </a:ext>
            </a:extLst>
          </p:cNvPr>
          <p:cNvSpPr txBox="1">
            <a:spLocks/>
          </p:cNvSpPr>
          <p:nvPr/>
        </p:nvSpPr>
        <p:spPr>
          <a:xfrm>
            <a:off x="7789173" y="4509499"/>
            <a:ext cx="2698077" cy="949325"/>
          </a:xfrm>
          <a:prstGeom prst="rect">
            <a:avLst/>
          </a:prstGeom>
        </p:spPr>
        <p:txBody>
          <a:bodyPr lIns="91440" tIns="45720" rIns="91440" bIns="45720" anchor="t"/>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GB" sz="4000" b="1" i="0" u="none" strike="noStrike" kern="1200" cap="none" spc="0" normalizeH="0" baseline="0" noProof="0">
                <a:ln>
                  <a:noFill/>
                </a:ln>
                <a:solidFill>
                  <a:srgbClr val="FFFFFF"/>
                </a:solidFill>
                <a:effectLst/>
                <a:uLnTx/>
                <a:uFillTx/>
                <a:latin typeface="Bahnschrift Condensed"/>
                <a:ea typeface="+mj-ea"/>
                <a:cs typeface="+mj-cs"/>
              </a:rPr>
              <a:t>£36m</a:t>
            </a:r>
          </a:p>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GB" sz="2000" b="0" i="0" u="none" strike="noStrike" kern="1200" cap="none" spc="0" normalizeH="0" baseline="0" noProof="0">
                <a:ln>
                  <a:noFill/>
                </a:ln>
                <a:solidFill>
                  <a:srgbClr val="FFFFFF"/>
                </a:solidFill>
                <a:effectLst/>
                <a:uLnTx/>
                <a:uFillTx/>
                <a:latin typeface="Bahnschrift Condensed"/>
                <a:ea typeface="+mj-ea"/>
                <a:cs typeface="+mj-cs"/>
              </a:rPr>
              <a:t>Coastal transition accelerator programme</a:t>
            </a:r>
          </a:p>
        </p:txBody>
      </p:sp>
      <p:sp>
        <p:nvSpPr>
          <p:cNvPr id="20" name="Text Box 2">
            <a:extLst>
              <a:ext uri="{FF2B5EF4-FFF2-40B4-BE49-F238E27FC236}">
                <a16:creationId xmlns:a16="http://schemas.microsoft.com/office/drawing/2014/main" id="{DE1C4723-1262-4687-8290-3D298208ED11}"/>
              </a:ext>
            </a:extLst>
          </p:cNvPr>
          <p:cNvSpPr txBox="1">
            <a:spLocks noChangeArrowheads="1"/>
          </p:cNvSpPr>
          <p:nvPr/>
        </p:nvSpPr>
        <p:spPr bwMode="auto">
          <a:xfrm>
            <a:off x="230872" y="5108287"/>
            <a:ext cx="6305811" cy="1473134"/>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6000"/>
              </a:lnSpc>
              <a:spcBef>
                <a:spcPts val="1200"/>
              </a:spcBef>
              <a:spcAft>
                <a:spcPts val="800"/>
              </a:spcAft>
              <a:buClrTx/>
              <a:buSzTx/>
              <a:buFontTx/>
              <a:buNone/>
              <a:tabLst/>
              <a:defRPr/>
            </a:pPr>
            <a:r>
              <a:rPr kumimoji="0" lang="en-GB" sz="2000" b="0" i="0" u="none" strike="noStrike" kern="1200" cap="none" spc="0" normalizeH="0" baseline="0" noProof="0" dirty="0">
                <a:ln>
                  <a:noFill/>
                </a:ln>
                <a:effectLst/>
                <a:uLnTx/>
                <a:uFillTx/>
                <a:latin typeface="Abadi Extra Light" panose="020B0204020104020204" pitchFamily="34" charset="0"/>
                <a:ea typeface="Calibri" panose="020F0502020204030204" pitchFamily="34" charset="0"/>
                <a:cs typeface="Arial" panose="020B0604020202020204" pitchFamily="34" charset="0"/>
              </a:rPr>
              <a:t>We will drive innovation in flood and coastal resilience and adaptation to a changing climate. We’re investing £200 million to test and develop new ways to create a nation resilient to flooding and coastal change.</a:t>
            </a:r>
          </a:p>
        </p:txBody>
      </p:sp>
      <p:sp>
        <p:nvSpPr>
          <p:cNvPr id="7" name="Title 1">
            <a:extLst>
              <a:ext uri="{FF2B5EF4-FFF2-40B4-BE49-F238E27FC236}">
                <a16:creationId xmlns:a16="http://schemas.microsoft.com/office/drawing/2014/main" id="{082BA330-D8A4-8F2A-0B6C-F083490BD00B}"/>
              </a:ext>
            </a:extLst>
          </p:cNvPr>
          <p:cNvSpPr txBox="1">
            <a:spLocks/>
          </p:cNvSpPr>
          <p:nvPr/>
        </p:nvSpPr>
        <p:spPr bwMode="auto">
          <a:xfrm>
            <a:off x="624416" y="521867"/>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Innovation</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£200m Flood &amp; coastal innovation programmes</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EC1D5427-88A0-3823-043C-A9CAF5ACE074}"/>
              </a:ext>
            </a:extLst>
          </p:cNvPr>
          <p:cNvPicPr>
            <a:picLocks noChangeAspect="1"/>
          </p:cNvPicPr>
          <p:nvPr/>
        </p:nvPicPr>
        <p:blipFill>
          <a:blip r:embed="rId3">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1945339" y="2472021"/>
            <a:ext cx="956285" cy="977948"/>
          </a:xfrm>
          <a:prstGeom prst="rect">
            <a:avLst/>
          </a:prstGeom>
        </p:spPr>
      </p:pic>
      <p:sp>
        <p:nvSpPr>
          <p:cNvPr id="9" name="TextBox 8">
            <a:extLst>
              <a:ext uri="{FF2B5EF4-FFF2-40B4-BE49-F238E27FC236}">
                <a16:creationId xmlns:a16="http://schemas.microsoft.com/office/drawing/2014/main" id="{EB2F48E4-E737-D1C6-00C4-0B8A2E2539E0}"/>
              </a:ext>
            </a:extLst>
          </p:cNvPr>
          <p:cNvSpPr txBox="1"/>
          <p:nvPr/>
        </p:nvSpPr>
        <p:spPr>
          <a:xfrm>
            <a:off x="608866" y="3757567"/>
            <a:ext cx="1757212" cy="830997"/>
          </a:xfrm>
          <a:prstGeom prst="rect">
            <a:avLst/>
          </a:prstGeom>
          <a:noFill/>
        </p:spPr>
        <p:txBody>
          <a:bodyPr wrap="none" rtlCol="0">
            <a:spAutoFit/>
          </a:bodyPr>
          <a:lstStyle/>
          <a:p>
            <a:r>
              <a:rPr lang="en-GB" sz="4800" b="1" dirty="0">
                <a:solidFill>
                  <a:srgbClr val="008531"/>
                </a:solidFill>
                <a:latin typeface="Congenial UltraLight" panose="02000503040000020004" pitchFamily="2" charset="0"/>
              </a:rPr>
              <a:t>~500</a:t>
            </a:r>
          </a:p>
        </p:txBody>
      </p:sp>
      <p:sp>
        <p:nvSpPr>
          <p:cNvPr id="10" name="TextBox 9">
            <a:extLst>
              <a:ext uri="{FF2B5EF4-FFF2-40B4-BE49-F238E27FC236}">
                <a16:creationId xmlns:a16="http://schemas.microsoft.com/office/drawing/2014/main" id="{2D5E1A42-8182-F4B9-04BD-1A3E1BBA4233}"/>
              </a:ext>
            </a:extLst>
          </p:cNvPr>
          <p:cNvSpPr txBox="1"/>
          <p:nvPr/>
        </p:nvSpPr>
        <p:spPr>
          <a:xfrm>
            <a:off x="651326" y="4547367"/>
            <a:ext cx="1782860" cy="307777"/>
          </a:xfrm>
          <a:prstGeom prst="rect">
            <a:avLst/>
          </a:prstGeom>
          <a:noFill/>
        </p:spPr>
        <p:txBody>
          <a:bodyPr wrap="none" rtlCol="0">
            <a:spAutoFit/>
          </a:bodyPr>
          <a:lstStyle/>
          <a:p>
            <a:r>
              <a:rPr lang="en-GB" sz="1400" spc="400" dirty="0">
                <a:solidFill>
                  <a:srgbClr val="E7E6E6">
                    <a:lumMod val="25000"/>
                  </a:srgbClr>
                </a:solidFill>
                <a:latin typeface="Congenial UltraLight" panose="02000503040000020004" pitchFamily="2" charset="0"/>
              </a:rPr>
              <a:t>Project staff</a:t>
            </a:r>
          </a:p>
        </p:txBody>
      </p:sp>
      <p:sp>
        <p:nvSpPr>
          <p:cNvPr id="11" name="TextBox 10">
            <a:extLst>
              <a:ext uri="{FF2B5EF4-FFF2-40B4-BE49-F238E27FC236}">
                <a16:creationId xmlns:a16="http://schemas.microsoft.com/office/drawing/2014/main" id="{7888F655-3FE9-C8A1-681B-BD459CAE1607}"/>
              </a:ext>
            </a:extLst>
          </p:cNvPr>
          <p:cNvSpPr txBox="1"/>
          <p:nvPr/>
        </p:nvSpPr>
        <p:spPr>
          <a:xfrm>
            <a:off x="3370619" y="1471192"/>
            <a:ext cx="2781531" cy="1569660"/>
          </a:xfrm>
          <a:prstGeom prst="rect">
            <a:avLst/>
          </a:prstGeom>
          <a:noFill/>
        </p:spPr>
        <p:txBody>
          <a:bodyPr wrap="none" rtlCol="0">
            <a:spAutoFit/>
          </a:bodyPr>
          <a:lstStyle/>
          <a:p>
            <a:r>
              <a:rPr lang="en-GB" sz="4800" b="1" dirty="0">
                <a:solidFill>
                  <a:srgbClr val="008531"/>
                </a:solidFill>
                <a:latin typeface="Congenial UltraLight" panose="02000503040000020004" pitchFamily="2" charset="0"/>
              </a:rPr>
              <a:t>35</a:t>
            </a:r>
            <a:r>
              <a:rPr lang="en-GB" sz="2133" b="1" dirty="0">
                <a:solidFill>
                  <a:srgbClr val="E7E6E6">
                    <a:lumMod val="50000"/>
                  </a:srgbClr>
                </a:solidFill>
                <a:latin typeface="Congenial UltraLight" panose="02000503040000020004" pitchFamily="2" charset="0"/>
              </a:rPr>
              <a:t> </a:t>
            </a:r>
            <a:r>
              <a:rPr lang="en-GB" sz="2133" dirty="0">
                <a:solidFill>
                  <a:srgbClr val="E7E6E6">
                    <a:lumMod val="25000"/>
                  </a:srgbClr>
                </a:solidFill>
                <a:latin typeface="Congenial UltraLight" panose="02000503040000020004" pitchFamily="2" charset="0"/>
              </a:rPr>
              <a:t>projects</a:t>
            </a:r>
          </a:p>
          <a:p>
            <a:r>
              <a:rPr lang="en-GB" sz="4800" b="1" dirty="0">
                <a:solidFill>
                  <a:srgbClr val="008531"/>
                </a:solidFill>
                <a:latin typeface="Congenial UltraLight" panose="02000503040000020004" pitchFamily="2" charset="0"/>
              </a:rPr>
              <a:t>30</a:t>
            </a:r>
            <a:r>
              <a:rPr lang="en-GB" sz="2133" b="1" dirty="0">
                <a:solidFill>
                  <a:srgbClr val="ED7D31"/>
                </a:solidFill>
                <a:latin typeface="Congenial UltraLight" panose="02000503040000020004" pitchFamily="2" charset="0"/>
              </a:rPr>
              <a:t> </a:t>
            </a:r>
            <a:r>
              <a:rPr lang="en-GB" sz="2133" dirty="0">
                <a:solidFill>
                  <a:srgbClr val="E7E6E6">
                    <a:lumMod val="25000"/>
                  </a:srgbClr>
                </a:solidFill>
                <a:latin typeface="Congenial UltraLight" panose="02000503040000020004" pitchFamily="2" charset="0"/>
              </a:rPr>
              <a:t>local</a:t>
            </a:r>
            <a:r>
              <a:rPr lang="en-GB" sz="2133" b="1" dirty="0">
                <a:solidFill>
                  <a:srgbClr val="E7E6E6">
                    <a:lumMod val="50000"/>
                  </a:srgbClr>
                </a:solidFill>
                <a:latin typeface="Congenial UltraLight" panose="02000503040000020004" pitchFamily="2" charset="0"/>
              </a:rPr>
              <a:t> </a:t>
            </a:r>
            <a:r>
              <a:rPr lang="en-GB" sz="2133" dirty="0">
                <a:solidFill>
                  <a:srgbClr val="E7E6E6">
                    <a:lumMod val="25000"/>
                  </a:srgbClr>
                </a:solidFill>
                <a:latin typeface="Congenial UltraLight" panose="02000503040000020004" pitchFamily="2" charset="0"/>
              </a:rPr>
              <a:t>authorities</a:t>
            </a:r>
          </a:p>
        </p:txBody>
      </p:sp>
      <p:sp>
        <p:nvSpPr>
          <p:cNvPr id="12" name="TextBox 11">
            <a:extLst>
              <a:ext uri="{FF2B5EF4-FFF2-40B4-BE49-F238E27FC236}">
                <a16:creationId xmlns:a16="http://schemas.microsoft.com/office/drawing/2014/main" id="{8DF44DF9-35FC-BA50-A1C0-2CD907AA5494}"/>
              </a:ext>
            </a:extLst>
          </p:cNvPr>
          <p:cNvSpPr txBox="1"/>
          <p:nvPr/>
        </p:nvSpPr>
        <p:spPr>
          <a:xfrm>
            <a:off x="561173" y="2623247"/>
            <a:ext cx="1162498" cy="830997"/>
          </a:xfrm>
          <a:prstGeom prst="rect">
            <a:avLst/>
          </a:prstGeom>
          <a:noFill/>
        </p:spPr>
        <p:txBody>
          <a:bodyPr wrap="none" rtlCol="0">
            <a:spAutoFit/>
          </a:bodyPr>
          <a:lstStyle/>
          <a:p>
            <a:r>
              <a:rPr lang="en-GB" sz="4800" b="1">
                <a:solidFill>
                  <a:srgbClr val="008531"/>
                </a:solidFill>
                <a:latin typeface="Congenial UltraLight" panose="02000503040000020004" pitchFamily="2" charset="0"/>
              </a:rPr>
              <a:t>324</a:t>
            </a:r>
          </a:p>
        </p:txBody>
      </p:sp>
      <p:sp>
        <p:nvSpPr>
          <p:cNvPr id="13" name="TextBox 12">
            <a:extLst>
              <a:ext uri="{FF2B5EF4-FFF2-40B4-BE49-F238E27FC236}">
                <a16:creationId xmlns:a16="http://schemas.microsoft.com/office/drawing/2014/main" id="{1C327A04-087E-47EC-0060-9683A6BA65BB}"/>
              </a:ext>
            </a:extLst>
          </p:cNvPr>
          <p:cNvSpPr txBox="1"/>
          <p:nvPr/>
        </p:nvSpPr>
        <p:spPr>
          <a:xfrm>
            <a:off x="721397" y="3353984"/>
            <a:ext cx="1955985" cy="318100"/>
          </a:xfrm>
          <a:prstGeom prst="rect">
            <a:avLst/>
          </a:prstGeom>
          <a:noFill/>
        </p:spPr>
        <p:txBody>
          <a:bodyPr wrap="none" rtlCol="0">
            <a:spAutoFit/>
          </a:bodyPr>
          <a:lstStyle/>
          <a:p>
            <a:r>
              <a:rPr lang="en-GB" sz="1467" spc="400">
                <a:solidFill>
                  <a:srgbClr val="E7E6E6">
                    <a:lumMod val="25000"/>
                  </a:srgbClr>
                </a:solidFill>
                <a:latin typeface="Congenial UltraLight" panose="02000503040000020004" pitchFamily="2" charset="0"/>
              </a:rPr>
              <a:t>Organisations</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7F48EB7-209B-CF26-FA62-7B02077B4F2C}"/>
              </a:ext>
            </a:extLst>
          </p:cNvPr>
          <p:cNvPicPr>
            <a:picLocks noChangeAspect="1"/>
          </p:cNvPicPr>
          <p:nvPr/>
        </p:nvPicPr>
        <p:blipFill>
          <a:blip r:embed="rId4">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3534153" y="3264139"/>
            <a:ext cx="480593" cy="491481"/>
          </a:xfrm>
          <a:prstGeom prst="rect">
            <a:avLst/>
          </a:prstGeom>
        </p:spPr>
      </p:pic>
      <p:grpSp>
        <p:nvGrpSpPr>
          <p:cNvPr id="19" name="Group 18">
            <a:extLst>
              <a:ext uri="{FF2B5EF4-FFF2-40B4-BE49-F238E27FC236}">
                <a16:creationId xmlns:a16="http://schemas.microsoft.com/office/drawing/2014/main" id="{157587DA-0358-0890-F743-20DDFACA627C}"/>
              </a:ext>
            </a:extLst>
          </p:cNvPr>
          <p:cNvGrpSpPr/>
          <p:nvPr/>
        </p:nvGrpSpPr>
        <p:grpSpPr>
          <a:xfrm>
            <a:off x="3409212" y="3783080"/>
            <a:ext cx="2543740" cy="1281634"/>
            <a:chOff x="2804991" y="1264282"/>
            <a:chExt cx="1907805" cy="961225"/>
          </a:xfrm>
        </p:grpSpPr>
        <p:pic>
          <p:nvPicPr>
            <p:cNvPr id="21" name="Picture 20" descr="A black background with a black square&#10;&#10;Description automatically generated with medium confidence">
              <a:extLst>
                <a:ext uri="{FF2B5EF4-FFF2-40B4-BE49-F238E27FC236}">
                  <a16:creationId xmlns:a16="http://schemas.microsoft.com/office/drawing/2014/main" id="{4A5BA404-3E39-E78E-C0B4-F82D245AF90A}"/>
                </a:ext>
              </a:extLst>
            </p:cNvPr>
            <p:cNvPicPr>
              <a:picLocks noChangeAspect="1"/>
            </p:cNvPicPr>
            <p:nvPr/>
          </p:nvPicPr>
          <p:blipFill>
            <a:blip r:embed="rId5">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3842832" y="1335835"/>
              <a:ext cx="869964" cy="889672"/>
            </a:xfrm>
            <a:prstGeom prst="rect">
              <a:avLst/>
            </a:prstGeom>
          </p:spPr>
        </p:pic>
        <p:sp>
          <p:nvSpPr>
            <p:cNvPr id="22" name="TextBox 21">
              <a:extLst>
                <a:ext uri="{FF2B5EF4-FFF2-40B4-BE49-F238E27FC236}">
                  <a16:creationId xmlns:a16="http://schemas.microsoft.com/office/drawing/2014/main" id="{1E56813F-6173-AD1A-9C60-A3BC474A7E2F}"/>
                </a:ext>
              </a:extLst>
            </p:cNvPr>
            <p:cNvSpPr txBox="1"/>
            <p:nvPr/>
          </p:nvSpPr>
          <p:spPr>
            <a:xfrm>
              <a:off x="3141093" y="1368362"/>
              <a:ext cx="742030" cy="238575"/>
            </a:xfrm>
            <a:prstGeom prst="rect">
              <a:avLst/>
            </a:prstGeom>
            <a:noFill/>
          </p:spPr>
          <p:txBody>
            <a:bodyPr wrap="none" rtlCol="0">
              <a:spAutoFit/>
            </a:bodyPr>
            <a:lstStyle/>
            <a:p>
              <a:r>
                <a:rPr lang="en-GB" sz="1467" spc="400">
                  <a:solidFill>
                    <a:srgbClr val="E7E6E6">
                      <a:lumMod val="25000"/>
                    </a:srgbClr>
                  </a:solidFill>
                  <a:latin typeface="Congenial UltraLight" panose="02000503040000020004" pitchFamily="2" charset="0"/>
                </a:rPr>
                <a:t>YEARS</a:t>
              </a:r>
            </a:p>
          </p:txBody>
        </p:sp>
        <p:sp>
          <p:nvSpPr>
            <p:cNvPr id="23" name="TextBox 22">
              <a:extLst>
                <a:ext uri="{FF2B5EF4-FFF2-40B4-BE49-F238E27FC236}">
                  <a16:creationId xmlns:a16="http://schemas.microsoft.com/office/drawing/2014/main" id="{FA75A686-719A-02FC-9D51-3A2685142687}"/>
                </a:ext>
              </a:extLst>
            </p:cNvPr>
            <p:cNvSpPr txBox="1"/>
            <p:nvPr/>
          </p:nvSpPr>
          <p:spPr>
            <a:xfrm>
              <a:off x="2804991" y="1264282"/>
              <a:ext cx="416220" cy="623248"/>
            </a:xfrm>
            <a:prstGeom prst="rect">
              <a:avLst/>
            </a:prstGeom>
            <a:noFill/>
          </p:spPr>
          <p:txBody>
            <a:bodyPr wrap="none" rtlCol="0">
              <a:spAutoFit/>
            </a:bodyPr>
            <a:lstStyle/>
            <a:p>
              <a:r>
                <a:rPr lang="en-GB" sz="4800" b="1">
                  <a:solidFill>
                    <a:srgbClr val="008531"/>
                  </a:solidFill>
                  <a:latin typeface="Congenial UltraLight" panose="02000503040000020004" pitchFamily="2" charset="0"/>
                </a:rPr>
                <a:t>6</a:t>
              </a:r>
            </a:p>
          </p:txBody>
        </p:sp>
        <p:sp>
          <p:nvSpPr>
            <p:cNvPr id="24" name="TextBox 23">
              <a:extLst>
                <a:ext uri="{FF2B5EF4-FFF2-40B4-BE49-F238E27FC236}">
                  <a16:creationId xmlns:a16="http://schemas.microsoft.com/office/drawing/2014/main" id="{326D2E23-831D-CB3A-4B7F-F277F7E20091}"/>
                </a:ext>
              </a:extLst>
            </p:cNvPr>
            <p:cNvSpPr txBox="1"/>
            <p:nvPr/>
          </p:nvSpPr>
          <p:spPr>
            <a:xfrm>
              <a:off x="2871640" y="1753083"/>
              <a:ext cx="1076204" cy="407900"/>
            </a:xfrm>
            <a:prstGeom prst="rect">
              <a:avLst/>
            </a:prstGeom>
            <a:noFill/>
          </p:spPr>
          <p:txBody>
            <a:bodyPr wrap="square" rtlCol="0">
              <a:spAutoFit/>
            </a:bodyPr>
            <a:lstStyle/>
            <a:p>
              <a:r>
                <a:rPr lang="en-GB" sz="1467" spc="400">
                  <a:solidFill>
                    <a:srgbClr val="E7E6E6">
                      <a:lumMod val="25000"/>
                    </a:srgbClr>
                  </a:solidFill>
                  <a:latin typeface="Congenial UltraLight" panose="02000503040000020004" pitchFamily="2" charset="0"/>
                </a:rPr>
                <a:t>2021-2027</a:t>
              </a:r>
            </a:p>
          </p:txBody>
        </p:sp>
      </p:grpSp>
      <p:sp>
        <p:nvSpPr>
          <p:cNvPr id="27" name="TextBox 26">
            <a:extLst>
              <a:ext uri="{FF2B5EF4-FFF2-40B4-BE49-F238E27FC236}">
                <a16:creationId xmlns:a16="http://schemas.microsoft.com/office/drawing/2014/main" id="{AE104068-4997-2F7D-E50C-1DA1FAC0081A}"/>
              </a:ext>
            </a:extLst>
          </p:cNvPr>
          <p:cNvSpPr txBox="1"/>
          <p:nvPr/>
        </p:nvSpPr>
        <p:spPr>
          <a:xfrm>
            <a:off x="651326" y="1494022"/>
            <a:ext cx="3385237" cy="830997"/>
          </a:xfrm>
          <a:prstGeom prst="rect">
            <a:avLst/>
          </a:prstGeom>
          <a:noFill/>
        </p:spPr>
        <p:txBody>
          <a:bodyPr wrap="square" rtlCol="0">
            <a:spAutoFit/>
          </a:bodyPr>
          <a:lstStyle/>
          <a:p>
            <a:r>
              <a:rPr lang="en-GB" sz="4800" b="1" dirty="0">
                <a:solidFill>
                  <a:srgbClr val="008531"/>
                </a:solidFill>
                <a:latin typeface="Congenial UltraLight" panose="02000503040000020004" pitchFamily="2" charset="0"/>
              </a:rPr>
              <a:t>3</a:t>
            </a:r>
          </a:p>
        </p:txBody>
      </p:sp>
      <p:pic>
        <p:nvPicPr>
          <p:cNvPr id="32" name="Picture 31" descr="A black background with a black square&#10;&#10;Description automatically generated with medium confidence">
            <a:extLst>
              <a:ext uri="{FF2B5EF4-FFF2-40B4-BE49-F238E27FC236}">
                <a16:creationId xmlns:a16="http://schemas.microsoft.com/office/drawing/2014/main" id="{EAA84E93-0530-6D01-2074-2C0AA45CF353}"/>
              </a:ext>
            </a:extLst>
          </p:cNvPr>
          <p:cNvPicPr>
            <a:picLocks noChangeAspect="1"/>
          </p:cNvPicPr>
          <p:nvPr/>
        </p:nvPicPr>
        <p:blipFill>
          <a:blip r:embed="rId6">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1510481" y="1563864"/>
            <a:ext cx="677543" cy="692892"/>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C8EAFA13-DBA3-416C-DA2B-8D6020C6AD6F}"/>
              </a:ext>
            </a:extLst>
          </p:cNvPr>
          <p:cNvPicPr>
            <a:picLocks noChangeAspect="1"/>
          </p:cNvPicPr>
          <p:nvPr/>
        </p:nvPicPr>
        <p:blipFill>
          <a:blip r:embed="rId4">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3534899" y="2952348"/>
            <a:ext cx="480593" cy="491481"/>
          </a:xfrm>
          <a:prstGeom prst="rect">
            <a:avLst/>
          </a:prstGeom>
        </p:spPr>
      </p:pic>
      <p:sp>
        <p:nvSpPr>
          <p:cNvPr id="36" name="TextBox 35">
            <a:extLst>
              <a:ext uri="{FF2B5EF4-FFF2-40B4-BE49-F238E27FC236}">
                <a16:creationId xmlns:a16="http://schemas.microsoft.com/office/drawing/2014/main" id="{7CF1A056-EC40-B347-4897-4313F62CC6D4}"/>
              </a:ext>
            </a:extLst>
          </p:cNvPr>
          <p:cNvSpPr txBox="1"/>
          <p:nvPr/>
        </p:nvSpPr>
        <p:spPr>
          <a:xfrm>
            <a:off x="538958" y="2248319"/>
            <a:ext cx="2682145" cy="318100"/>
          </a:xfrm>
          <a:prstGeom prst="rect">
            <a:avLst/>
          </a:prstGeom>
          <a:noFill/>
        </p:spPr>
        <p:txBody>
          <a:bodyPr wrap="none" rtlCol="0">
            <a:spAutoFit/>
          </a:bodyPr>
          <a:lstStyle/>
          <a:p>
            <a:r>
              <a:rPr lang="en-GB" sz="1467" spc="400" dirty="0">
                <a:solidFill>
                  <a:srgbClr val="E7E6E6">
                    <a:lumMod val="25000"/>
                  </a:srgbClr>
                </a:solidFill>
                <a:latin typeface="Congenial UltraLight" panose="02000503040000020004" pitchFamily="2" charset="0"/>
              </a:rPr>
              <a:t>Unique programmes</a:t>
            </a:r>
          </a:p>
        </p:txBody>
      </p:sp>
      <p:sp>
        <p:nvSpPr>
          <p:cNvPr id="4" name="TextBox 3">
            <a:extLst>
              <a:ext uri="{FF2B5EF4-FFF2-40B4-BE49-F238E27FC236}">
                <a16:creationId xmlns:a16="http://schemas.microsoft.com/office/drawing/2014/main" id="{4403CC47-8D4C-6692-DCAA-8DD48CACD836}"/>
              </a:ext>
            </a:extLst>
          </p:cNvPr>
          <p:cNvSpPr txBox="1"/>
          <p:nvPr/>
        </p:nvSpPr>
        <p:spPr>
          <a:xfrm>
            <a:off x="4118360" y="2970787"/>
            <a:ext cx="2172390" cy="1569660"/>
          </a:xfrm>
          <a:prstGeom prst="rect">
            <a:avLst/>
          </a:prstGeom>
          <a:noFill/>
        </p:spPr>
        <p:txBody>
          <a:bodyPr wrap="none" rtlCol="0">
            <a:spAutoFit/>
          </a:bodyPr>
          <a:lstStyle/>
          <a:p>
            <a:r>
              <a:rPr lang="en-GB" sz="4800" b="1" dirty="0">
                <a:solidFill>
                  <a:srgbClr val="008531"/>
                </a:solidFill>
                <a:latin typeface="Congenial UltraLight" panose="02000503040000020004" pitchFamily="2" charset="0"/>
              </a:rPr>
              <a:t>£200m</a:t>
            </a:r>
          </a:p>
          <a:p>
            <a:pPr algn="ctr"/>
            <a:endParaRPr lang="en-GB" sz="4800" dirty="0">
              <a:solidFill>
                <a:srgbClr val="008531"/>
              </a:solidFill>
              <a:latin typeface="Congenial UltraLight" panose="02000503040000020004" pitchFamily="2" charset="0"/>
            </a:endParaRPr>
          </a:p>
        </p:txBody>
      </p:sp>
    </p:spTree>
    <p:extLst>
      <p:ext uri="{BB962C8B-B14F-4D97-AF65-F5344CB8AC3E}">
        <p14:creationId xmlns:p14="http://schemas.microsoft.com/office/powerpoint/2010/main" val="69593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0" descr="EA Flood Defence Camera Network - Meteor Communications">
            <a:extLst>
              <a:ext uri="{FF2B5EF4-FFF2-40B4-BE49-F238E27FC236}">
                <a16:creationId xmlns:a16="http://schemas.microsoft.com/office/drawing/2014/main" id="{546422BD-2A35-B53D-7014-3A9044165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107" y="2989490"/>
            <a:ext cx="2139032" cy="2141676"/>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82BA330-D8A4-8F2A-0B6C-F083490BD00B}"/>
              </a:ext>
            </a:extLst>
          </p:cNvPr>
          <p:cNvSpPr txBox="1">
            <a:spLocks/>
          </p:cNvSpPr>
          <p:nvPr/>
        </p:nvSpPr>
        <p:spPr bwMode="auto">
          <a:xfrm>
            <a:off x="624416" y="521867"/>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Innovation</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£200m Flood &amp; coastal innovation programmes</a:t>
            </a:r>
          </a:p>
        </p:txBody>
      </p:sp>
      <p:sp>
        <p:nvSpPr>
          <p:cNvPr id="4" name="Slide Number Placeholder 4">
            <a:extLst>
              <a:ext uri="{FF2B5EF4-FFF2-40B4-BE49-F238E27FC236}">
                <a16:creationId xmlns:a16="http://schemas.microsoft.com/office/drawing/2014/main" id="{B13B435F-1E59-0F95-694D-DB981C1E0B88}"/>
              </a:ext>
            </a:extLst>
          </p:cNvPr>
          <p:cNvSpPr txBox="1">
            <a:spLocks/>
          </p:cNvSpPr>
          <p:nvPr/>
        </p:nvSpPr>
        <p:spPr>
          <a:xfrm>
            <a:off x="4259826" y="7477267"/>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E019E27-6C12-4568-A976-A8DF4023D7B2}" type="slidenum">
              <a:rPr lang="en-GB" altLang="en-US" smtClean="0"/>
              <a:pPr>
                <a:defRPr/>
              </a:pPr>
              <a:t>7</a:t>
            </a:fld>
            <a:endParaRPr lang="en-GB" altLang="en-US"/>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FFCBF28-2D58-A854-819E-7D59B54E0F2A}"/>
              </a:ext>
            </a:extLst>
          </p:cNvPr>
          <p:cNvPicPr>
            <a:picLocks noChangeAspect="1"/>
          </p:cNvPicPr>
          <p:nvPr/>
        </p:nvPicPr>
        <p:blipFill>
          <a:blip r:embed="rId4">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7677584" y="5066102"/>
            <a:ext cx="664712" cy="679771"/>
          </a:xfrm>
          <a:prstGeom prst="rect">
            <a:avLst/>
          </a:prstGeom>
        </p:spPr>
      </p:pic>
      <p:pic>
        <p:nvPicPr>
          <p:cNvPr id="41" name="Picture 4">
            <a:extLst>
              <a:ext uri="{FF2B5EF4-FFF2-40B4-BE49-F238E27FC236}">
                <a16:creationId xmlns:a16="http://schemas.microsoft.com/office/drawing/2014/main" id="{035F2DDD-929E-AAED-CED9-9510E5C27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273" y="1073371"/>
            <a:ext cx="2307279" cy="1845823"/>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42" name="Picture 6">
            <a:extLst>
              <a:ext uri="{FF2B5EF4-FFF2-40B4-BE49-F238E27FC236}">
                <a16:creationId xmlns:a16="http://schemas.microsoft.com/office/drawing/2014/main" id="{C80F66B5-9502-9C62-CD45-107F58942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195" y="1073371"/>
            <a:ext cx="3140249" cy="286603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43" name="Picture 8">
            <a:extLst>
              <a:ext uri="{FF2B5EF4-FFF2-40B4-BE49-F238E27FC236}">
                <a16:creationId xmlns:a16="http://schemas.microsoft.com/office/drawing/2014/main" id="{32A684A4-6A39-02B4-481F-E947199267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2195" y="3879902"/>
            <a:ext cx="3187257" cy="2125712"/>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92A9733C-4298-9D76-26C4-ADAB0E1BC7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4520" y="4776747"/>
            <a:ext cx="2184653" cy="1228867"/>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CD60A0FC-103D-6868-DB43-3DECBBB67FFA}"/>
              </a:ext>
            </a:extLst>
          </p:cNvPr>
          <p:cNvSpPr txBox="1"/>
          <p:nvPr/>
        </p:nvSpPr>
        <p:spPr>
          <a:xfrm>
            <a:off x="1449759" y="2973684"/>
            <a:ext cx="4851650" cy="748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E8E8E8">
                    <a:lumMod val="25000"/>
                  </a:srgbClr>
                </a:solidFill>
                <a:effectLst/>
                <a:highlight>
                  <a:srgbClr val="FFFFFF"/>
                </a:highlight>
                <a:uLnTx/>
                <a:uFillTx/>
                <a:latin typeface="Congenial UltraLight" panose="02000503040000020004" pitchFamily="2" charset="0"/>
                <a:ea typeface="+mn-ea"/>
                <a:cs typeface="+mn-cs"/>
              </a:rPr>
              <a:t>Test and pilot new ways of </a:t>
            </a:r>
            <a:r>
              <a:rPr kumimoji="0" lang="en-GB" sz="2133" b="1" i="0" u="none" strike="noStrike" kern="1200" cap="none" spc="0" normalizeH="0" baseline="0" noProof="0" dirty="0">
                <a:ln>
                  <a:noFill/>
                </a:ln>
                <a:solidFill>
                  <a:srgbClr val="404040"/>
                </a:solidFill>
                <a:effectLst/>
                <a:highlight>
                  <a:srgbClr val="FFFFFF"/>
                </a:highlight>
                <a:uLnTx/>
                <a:uFillTx/>
                <a:latin typeface="Congenial UltraLight" panose="02000503040000020004" pitchFamily="2" charset="0"/>
                <a:ea typeface="+mn-ea"/>
                <a:cs typeface="+mn-cs"/>
              </a:rPr>
              <a:t>delivering</a:t>
            </a:r>
            <a:r>
              <a:rPr kumimoji="0" lang="en-GB" sz="2133" b="1" i="0" u="none" strike="noStrike" kern="1200" cap="none" spc="0" normalizeH="0" baseline="0" noProof="0" dirty="0">
                <a:ln>
                  <a:noFill/>
                </a:ln>
                <a:solidFill>
                  <a:srgbClr val="E8E8E8">
                    <a:lumMod val="25000"/>
                  </a:srgbClr>
                </a:solidFill>
                <a:effectLst/>
                <a:highlight>
                  <a:srgbClr val="FFFFFF"/>
                </a:highlight>
                <a:uLnTx/>
                <a:uFillTx/>
                <a:latin typeface="Congenial UltraLight" panose="02000503040000020004" pitchFamily="2" charset="0"/>
                <a:ea typeface="+mn-ea"/>
                <a:cs typeface="+mn-cs"/>
              </a:rPr>
              <a:t> adaptation and resilience</a:t>
            </a:r>
          </a:p>
        </p:txBody>
      </p:sp>
      <p:sp>
        <p:nvSpPr>
          <p:cNvPr id="47" name="TextBox 46">
            <a:extLst>
              <a:ext uri="{FF2B5EF4-FFF2-40B4-BE49-F238E27FC236}">
                <a16:creationId xmlns:a16="http://schemas.microsoft.com/office/drawing/2014/main" id="{36114058-3C36-77B4-FDFA-3A458BDD8D80}"/>
              </a:ext>
            </a:extLst>
          </p:cNvPr>
          <p:cNvSpPr txBox="1"/>
          <p:nvPr/>
        </p:nvSpPr>
        <p:spPr>
          <a:xfrm>
            <a:off x="1449759" y="3899139"/>
            <a:ext cx="4851650" cy="748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E8E8E8">
                    <a:lumMod val="25000"/>
                  </a:srgbClr>
                </a:solidFill>
                <a:effectLst/>
                <a:highlight>
                  <a:srgbClr val="FFFFFF"/>
                </a:highlight>
                <a:uLnTx/>
                <a:uFillTx/>
                <a:latin typeface="Congenial UltraLight" panose="02000503040000020004" pitchFamily="2" charset="0"/>
                <a:ea typeface="+mn-ea"/>
                <a:cs typeface="+mn-cs"/>
              </a:rPr>
              <a:t>Generate evidence on costs and benefits of resilience and adaptative action</a:t>
            </a:r>
          </a:p>
        </p:txBody>
      </p:sp>
      <p:sp>
        <p:nvSpPr>
          <p:cNvPr id="48" name="TextBox 47">
            <a:extLst>
              <a:ext uri="{FF2B5EF4-FFF2-40B4-BE49-F238E27FC236}">
                <a16:creationId xmlns:a16="http://schemas.microsoft.com/office/drawing/2014/main" id="{FAC42971-6B77-848D-B01F-F7B485AE3FCB}"/>
              </a:ext>
            </a:extLst>
          </p:cNvPr>
          <p:cNvSpPr txBox="1"/>
          <p:nvPr/>
        </p:nvSpPr>
        <p:spPr>
          <a:xfrm>
            <a:off x="1449758" y="4738742"/>
            <a:ext cx="4050047" cy="748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srgbClr val="E8E8E8">
                    <a:lumMod val="25000"/>
                  </a:srgbClr>
                </a:solidFill>
                <a:effectLst/>
                <a:highlight>
                  <a:srgbClr val="FFFFFF"/>
                </a:highlight>
                <a:uLnTx/>
                <a:uFillTx/>
                <a:latin typeface="Congenial UltraLight" panose="02000503040000020004" pitchFamily="2" charset="0"/>
                <a:ea typeface="+mn-ea"/>
                <a:cs typeface="+mn-cs"/>
              </a:rPr>
              <a:t>Enhance local resilience and adaptive capacity</a:t>
            </a:r>
          </a:p>
        </p:txBody>
      </p:sp>
      <p:sp>
        <p:nvSpPr>
          <p:cNvPr id="49" name="TextBox 48">
            <a:extLst>
              <a:ext uri="{FF2B5EF4-FFF2-40B4-BE49-F238E27FC236}">
                <a16:creationId xmlns:a16="http://schemas.microsoft.com/office/drawing/2014/main" id="{42760442-2782-6631-994F-491EEBF4E7A7}"/>
              </a:ext>
            </a:extLst>
          </p:cNvPr>
          <p:cNvSpPr txBox="1"/>
          <p:nvPr/>
        </p:nvSpPr>
        <p:spPr>
          <a:xfrm>
            <a:off x="1449758" y="5745873"/>
            <a:ext cx="4050047" cy="748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srgbClr val="E8E8E8">
                    <a:lumMod val="25000"/>
                  </a:srgbClr>
                </a:solidFill>
                <a:effectLst/>
                <a:highlight>
                  <a:srgbClr val="FFFFFF"/>
                </a:highlight>
                <a:uLnTx/>
                <a:uFillTx/>
                <a:latin typeface="Congenial UltraLight" panose="02000503040000020004" pitchFamily="2" charset="0"/>
                <a:ea typeface="+mn-ea"/>
                <a:cs typeface="+mn-cs"/>
              </a:rPr>
              <a:t>Use evidence to inform future policy and investment</a:t>
            </a:r>
          </a:p>
        </p:txBody>
      </p:sp>
      <p:pic>
        <p:nvPicPr>
          <p:cNvPr id="50" name="Picture 49" descr="A black background with a black square&#10;&#10;Description automatically generated with medium confidence">
            <a:extLst>
              <a:ext uri="{FF2B5EF4-FFF2-40B4-BE49-F238E27FC236}">
                <a16:creationId xmlns:a16="http://schemas.microsoft.com/office/drawing/2014/main" id="{F813F604-0473-A5D7-6C6B-ADC8AF5BAE5A}"/>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0622" y="2938654"/>
            <a:ext cx="678747" cy="678747"/>
          </a:xfrm>
          <a:prstGeom prst="rect">
            <a:avLst/>
          </a:prstGeom>
          <a:ln>
            <a:noFill/>
          </a:ln>
        </p:spPr>
      </p:pic>
      <p:pic>
        <p:nvPicPr>
          <p:cNvPr id="51" name="Picture 50" descr="A black background with a black square&#10;&#10;Description automatically generated with medium confidence">
            <a:extLst>
              <a:ext uri="{FF2B5EF4-FFF2-40B4-BE49-F238E27FC236}">
                <a16:creationId xmlns:a16="http://schemas.microsoft.com/office/drawing/2014/main" id="{10108EB5-450B-0386-AB58-74EAFE6BDCB8}"/>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0622" y="3833125"/>
            <a:ext cx="678747" cy="678747"/>
          </a:xfrm>
          <a:prstGeom prst="rect">
            <a:avLst/>
          </a:prstGeom>
        </p:spPr>
      </p:pic>
      <p:pic>
        <p:nvPicPr>
          <p:cNvPr id="52" name="Picture 51" descr="A black background with a black square&#10;&#10;Description automatically generated with medium confidence">
            <a:extLst>
              <a:ext uri="{FF2B5EF4-FFF2-40B4-BE49-F238E27FC236}">
                <a16:creationId xmlns:a16="http://schemas.microsoft.com/office/drawing/2014/main" id="{9D26D127-6B5C-8DA2-07C9-D9B532760AC9}"/>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950" y="4739917"/>
            <a:ext cx="679416" cy="679416"/>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30FB87BF-540D-5D03-7469-C3F740B945A8}"/>
              </a:ext>
            </a:extLst>
          </p:cNvPr>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950" y="5790310"/>
            <a:ext cx="679417" cy="679417"/>
          </a:xfrm>
          <a:prstGeom prst="rect">
            <a:avLst/>
          </a:prstGeom>
        </p:spPr>
      </p:pic>
      <p:sp>
        <p:nvSpPr>
          <p:cNvPr id="55" name="Text Box 2">
            <a:extLst>
              <a:ext uri="{FF2B5EF4-FFF2-40B4-BE49-F238E27FC236}">
                <a16:creationId xmlns:a16="http://schemas.microsoft.com/office/drawing/2014/main" id="{3F8D7DB5-C20F-6002-5AE0-D3A26C263F3A}"/>
              </a:ext>
            </a:extLst>
          </p:cNvPr>
          <p:cNvSpPr txBox="1">
            <a:spLocks noChangeArrowheads="1"/>
          </p:cNvSpPr>
          <p:nvPr/>
        </p:nvSpPr>
        <p:spPr bwMode="auto">
          <a:xfrm>
            <a:off x="609950" y="1562000"/>
            <a:ext cx="5691459" cy="1107720"/>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6000"/>
              </a:lnSpc>
              <a:spcBef>
                <a:spcPts val="1200"/>
              </a:spcBef>
              <a:spcAft>
                <a:spcPts val="800"/>
              </a:spcAft>
              <a:buClrTx/>
              <a:buSzTx/>
              <a:buFontTx/>
              <a:buNone/>
              <a:tabLst/>
              <a:defRPr/>
            </a:pPr>
            <a:r>
              <a:rPr kumimoji="0" lang="en-GB" sz="3000" b="0" i="0" u="none" strike="noStrike" kern="1200" cap="none" spc="0" normalizeH="0" baseline="0" noProof="0" dirty="0">
                <a:ln>
                  <a:noFill/>
                </a:ln>
                <a:effectLst/>
                <a:uLnTx/>
                <a:uFillTx/>
                <a:latin typeface="Abadi Extra Light" panose="020B0204020104020204" pitchFamily="34" charset="0"/>
                <a:ea typeface="Calibri" panose="020F0502020204030204" pitchFamily="34" charset="0"/>
                <a:cs typeface="Arial" panose="020B0604020202020204" pitchFamily="34" charset="0"/>
              </a:rPr>
              <a:t>Unique to Defra – opportunity to make the case for change</a:t>
            </a:r>
          </a:p>
        </p:txBody>
      </p:sp>
    </p:spTree>
    <p:extLst>
      <p:ext uri="{BB962C8B-B14F-4D97-AF65-F5344CB8AC3E}">
        <p14:creationId xmlns:p14="http://schemas.microsoft.com/office/powerpoint/2010/main" val="252887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FF4E64-9E21-39E4-FA73-43B29C89763E}"/>
              </a:ext>
            </a:extLst>
          </p:cNvPr>
          <p:cNvCxnSpPr>
            <a:cxnSpLocks/>
          </p:cNvCxnSpPr>
          <p:nvPr/>
        </p:nvCxnSpPr>
        <p:spPr>
          <a:xfrm>
            <a:off x="272917" y="1726622"/>
            <a:ext cx="11766024"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C1129C6-2819-B99F-0ACD-61BCC07864FE}"/>
              </a:ext>
            </a:extLst>
          </p:cNvPr>
          <p:cNvCxnSpPr>
            <a:cxnSpLocks/>
          </p:cNvCxnSpPr>
          <p:nvPr/>
        </p:nvCxnSpPr>
        <p:spPr>
          <a:xfrm>
            <a:off x="212988" y="4241222"/>
            <a:ext cx="11766024"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E95B14B-F8AA-8E0C-272E-DA5BF75496BA}"/>
              </a:ext>
            </a:extLst>
          </p:cNvPr>
          <p:cNvCxnSpPr>
            <a:cxnSpLocks/>
          </p:cNvCxnSpPr>
          <p:nvPr/>
        </p:nvCxnSpPr>
        <p:spPr>
          <a:xfrm>
            <a:off x="6096000" y="4486329"/>
            <a:ext cx="0" cy="211767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2FD8EEA-72BA-B503-1C3A-B6C75DD75C10}"/>
              </a:ext>
            </a:extLst>
          </p:cNvPr>
          <p:cNvSpPr txBox="1"/>
          <p:nvPr/>
        </p:nvSpPr>
        <p:spPr>
          <a:xfrm>
            <a:off x="124088" y="4347366"/>
            <a:ext cx="41809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a:ln>
                  <a:noFill/>
                </a:ln>
                <a:solidFill>
                  <a:srgbClr val="00B050"/>
                </a:solidFill>
                <a:effectLst/>
                <a:uLnTx/>
                <a:uFillTx/>
                <a:latin typeface="Congenial UltraLight" panose="02000503040000020004" pitchFamily="2" charset="0"/>
                <a:ea typeface="+mn-ea"/>
                <a:cs typeface="+mn-cs"/>
              </a:rPr>
              <a:t>Engagement &amp; recognition</a:t>
            </a:r>
          </a:p>
        </p:txBody>
      </p:sp>
      <p:sp>
        <p:nvSpPr>
          <p:cNvPr id="19" name="TextBox 18">
            <a:extLst>
              <a:ext uri="{FF2B5EF4-FFF2-40B4-BE49-F238E27FC236}">
                <a16:creationId xmlns:a16="http://schemas.microsoft.com/office/drawing/2014/main" id="{63C914A6-466C-A2F7-C5F1-5244EE3F81F4}"/>
              </a:ext>
            </a:extLst>
          </p:cNvPr>
          <p:cNvSpPr txBox="1"/>
          <p:nvPr/>
        </p:nvSpPr>
        <p:spPr>
          <a:xfrm>
            <a:off x="6155929" y="4347366"/>
            <a:ext cx="41809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a:ln>
                  <a:noFill/>
                </a:ln>
                <a:solidFill>
                  <a:srgbClr val="00B050"/>
                </a:solidFill>
                <a:effectLst/>
                <a:uLnTx/>
                <a:uFillTx/>
                <a:latin typeface="Congenial UltraLight" panose="02000503040000020004" pitchFamily="2" charset="0"/>
                <a:ea typeface="+mn-ea"/>
                <a:cs typeface="+mn-cs"/>
              </a:rPr>
              <a:t>Community &amp; social</a:t>
            </a:r>
          </a:p>
        </p:txBody>
      </p:sp>
      <p:sp>
        <p:nvSpPr>
          <p:cNvPr id="20" name="TextBox 19">
            <a:extLst>
              <a:ext uri="{FF2B5EF4-FFF2-40B4-BE49-F238E27FC236}">
                <a16:creationId xmlns:a16="http://schemas.microsoft.com/office/drawing/2014/main" id="{D5999B48-8820-FDEB-A4D8-73A703C6A8CC}"/>
              </a:ext>
            </a:extLst>
          </p:cNvPr>
          <p:cNvSpPr txBox="1"/>
          <p:nvPr/>
        </p:nvSpPr>
        <p:spPr>
          <a:xfrm>
            <a:off x="6155929" y="1816042"/>
            <a:ext cx="41809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a:ln>
                  <a:noFill/>
                </a:ln>
                <a:solidFill>
                  <a:srgbClr val="00B050"/>
                </a:solidFill>
                <a:effectLst/>
                <a:uLnTx/>
                <a:uFillTx/>
                <a:latin typeface="Congenial UltraLight" panose="02000503040000020004" pitchFamily="2" charset="0"/>
                <a:ea typeface="+mn-ea"/>
                <a:cs typeface="+mn-cs"/>
              </a:rPr>
              <a:t>Information &amp; data</a:t>
            </a:r>
          </a:p>
        </p:txBody>
      </p:sp>
      <p:cxnSp>
        <p:nvCxnSpPr>
          <p:cNvPr id="1045" name="Straight Connector 1044">
            <a:extLst>
              <a:ext uri="{FF2B5EF4-FFF2-40B4-BE49-F238E27FC236}">
                <a16:creationId xmlns:a16="http://schemas.microsoft.com/office/drawing/2014/main" id="{BBE488FD-ACFE-11A9-B772-41AE7ADABDDE}"/>
              </a:ext>
            </a:extLst>
          </p:cNvPr>
          <p:cNvCxnSpPr>
            <a:cxnSpLocks/>
          </p:cNvCxnSpPr>
          <p:nvPr/>
        </p:nvCxnSpPr>
        <p:spPr>
          <a:xfrm>
            <a:off x="6232708" y="3015145"/>
            <a:ext cx="1830274"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46" name="Straight Connector 1045">
            <a:extLst>
              <a:ext uri="{FF2B5EF4-FFF2-40B4-BE49-F238E27FC236}">
                <a16:creationId xmlns:a16="http://schemas.microsoft.com/office/drawing/2014/main" id="{10BFF92B-3CBF-7CF2-C57F-32215D61E242}"/>
              </a:ext>
            </a:extLst>
          </p:cNvPr>
          <p:cNvCxnSpPr>
            <a:cxnSpLocks/>
          </p:cNvCxnSpPr>
          <p:nvPr/>
        </p:nvCxnSpPr>
        <p:spPr>
          <a:xfrm>
            <a:off x="10097320" y="2825461"/>
            <a:ext cx="190352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47" name="Straight Connector 1046">
            <a:extLst>
              <a:ext uri="{FF2B5EF4-FFF2-40B4-BE49-F238E27FC236}">
                <a16:creationId xmlns:a16="http://schemas.microsoft.com/office/drawing/2014/main" id="{66E300C1-58C8-AEF8-312E-888C8AEBA252}"/>
              </a:ext>
            </a:extLst>
          </p:cNvPr>
          <p:cNvCxnSpPr>
            <a:cxnSpLocks/>
          </p:cNvCxnSpPr>
          <p:nvPr/>
        </p:nvCxnSpPr>
        <p:spPr>
          <a:xfrm>
            <a:off x="8207108" y="2210098"/>
            <a:ext cx="0" cy="187594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48" name="Straight Connector 1047">
            <a:extLst>
              <a:ext uri="{FF2B5EF4-FFF2-40B4-BE49-F238E27FC236}">
                <a16:creationId xmlns:a16="http://schemas.microsoft.com/office/drawing/2014/main" id="{7A3F6488-1833-D7C2-96A5-EA947D1EE291}"/>
              </a:ext>
            </a:extLst>
          </p:cNvPr>
          <p:cNvCxnSpPr>
            <a:cxnSpLocks/>
          </p:cNvCxnSpPr>
          <p:nvPr/>
        </p:nvCxnSpPr>
        <p:spPr>
          <a:xfrm>
            <a:off x="9936895" y="1841370"/>
            <a:ext cx="0" cy="22731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49" name="Straight Connector 1048">
            <a:extLst>
              <a:ext uri="{FF2B5EF4-FFF2-40B4-BE49-F238E27FC236}">
                <a16:creationId xmlns:a16="http://schemas.microsoft.com/office/drawing/2014/main" id="{85D49329-BBC5-E69A-83C8-E93BAA34C6AD}"/>
              </a:ext>
            </a:extLst>
          </p:cNvPr>
          <p:cNvCxnSpPr>
            <a:cxnSpLocks/>
          </p:cNvCxnSpPr>
          <p:nvPr/>
        </p:nvCxnSpPr>
        <p:spPr>
          <a:xfrm>
            <a:off x="8346762" y="3052905"/>
            <a:ext cx="1436885"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8F2987B8-B2F6-702B-A28B-A4AF0C196033}"/>
              </a:ext>
            </a:extLst>
          </p:cNvPr>
          <p:cNvGrpSpPr/>
          <p:nvPr/>
        </p:nvGrpSpPr>
        <p:grpSpPr>
          <a:xfrm>
            <a:off x="6118786" y="1961727"/>
            <a:ext cx="4205291" cy="2281082"/>
            <a:chOff x="6118786" y="1961727"/>
            <a:chExt cx="4205291" cy="2281082"/>
          </a:xfrm>
        </p:grpSpPr>
        <p:pic>
          <p:nvPicPr>
            <p:cNvPr id="1034" name="Picture 1033">
              <a:extLst>
                <a:ext uri="{FF2B5EF4-FFF2-40B4-BE49-F238E27FC236}">
                  <a16:creationId xmlns:a16="http://schemas.microsoft.com/office/drawing/2014/main" id="{6CC6E449-8BD0-88E0-54C4-10C162B1257C}"/>
                </a:ext>
              </a:extLst>
            </p:cNvPr>
            <p:cNvPicPr>
              <a:picLocks noChangeAspect="1"/>
            </p:cNvPicPr>
            <p:nvPr/>
          </p:nvPicPr>
          <p:blipFill>
            <a:blip r:embed="rId3">
              <a:duotone>
                <a:schemeClr val="accent3">
                  <a:shade val="45000"/>
                  <a:satMod val="135000"/>
                </a:schemeClr>
                <a:prstClr val="white"/>
              </a:duotone>
            </a:blip>
            <a:stretch>
              <a:fillRect/>
            </a:stretch>
          </p:blipFill>
          <p:spPr>
            <a:xfrm>
              <a:off x="6187696" y="2147763"/>
              <a:ext cx="557508" cy="557508"/>
            </a:xfrm>
            <a:prstGeom prst="rect">
              <a:avLst/>
            </a:prstGeom>
          </p:spPr>
        </p:pic>
        <p:pic>
          <p:nvPicPr>
            <p:cNvPr id="1036" name="Picture 1035">
              <a:extLst>
                <a:ext uri="{FF2B5EF4-FFF2-40B4-BE49-F238E27FC236}">
                  <a16:creationId xmlns:a16="http://schemas.microsoft.com/office/drawing/2014/main" id="{18C06F17-8B3E-2CB8-B80B-7D0529061A75}"/>
                </a:ext>
              </a:extLst>
            </p:cNvPr>
            <p:cNvPicPr>
              <a:picLocks noChangeAspect="1"/>
            </p:cNvPicPr>
            <p:nvPr/>
          </p:nvPicPr>
          <p:blipFill>
            <a:blip r:embed="rId4">
              <a:duotone>
                <a:schemeClr val="accent3">
                  <a:shade val="45000"/>
                  <a:satMod val="135000"/>
                </a:schemeClr>
                <a:prstClr val="white"/>
              </a:duotone>
            </a:blip>
            <a:stretch>
              <a:fillRect/>
            </a:stretch>
          </p:blipFill>
          <p:spPr>
            <a:xfrm>
              <a:off x="8332126" y="1961727"/>
              <a:ext cx="557508" cy="557508"/>
            </a:xfrm>
            <a:prstGeom prst="rect">
              <a:avLst/>
            </a:prstGeom>
          </p:spPr>
        </p:pic>
        <p:pic>
          <p:nvPicPr>
            <p:cNvPr id="1038" name="Picture 1037">
              <a:extLst>
                <a:ext uri="{FF2B5EF4-FFF2-40B4-BE49-F238E27FC236}">
                  <a16:creationId xmlns:a16="http://schemas.microsoft.com/office/drawing/2014/main" id="{A453081A-6DF2-85D4-1B50-D997B09FE756}"/>
                </a:ext>
              </a:extLst>
            </p:cNvPr>
            <p:cNvPicPr>
              <a:picLocks noChangeAspect="1"/>
            </p:cNvPicPr>
            <p:nvPr/>
          </p:nvPicPr>
          <p:blipFill>
            <a:blip r:embed="rId5">
              <a:duotone>
                <a:schemeClr val="accent3">
                  <a:shade val="45000"/>
                  <a:satMod val="135000"/>
                </a:schemeClr>
                <a:prstClr val="white"/>
              </a:duotone>
            </a:blip>
            <a:stretch>
              <a:fillRect/>
            </a:stretch>
          </p:blipFill>
          <p:spPr>
            <a:xfrm>
              <a:off x="8346762" y="3224935"/>
              <a:ext cx="557508" cy="557508"/>
            </a:xfrm>
            <a:prstGeom prst="rect">
              <a:avLst/>
            </a:prstGeom>
          </p:spPr>
        </p:pic>
        <p:pic>
          <p:nvPicPr>
            <p:cNvPr id="1040" name="Picture 1039">
              <a:extLst>
                <a:ext uri="{FF2B5EF4-FFF2-40B4-BE49-F238E27FC236}">
                  <a16:creationId xmlns:a16="http://schemas.microsoft.com/office/drawing/2014/main" id="{1F3A7F0A-7638-C817-A9E9-A59BE4770936}"/>
                </a:ext>
              </a:extLst>
            </p:cNvPr>
            <p:cNvPicPr>
              <a:picLocks noChangeAspect="1"/>
            </p:cNvPicPr>
            <p:nvPr/>
          </p:nvPicPr>
          <p:blipFill>
            <a:blip r:embed="rId6">
              <a:duotone>
                <a:schemeClr val="accent3">
                  <a:shade val="45000"/>
                  <a:satMod val="135000"/>
                </a:schemeClr>
                <a:prstClr val="white"/>
              </a:duotone>
            </a:blip>
            <a:stretch>
              <a:fillRect/>
            </a:stretch>
          </p:blipFill>
          <p:spPr>
            <a:xfrm>
              <a:off x="6187696" y="3159024"/>
              <a:ext cx="557508" cy="557508"/>
            </a:xfrm>
            <a:prstGeom prst="rect">
              <a:avLst/>
            </a:prstGeom>
          </p:spPr>
        </p:pic>
        <p:sp>
          <p:nvSpPr>
            <p:cNvPr id="1052" name="TextBox 1051">
              <a:extLst>
                <a:ext uri="{FF2B5EF4-FFF2-40B4-BE49-F238E27FC236}">
                  <a16:creationId xmlns:a16="http://schemas.microsoft.com/office/drawing/2014/main" id="{EB2CA048-B0E3-AE38-2CC7-528A667E34D1}"/>
                </a:ext>
              </a:extLst>
            </p:cNvPr>
            <p:cNvSpPr txBox="1"/>
            <p:nvPr/>
          </p:nvSpPr>
          <p:spPr>
            <a:xfrm>
              <a:off x="8340695" y="3880134"/>
              <a:ext cx="1983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Datasets created</a:t>
              </a:r>
            </a:p>
          </p:txBody>
        </p:sp>
        <p:sp>
          <p:nvSpPr>
            <p:cNvPr id="1053" name="TextBox 1052">
              <a:extLst>
                <a:ext uri="{FF2B5EF4-FFF2-40B4-BE49-F238E27FC236}">
                  <a16:creationId xmlns:a16="http://schemas.microsoft.com/office/drawing/2014/main" id="{38D13276-9B92-ACCD-2359-39FBC634D449}"/>
                </a:ext>
              </a:extLst>
            </p:cNvPr>
            <p:cNvSpPr txBox="1"/>
            <p:nvPr/>
          </p:nvSpPr>
          <p:spPr>
            <a:xfrm>
              <a:off x="6118786" y="2661606"/>
              <a:ext cx="19833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a:ea typeface="+mn-ea"/>
                  <a:cs typeface="+mn-cs"/>
                </a:rPr>
                <a:t>FCERM models</a:t>
              </a:r>
            </a:p>
          </p:txBody>
        </p:sp>
        <p:sp>
          <p:nvSpPr>
            <p:cNvPr id="1054" name="TextBox 1053">
              <a:extLst>
                <a:ext uri="{FF2B5EF4-FFF2-40B4-BE49-F238E27FC236}">
                  <a16:creationId xmlns:a16="http://schemas.microsoft.com/office/drawing/2014/main" id="{76B70C10-2225-4312-A4D1-08956431E4AB}"/>
                </a:ext>
              </a:extLst>
            </p:cNvPr>
            <p:cNvSpPr txBox="1"/>
            <p:nvPr/>
          </p:nvSpPr>
          <p:spPr>
            <a:xfrm>
              <a:off x="8312873" y="2522305"/>
              <a:ext cx="16224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Strategic plans &amp; policies implemented</a:t>
              </a:r>
            </a:p>
          </p:txBody>
        </p:sp>
        <p:sp>
          <p:nvSpPr>
            <p:cNvPr id="1055" name="TextBox 1054">
              <a:extLst>
                <a:ext uri="{FF2B5EF4-FFF2-40B4-BE49-F238E27FC236}">
                  <a16:creationId xmlns:a16="http://schemas.microsoft.com/office/drawing/2014/main" id="{F4CAD9D1-D459-2B70-C986-55539DF4D567}"/>
                </a:ext>
              </a:extLst>
            </p:cNvPr>
            <p:cNvSpPr txBox="1"/>
            <p:nvPr/>
          </p:nvSpPr>
          <p:spPr>
            <a:xfrm>
              <a:off x="6167116" y="3781144"/>
              <a:ext cx="193422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a:ea typeface="+mn-ea"/>
                  <a:cs typeface="+mn-cs"/>
                </a:rPr>
                <a:t>Other tools and models (i.e. Non FCERM)</a:t>
              </a:r>
            </a:p>
          </p:txBody>
        </p:sp>
        <p:sp>
          <p:nvSpPr>
            <p:cNvPr id="1058" name="TextBox 1057">
              <a:extLst>
                <a:ext uri="{FF2B5EF4-FFF2-40B4-BE49-F238E27FC236}">
                  <a16:creationId xmlns:a16="http://schemas.microsoft.com/office/drawing/2014/main" id="{5861BECE-9237-AB6F-405F-D46AC51AD4AC}"/>
                </a:ext>
              </a:extLst>
            </p:cNvPr>
            <p:cNvSpPr txBox="1"/>
            <p:nvPr/>
          </p:nvSpPr>
          <p:spPr>
            <a:xfrm>
              <a:off x="6983372" y="2154339"/>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24</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1059" name="TextBox 1058">
              <a:extLst>
                <a:ext uri="{FF2B5EF4-FFF2-40B4-BE49-F238E27FC236}">
                  <a16:creationId xmlns:a16="http://schemas.microsoft.com/office/drawing/2014/main" id="{A1123CC7-6420-1AF5-50F6-3AF2E2034163}"/>
                </a:ext>
              </a:extLst>
            </p:cNvPr>
            <p:cNvSpPr txBox="1"/>
            <p:nvPr/>
          </p:nvSpPr>
          <p:spPr>
            <a:xfrm>
              <a:off x="6983372" y="3207189"/>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9</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1060" name="TextBox 1059">
              <a:extLst>
                <a:ext uri="{FF2B5EF4-FFF2-40B4-BE49-F238E27FC236}">
                  <a16:creationId xmlns:a16="http://schemas.microsoft.com/office/drawing/2014/main" id="{7AF119D0-FAA2-2FE7-B28F-D962EE683DBD}"/>
                </a:ext>
              </a:extLst>
            </p:cNvPr>
            <p:cNvSpPr txBox="1"/>
            <p:nvPr/>
          </p:nvSpPr>
          <p:spPr>
            <a:xfrm>
              <a:off x="8933432" y="1987419"/>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9</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1061" name="TextBox 1060">
              <a:extLst>
                <a:ext uri="{FF2B5EF4-FFF2-40B4-BE49-F238E27FC236}">
                  <a16:creationId xmlns:a16="http://schemas.microsoft.com/office/drawing/2014/main" id="{762CEA0C-45C6-10FF-3B55-F6B0AF9D256B}"/>
                </a:ext>
              </a:extLst>
            </p:cNvPr>
            <p:cNvSpPr txBox="1"/>
            <p:nvPr/>
          </p:nvSpPr>
          <p:spPr>
            <a:xfrm>
              <a:off x="8933432" y="3257565"/>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19</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grpSp>
      <p:grpSp>
        <p:nvGrpSpPr>
          <p:cNvPr id="31" name="Group 30">
            <a:extLst>
              <a:ext uri="{FF2B5EF4-FFF2-40B4-BE49-F238E27FC236}">
                <a16:creationId xmlns:a16="http://schemas.microsoft.com/office/drawing/2014/main" id="{78B0AC1C-502E-BA9A-952F-D878C4F6C38E}"/>
              </a:ext>
            </a:extLst>
          </p:cNvPr>
          <p:cNvGrpSpPr/>
          <p:nvPr/>
        </p:nvGrpSpPr>
        <p:grpSpPr>
          <a:xfrm>
            <a:off x="10017458" y="1976092"/>
            <a:ext cx="2108965" cy="2170628"/>
            <a:chOff x="10017458" y="1976092"/>
            <a:chExt cx="2108965" cy="2170628"/>
          </a:xfrm>
        </p:grpSpPr>
        <p:pic>
          <p:nvPicPr>
            <p:cNvPr id="1042" name="Picture 1041">
              <a:extLst>
                <a:ext uri="{FF2B5EF4-FFF2-40B4-BE49-F238E27FC236}">
                  <a16:creationId xmlns:a16="http://schemas.microsoft.com/office/drawing/2014/main" id="{809D0FDE-37F3-7AE8-CF29-CAB07DE25240}"/>
                </a:ext>
              </a:extLst>
            </p:cNvPr>
            <p:cNvPicPr>
              <a:picLocks noChangeAspect="1"/>
            </p:cNvPicPr>
            <p:nvPr/>
          </p:nvPicPr>
          <p:blipFill>
            <a:blip r:embed="rId7">
              <a:duotone>
                <a:schemeClr val="accent3">
                  <a:shade val="45000"/>
                  <a:satMod val="135000"/>
                </a:schemeClr>
                <a:prstClr val="white"/>
              </a:duotone>
            </a:blip>
            <a:stretch>
              <a:fillRect/>
            </a:stretch>
          </p:blipFill>
          <p:spPr>
            <a:xfrm>
              <a:off x="10113692" y="1976092"/>
              <a:ext cx="557508" cy="557508"/>
            </a:xfrm>
            <a:prstGeom prst="rect">
              <a:avLst/>
            </a:prstGeom>
          </p:spPr>
        </p:pic>
        <p:pic>
          <p:nvPicPr>
            <p:cNvPr id="1044" name="Picture 1043">
              <a:extLst>
                <a:ext uri="{FF2B5EF4-FFF2-40B4-BE49-F238E27FC236}">
                  <a16:creationId xmlns:a16="http://schemas.microsoft.com/office/drawing/2014/main" id="{DB8DB3D8-7C5A-310C-3069-20EF72E5092D}"/>
                </a:ext>
              </a:extLst>
            </p:cNvPr>
            <p:cNvPicPr>
              <a:picLocks noChangeAspect="1"/>
            </p:cNvPicPr>
            <p:nvPr/>
          </p:nvPicPr>
          <p:blipFill>
            <a:blip r:embed="rId8">
              <a:duotone>
                <a:schemeClr val="accent3">
                  <a:shade val="45000"/>
                  <a:satMod val="135000"/>
                </a:schemeClr>
                <a:prstClr val="white"/>
              </a:duotone>
            </a:blip>
            <a:stretch>
              <a:fillRect/>
            </a:stretch>
          </p:blipFill>
          <p:spPr>
            <a:xfrm>
              <a:off x="10062791" y="3029307"/>
              <a:ext cx="557508" cy="557508"/>
            </a:xfrm>
            <a:prstGeom prst="rect">
              <a:avLst/>
            </a:prstGeom>
          </p:spPr>
        </p:pic>
        <p:sp>
          <p:nvSpPr>
            <p:cNvPr id="1056" name="TextBox 1055">
              <a:extLst>
                <a:ext uri="{FF2B5EF4-FFF2-40B4-BE49-F238E27FC236}">
                  <a16:creationId xmlns:a16="http://schemas.microsoft.com/office/drawing/2014/main" id="{B24A0483-8D35-18A0-BE66-C965FB8898B1}"/>
                </a:ext>
              </a:extLst>
            </p:cNvPr>
            <p:cNvSpPr txBox="1"/>
            <p:nvPr/>
          </p:nvSpPr>
          <p:spPr>
            <a:xfrm>
              <a:off x="10017458" y="3500389"/>
              <a:ext cx="21089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Research &amp; innovation Assets and activities (e.g. journal articles, PhDs, reports)</a:t>
              </a:r>
            </a:p>
          </p:txBody>
        </p:sp>
        <p:sp>
          <p:nvSpPr>
            <p:cNvPr id="1057" name="TextBox 1056">
              <a:extLst>
                <a:ext uri="{FF2B5EF4-FFF2-40B4-BE49-F238E27FC236}">
                  <a16:creationId xmlns:a16="http://schemas.microsoft.com/office/drawing/2014/main" id="{F7A7D467-DBF4-1DE0-37B3-04B202F73619}"/>
                </a:ext>
              </a:extLst>
            </p:cNvPr>
            <p:cNvSpPr txBox="1"/>
            <p:nvPr/>
          </p:nvSpPr>
          <p:spPr>
            <a:xfrm>
              <a:off x="10041163" y="2511847"/>
              <a:ext cx="1983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Guidance, learning reports</a:t>
              </a:r>
            </a:p>
          </p:txBody>
        </p:sp>
        <p:sp>
          <p:nvSpPr>
            <p:cNvPr id="1062" name="TextBox 1061">
              <a:extLst>
                <a:ext uri="{FF2B5EF4-FFF2-40B4-BE49-F238E27FC236}">
                  <a16:creationId xmlns:a16="http://schemas.microsoft.com/office/drawing/2014/main" id="{500479B0-CCB2-E6E0-1C8B-6C84137F8047}"/>
                </a:ext>
              </a:extLst>
            </p:cNvPr>
            <p:cNvSpPr txBox="1"/>
            <p:nvPr/>
          </p:nvSpPr>
          <p:spPr>
            <a:xfrm>
              <a:off x="10880695" y="2014013"/>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ngenial UltraLight"/>
                  <a:ea typeface="+mn-ea"/>
                  <a:cs typeface="+mn-cs"/>
                </a:rPr>
                <a:t>30</a:t>
              </a:r>
              <a:endParaRPr kumimoji="0" lang="en-GB" sz="28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sp>
          <p:nvSpPr>
            <p:cNvPr id="1063" name="TextBox 1062">
              <a:extLst>
                <a:ext uri="{FF2B5EF4-FFF2-40B4-BE49-F238E27FC236}">
                  <a16:creationId xmlns:a16="http://schemas.microsoft.com/office/drawing/2014/main" id="{39F04B58-A8C3-E492-EA52-63940262E0B3}"/>
                </a:ext>
              </a:extLst>
            </p:cNvPr>
            <p:cNvSpPr txBox="1"/>
            <p:nvPr/>
          </p:nvSpPr>
          <p:spPr>
            <a:xfrm>
              <a:off x="10856384" y="3044717"/>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50</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grpSp>
      <p:cxnSp>
        <p:nvCxnSpPr>
          <p:cNvPr id="1121" name="Straight Connector 1120">
            <a:extLst>
              <a:ext uri="{FF2B5EF4-FFF2-40B4-BE49-F238E27FC236}">
                <a16:creationId xmlns:a16="http://schemas.microsoft.com/office/drawing/2014/main" id="{A0CE933B-4BA0-DA42-611F-4F1EEEB7C64F}"/>
              </a:ext>
            </a:extLst>
          </p:cNvPr>
          <p:cNvCxnSpPr>
            <a:cxnSpLocks/>
          </p:cNvCxnSpPr>
          <p:nvPr/>
        </p:nvCxnSpPr>
        <p:spPr>
          <a:xfrm>
            <a:off x="10062071" y="5821154"/>
            <a:ext cx="190352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22" name="Straight Connector 1121">
            <a:extLst>
              <a:ext uri="{FF2B5EF4-FFF2-40B4-BE49-F238E27FC236}">
                <a16:creationId xmlns:a16="http://schemas.microsoft.com/office/drawing/2014/main" id="{EE630B87-1FA9-375F-1BA4-275E3F0FE06A}"/>
              </a:ext>
            </a:extLst>
          </p:cNvPr>
          <p:cNvCxnSpPr>
            <a:cxnSpLocks/>
          </p:cNvCxnSpPr>
          <p:nvPr/>
        </p:nvCxnSpPr>
        <p:spPr>
          <a:xfrm>
            <a:off x="8198539" y="4676329"/>
            <a:ext cx="0" cy="187594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DA827BE4-E8BD-C7CB-0AA1-17E0A97D0BDD}"/>
              </a:ext>
            </a:extLst>
          </p:cNvPr>
          <p:cNvGrpSpPr/>
          <p:nvPr/>
        </p:nvGrpSpPr>
        <p:grpSpPr>
          <a:xfrm>
            <a:off x="6204933" y="4453650"/>
            <a:ext cx="4036567" cy="2314872"/>
            <a:chOff x="6204933" y="4453650"/>
            <a:chExt cx="4036567" cy="2314872"/>
          </a:xfrm>
        </p:grpSpPr>
        <p:sp>
          <p:nvSpPr>
            <p:cNvPr id="1125" name="TextBox 1124">
              <a:extLst>
                <a:ext uri="{FF2B5EF4-FFF2-40B4-BE49-F238E27FC236}">
                  <a16:creationId xmlns:a16="http://schemas.microsoft.com/office/drawing/2014/main" id="{3DA67E99-4656-BC38-4242-CFE460B694D3}"/>
                </a:ext>
              </a:extLst>
            </p:cNvPr>
            <p:cNvSpPr txBox="1"/>
            <p:nvPr/>
          </p:nvSpPr>
          <p:spPr>
            <a:xfrm>
              <a:off x="8296608" y="5252548"/>
              <a:ext cx="16224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Engagement &amp; cultural assets</a:t>
              </a:r>
            </a:p>
          </p:txBody>
        </p:sp>
        <p:grpSp>
          <p:nvGrpSpPr>
            <p:cNvPr id="10" name="Group 9">
              <a:extLst>
                <a:ext uri="{FF2B5EF4-FFF2-40B4-BE49-F238E27FC236}">
                  <a16:creationId xmlns:a16="http://schemas.microsoft.com/office/drawing/2014/main" id="{C2B83A6D-6457-DE51-B169-EA19384486E2}"/>
                </a:ext>
              </a:extLst>
            </p:cNvPr>
            <p:cNvGrpSpPr/>
            <p:nvPr/>
          </p:nvGrpSpPr>
          <p:grpSpPr>
            <a:xfrm>
              <a:off x="6204933" y="4453650"/>
              <a:ext cx="4036567" cy="2314872"/>
              <a:chOff x="6204933" y="4453650"/>
              <a:chExt cx="4036567" cy="2314872"/>
            </a:xfrm>
          </p:grpSpPr>
          <p:pic>
            <p:nvPicPr>
              <p:cNvPr id="1080" name="Picture 1079">
                <a:extLst>
                  <a:ext uri="{FF2B5EF4-FFF2-40B4-BE49-F238E27FC236}">
                    <a16:creationId xmlns:a16="http://schemas.microsoft.com/office/drawing/2014/main" id="{6C2F6462-456C-CC1E-2080-6CA6ABC3D11A}"/>
                  </a:ext>
                </a:extLst>
              </p:cNvPr>
              <p:cNvPicPr>
                <a:picLocks noChangeAspect="1"/>
              </p:cNvPicPr>
              <p:nvPr/>
            </p:nvPicPr>
            <p:blipFill>
              <a:blip r:embed="rId9">
                <a:duotone>
                  <a:schemeClr val="accent3">
                    <a:shade val="45000"/>
                    <a:satMod val="135000"/>
                  </a:schemeClr>
                  <a:prstClr val="white"/>
                </a:duotone>
              </a:blip>
              <a:stretch>
                <a:fillRect/>
              </a:stretch>
            </p:blipFill>
            <p:spPr>
              <a:xfrm>
                <a:off x="6219871" y="4765873"/>
                <a:ext cx="685385" cy="685385"/>
              </a:xfrm>
              <a:prstGeom prst="rect">
                <a:avLst/>
              </a:prstGeom>
            </p:spPr>
          </p:pic>
          <p:pic>
            <p:nvPicPr>
              <p:cNvPr id="1082" name="Picture 1081">
                <a:extLst>
                  <a:ext uri="{FF2B5EF4-FFF2-40B4-BE49-F238E27FC236}">
                    <a16:creationId xmlns:a16="http://schemas.microsoft.com/office/drawing/2014/main" id="{D4BE648C-F3FF-FA5F-E2DF-E975CF6A6289}"/>
                  </a:ext>
                </a:extLst>
              </p:cNvPr>
              <p:cNvPicPr>
                <a:picLocks noChangeAspect="1"/>
              </p:cNvPicPr>
              <p:nvPr/>
            </p:nvPicPr>
            <p:blipFill>
              <a:blip r:embed="rId10">
                <a:duotone>
                  <a:schemeClr val="accent3">
                    <a:shade val="45000"/>
                    <a:satMod val="135000"/>
                  </a:schemeClr>
                  <a:prstClr val="white"/>
                </a:duotone>
              </a:blip>
              <a:stretch>
                <a:fillRect/>
              </a:stretch>
            </p:blipFill>
            <p:spPr>
              <a:xfrm>
                <a:off x="6204933" y="5656877"/>
                <a:ext cx="613057" cy="613057"/>
              </a:xfrm>
              <a:prstGeom prst="rect">
                <a:avLst/>
              </a:prstGeom>
            </p:spPr>
          </p:pic>
          <p:pic>
            <p:nvPicPr>
              <p:cNvPr id="1084" name="Picture 1083">
                <a:extLst>
                  <a:ext uri="{FF2B5EF4-FFF2-40B4-BE49-F238E27FC236}">
                    <a16:creationId xmlns:a16="http://schemas.microsoft.com/office/drawing/2014/main" id="{CFA2B108-F6E2-6896-CE58-E33F0E62FBB1}"/>
                  </a:ext>
                </a:extLst>
              </p:cNvPr>
              <p:cNvPicPr>
                <a:picLocks noChangeAspect="1"/>
              </p:cNvPicPr>
              <p:nvPr/>
            </p:nvPicPr>
            <p:blipFill>
              <a:blip r:embed="rId11">
                <a:duotone>
                  <a:schemeClr val="accent3">
                    <a:shade val="45000"/>
                    <a:satMod val="135000"/>
                  </a:schemeClr>
                  <a:prstClr val="white"/>
                </a:duotone>
              </a:blip>
              <a:stretch>
                <a:fillRect/>
              </a:stretch>
            </p:blipFill>
            <p:spPr>
              <a:xfrm>
                <a:off x="8340695" y="4599301"/>
                <a:ext cx="613057" cy="613057"/>
              </a:xfrm>
              <a:prstGeom prst="rect">
                <a:avLst/>
              </a:prstGeom>
            </p:spPr>
          </p:pic>
          <p:pic>
            <p:nvPicPr>
              <p:cNvPr id="1090" name="Picture 1089">
                <a:extLst>
                  <a:ext uri="{FF2B5EF4-FFF2-40B4-BE49-F238E27FC236}">
                    <a16:creationId xmlns:a16="http://schemas.microsoft.com/office/drawing/2014/main" id="{B47574F6-99CE-9D8C-87F6-5E57C6D3C3D2}"/>
                  </a:ext>
                </a:extLst>
              </p:cNvPr>
              <p:cNvPicPr>
                <a:picLocks noChangeAspect="1"/>
              </p:cNvPicPr>
              <p:nvPr/>
            </p:nvPicPr>
            <p:blipFill>
              <a:blip r:embed="rId12">
                <a:duotone>
                  <a:schemeClr val="accent3">
                    <a:shade val="45000"/>
                    <a:satMod val="135000"/>
                  </a:schemeClr>
                  <a:prstClr val="white"/>
                </a:duotone>
              </a:blip>
              <a:stretch>
                <a:fillRect/>
              </a:stretch>
            </p:blipFill>
            <p:spPr>
              <a:xfrm>
                <a:off x="8341545" y="5810491"/>
                <a:ext cx="613057" cy="613057"/>
              </a:xfrm>
              <a:prstGeom prst="rect">
                <a:avLst/>
              </a:prstGeom>
            </p:spPr>
          </p:pic>
          <p:sp>
            <p:nvSpPr>
              <p:cNvPr id="1123" name="TextBox 1122">
                <a:extLst>
                  <a:ext uri="{FF2B5EF4-FFF2-40B4-BE49-F238E27FC236}">
                    <a16:creationId xmlns:a16="http://schemas.microsoft.com/office/drawing/2014/main" id="{8F616049-FA59-875C-B043-F4E19B48EB51}"/>
                  </a:ext>
                </a:extLst>
              </p:cNvPr>
              <p:cNvSpPr txBox="1"/>
              <p:nvPr/>
            </p:nvSpPr>
            <p:spPr>
              <a:xfrm>
                <a:off x="8258118" y="6444300"/>
                <a:ext cx="1983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Community groups</a:t>
                </a:r>
              </a:p>
            </p:txBody>
          </p:sp>
          <p:sp>
            <p:nvSpPr>
              <p:cNvPr id="1124" name="TextBox 1123">
                <a:extLst>
                  <a:ext uri="{FF2B5EF4-FFF2-40B4-BE49-F238E27FC236}">
                    <a16:creationId xmlns:a16="http://schemas.microsoft.com/office/drawing/2014/main" id="{4E05B99F-392D-81B0-6147-86639870DC5A}"/>
                  </a:ext>
                </a:extLst>
              </p:cNvPr>
              <p:cNvSpPr txBox="1"/>
              <p:nvPr/>
            </p:nvSpPr>
            <p:spPr>
              <a:xfrm>
                <a:off x="6942665" y="4653704"/>
                <a:ext cx="13009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Local flood/ coast warning services</a:t>
                </a:r>
              </a:p>
            </p:txBody>
          </p:sp>
          <p:sp>
            <p:nvSpPr>
              <p:cNvPr id="1126" name="TextBox 1125">
                <a:extLst>
                  <a:ext uri="{FF2B5EF4-FFF2-40B4-BE49-F238E27FC236}">
                    <a16:creationId xmlns:a16="http://schemas.microsoft.com/office/drawing/2014/main" id="{1B6A436E-88AE-7E98-4FC2-2C69BC98872A}"/>
                  </a:ext>
                </a:extLst>
              </p:cNvPr>
              <p:cNvSpPr txBox="1"/>
              <p:nvPr/>
            </p:nvSpPr>
            <p:spPr>
              <a:xfrm>
                <a:off x="6209680" y="6306857"/>
                <a:ext cx="19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Community recreation assets</a:t>
                </a:r>
              </a:p>
            </p:txBody>
          </p:sp>
          <p:sp>
            <p:nvSpPr>
              <p:cNvPr id="1129" name="TextBox 1128">
                <a:extLst>
                  <a:ext uri="{FF2B5EF4-FFF2-40B4-BE49-F238E27FC236}">
                    <a16:creationId xmlns:a16="http://schemas.microsoft.com/office/drawing/2014/main" id="{043472CC-79BA-0E99-57CF-2FB44220E748}"/>
                  </a:ext>
                </a:extLst>
              </p:cNvPr>
              <p:cNvSpPr txBox="1"/>
              <p:nvPr/>
            </p:nvSpPr>
            <p:spPr>
              <a:xfrm>
                <a:off x="6944314" y="5242538"/>
                <a:ext cx="1034598"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B050"/>
                    </a:solidFill>
                    <a:effectLst/>
                    <a:uLnTx/>
                    <a:uFillTx/>
                    <a:latin typeface="Congenial UltraLight"/>
                    <a:ea typeface="+mn-ea"/>
                    <a:cs typeface="+mn-cs"/>
                  </a:rPr>
                  <a:t>7/10</a:t>
                </a:r>
                <a:endParaRPr kumimoji="0" lang="en-GB" sz="22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1130" name="TextBox 1129">
                <a:extLst>
                  <a:ext uri="{FF2B5EF4-FFF2-40B4-BE49-F238E27FC236}">
                    <a16:creationId xmlns:a16="http://schemas.microsoft.com/office/drawing/2014/main" id="{F0A571CE-8D55-CD65-2619-85EA7C4F43DE}"/>
                  </a:ext>
                </a:extLst>
              </p:cNvPr>
              <p:cNvSpPr txBox="1"/>
              <p:nvPr/>
            </p:nvSpPr>
            <p:spPr>
              <a:xfrm>
                <a:off x="6970312" y="5776122"/>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4</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TextBox 1130">
                <a:extLst>
                  <a:ext uri="{FF2B5EF4-FFF2-40B4-BE49-F238E27FC236}">
                    <a16:creationId xmlns:a16="http://schemas.microsoft.com/office/drawing/2014/main" id="{973AB964-AEB7-AFE8-4729-4E3BAB428B3A}"/>
                  </a:ext>
                </a:extLst>
              </p:cNvPr>
              <p:cNvSpPr txBox="1"/>
              <p:nvPr/>
            </p:nvSpPr>
            <p:spPr>
              <a:xfrm>
                <a:off x="8924863" y="4453650"/>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ngenial UltraLight"/>
                    <a:ea typeface="+mn-ea"/>
                    <a:cs typeface="+mn-cs"/>
                  </a:rPr>
                  <a:t>8</a:t>
                </a:r>
                <a:endParaRPr kumimoji="0" lang="en-GB" sz="28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sp>
            <p:nvSpPr>
              <p:cNvPr id="1132" name="TextBox 1131">
                <a:extLst>
                  <a:ext uri="{FF2B5EF4-FFF2-40B4-BE49-F238E27FC236}">
                    <a16:creationId xmlns:a16="http://schemas.microsoft.com/office/drawing/2014/main" id="{C1A9B993-87C9-F104-10F6-ECC65A6C088D}"/>
                  </a:ext>
                </a:extLst>
              </p:cNvPr>
              <p:cNvSpPr txBox="1"/>
              <p:nvPr/>
            </p:nvSpPr>
            <p:spPr>
              <a:xfrm>
                <a:off x="9028193" y="5900328"/>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ngenial UltraLight"/>
                    <a:ea typeface="+mn-ea"/>
                    <a:cs typeface="+mn-cs"/>
                  </a:rPr>
                  <a:t>29</a:t>
                </a:r>
                <a:endParaRPr kumimoji="0" lang="en-GB" sz="28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grpSp>
      </p:grpSp>
      <p:grpSp>
        <p:nvGrpSpPr>
          <p:cNvPr id="29" name="Group 28">
            <a:extLst>
              <a:ext uri="{FF2B5EF4-FFF2-40B4-BE49-F238E27FC236}">
                <a16:creationId xmlns:a16="http://schemas.microsoft.com/office/drawing/2014/main" id="{43FE2BE8-442A-7AAC-4825-55742AE050DE}"/>
              </a:ext>
            </a:extLst>
          </p:cNvPr>
          <p:cNvGrpSpPr/>
          <p:nvPr/>
        </p:nvGrpSpPr>
        <p:grpSpPr>
          <a:xfrm>
            <a:off x="10015296" y="4854343"/>
            <a:ext cx="2362570" cy="1945322"/>
            <a:chOff x="10015296" y="4854343"/>
            <a:chExt cx="2362570" cy="1945322"/>
          </a:xfrm>
        </p:grpSpPr>
        <p:pic>
          <p:nvPicPr>
            <p:cNvPr id="1086" name="Picture 1085">
              <a:extLst>
                <a:ext uri="{FF2B5EF4-FFF2-40B4-BE49-F238E27FC236}">
                  <a16:creationId xmlns:a16="http://schemas.microsoft.com/office/drawing/2014/main" id="{2731779A-9F62-2940-60DA-9BBC37ED4220}"/>
                </a:ext>
              </a:extLst>
            </p:cNvPr>
            <p:cNvPicPr>
              <a:picLocks noChangeAspect="1"/>
            </p:cNvPicPr>
            <p:nvPr/>
          </p:nvPicPr>
          <p:blipFill>
            <a:blip r:embed="rId13">
              <a:duotone>
                <a:schemeClr val="accent3">
                  <a:shade val="45000"/>
                  <a:satMod val="135000"/>
                </a:schemeClr>
                <a:prstClr val="white"/>
              </a:duotone>
            </a:blip>
            <a:stretch>
              <a:fillRect/>
            </a:stretch>
          </p:blipFill>
          <p:spPr>
            <a:xfrm>
              <a:off x="10054670" y="5807989"/>
              <a:ext cx="651373" cy="651373"/>
            </a:xfrm>
            <a:prstGeom prst="rect">
              <a:avLst/>
            </a:prstGeom>
          </p:spPr>
        </p:pic>
        <p:pic>
          <p:nvPicPr>
            <p:cNvPr id="1088" name="Picture 1087">
              <a:extLst>
                <a:ext uri="{FF2B5EF4-FFF2-40B4-BE49-F238E27FC236}">
                  <a16:creationId xmlns:a16="http://schemas.microsoft.com/office/drawing/2014/main" id="{495B611F-6394-9FFD-330B-AC46A1DA6C32}"/>
                </a:ext>
              </a:extLst>
            </p:cNvPr>
            <p:cNvPicPr>
              <a:picLocks noChangeAspect="1"/>
            </p:cNvPicPr>
            <p:nvPr/>
          </p:nvPicPr>
          <p:blipFill>
            <a:blip r:embed="rId14">
              <a:duotone>
                <a:schemeClr val="accent3">
                  <a:shade val="45000"/>
                  <a:satMod val="135000"/>
                </a:schemeClr>
                <a:prstClr val="white"/>
              </a:duotone>
            </a:blip>
            <a:stretch>
              <a:fillRect/>
            </a:stretch>
          </p:blipFill>
          <p:spPr>
            <a:xfrm>
              <a:off x="10081543" y="4868944"/>
              <a:ext cx="613057" cy="613057"/>
            </a:xfrm>
            <a:prstGeom prst="rect">
              <a:avLst/>
            </a:prstGeom>
          </p:spPr>
        </p:pic>
        <p:sp>
          <p:nvSpPr>
            <p:cNvPr id="1127" name="TextBox 1126">
              <a:extLst>
                <a:ext uri="{FF2B5EF4-FFF2-40B4-BE49-F238E27FC236}">
                  <a16:creationId xmlns:a16="http://schemas.microsoft.com/office/drawing/2014/main" id="{25AE9425-C3EE-EA2E-57A0-3AE20B2F474F}"/>
                </a:ext>
              </a:extLst>
            </p:cNvPr>
            <p:cNvSpPr txBox="1"/>
            <p:nvPr/>
          </p:nvSpPr>
          <p:spPr>
            <a:xfrm>
              <a:off x="10062071" y="6522666"/>
              <a:ext cx="23157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Community funds created</a:t>
              </a:r>
            </a:p>
          </p:txBody>
        </p:sp>
        <p:sp>
          <p:nvSpPr>
            <p:cNvPr id="1128" name="TextBox 1127">
              <a:extLst>
                <a:ext uri="{FF2B5EF4-FFF2-40B4-BE49-F238E27FC236}">
                  <a16:creationId xmlns:a16="http://schemas.microsoft.com/office/drawing/2014/main" id="{1B86F1C4-2556-8B86-64B9-B26BB1D9DCF3}"/>
                </a:ext>
              </a:extLst>
            </p:cNvPr>
            <p:cNvSpPr txBox="1"/>
            <p:nvPr/>
          </p:nvSpPr>
          <p:spPr>
            <a:xfrm>
              <a:off x="10015296" y="5485922"/>
              <a:ext cx="1983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Partner funding secured</a:t>
              </a:r>
            </a:p>
          </p:txBody>
        </p:sp>
        <p:sp>
          <p:nvSpPr>
            <p:cNvPr id="1133" name="TextBox 1132">
              <a:extLst>
                <a:ext uri="{FF2B5EF4-FFF2-40B4-BE49-F238E27FC236}">
                  <a16:creationId xmlns:a16="http://schemas.microsoft.com/office/drawing/2014/main" id="{15F1ED5B-F625-92B9-468C-93D9102F1B22}"/>
                </a:ext>
              </a:extLst>
            </p:cNvPr>
            <p:cNvSpPr txBox="1"/>
            <p:nvPr/>
          </p:nvSpPr>
          <p:spPr>
            <a:xfrm>
              <a:off x="10758789" y="4854343"/>
              <a:ext cx="1345043"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ngenial UltraLight"/>
                  <a:ea typeface="+mn-ea"/>
                  <a:cs typeface="+mn-cs"/>
                </a:rPr>
                <a:t>£3.25m</a:t>
              </a:r>
              <a:endParaRPr kumimoji="0" lang="en-GB" sz="28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sp>
          <p:nvSpPr>
            <p:cNvPr id="1134" name="TextBox 1133">
              <a:extLst>
                <a:ext uri="{FF2B5EF4-FFF2-40B4-BE49-F238E27FC236}">
                  <a16:creationId xmlns:a16="http://schemas.microsoft.com/office/drawing/2014/main" id="{43EDB2A8-D7BC-AB90-56FD-9EB75FC4DB18}"/>
                </a:ext>
              </a:extLst>
            </p:cNvPr>
            <p:cNvSpPr txBox="1"/>
            <p:nvPr/>
          </p:nvSpPr>
          <p:spPr>
            <a:xfrm>
              <a:off x="10843529" y="5923442"/>
              <a:ext cx="1354450"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ngenial UltraLight"/>
                  <a:ea typeface="+mn-ea"/>
                  <a:cs typeface="+mn-cs"/>
                </a:rPr>
                <a:t>£693k</a:t>
              </a:r>
              <a:endParaRPr kumimoji="0" lang="en-GB" sz="28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grpSp>
      <p:cxnSp>
        <p:nvCxnSpPr>
          <p:cNvPr id="1137" name="Straight Connector 1136">
            <a:extLst>
              <a:ext uri="{FF2B5EF4-FFF2-40B4-BE49-F238E27FC236}">
                <a16:creationId xmlns:a16="http://schemas.microsoft.com/office/drawing/2014/main" id="{2A3DB1B2-A418-2F7C-E5D5-62A2346D68CD}"/>
              </a:ext>
            </a:extLst>
          </p:cNvPr>
          <p:cNvCxnSpPr>
            <a:cxnSpLocks/>
          </p:cNvCxnSpPr>
          <p:nvPr/>
        </p:nvCxnSpPr>
        <p:spPr>
          <a:xfrm>
            <a:off x="6187696" y="5606845"/>
            <a:ext cx="1830274"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38" name="Straight Connector 1137">
            <a:extLst>
              <a:ext uri="{FF2B5EF4-FFF2-40B4-BE49-F238E27FC236}">
                <a16:creationId xmlns:a16="http://schemas.microsoft.com/office/drawing/2014/main" id="{D81FCA2E-6AC1-2D33-0FC9-DFEFDFFE76B4}"/>
              </a:ext>
            </a:extLst>
          </p:cNvPr>
          <p:cNvCxnSpPr>
            <a:cxnSpLocks/>
          </p:cNvCxnSpPr>
          <p:nvPr/>
        </p:nvCxnSpPr>
        <p:spPr>
          <a:xfrm>
            <a:off x="8332126" y="5776122"/>
            <a:ext cx="1436885"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39" name="Straight Connector 1138">
            <a:extLst>
              <a:ext uri="{FF2B5EF4-FFF2-40B4-BE49-F238E27FC236}">
                <a16:creationId xmlns:a16="http://schemas.microsoft.com/office/drawing/2014/main" id="{4555E614-9E59-272B-FF89-28DEAF48484E}"/>
              </a:ext>
            </a:extLst>
          </p:cNvPr>
          <p:cNvCxnSpPr>
            <a:cxnSpLocks/>
          </p:cNvCxnSpPr>
          <p:nvPr/>
        </p:nvCxnSpPr>
        <p:spPr>
          <a:xfrm>
            <a:off x="9953526" y="4346707"/>
            <a:ext cx="0" cy="22731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A0B887BE-7D1F-9BA6-6C11-EEA66FB4DC94}"/>
              </a:ext>
            </a:extLst>
          </p:cNvPr>
          <p:cNvGrpSpPr/>
          <p:nvPr/>
        </p:nvGrpSpPr>
        <p:grpSpPr>
          <a:xfrm>
            <a:off x="187588" y="1690281"/>
            <a:ext cx="5920102" cy="2551901"/>
            <a:chOff x="187588" y="1690281"/>
            <a:chExt cx="5920102" cy="2551901"/>
          </a:xfrm>
        </p:grpSpPr>
        <p:cxnSp>
          <p:nvCxnSpPr>
            <p:cNvPr id="14" name="Straight Connector 13">
              <a:extLst>
                <a:ext uri="{FF2B5EF4-FFF2-40B4-BE49-F238E27FC236}">
                  <a16:creationId xmlns:a16="http://schemas.microsoft.com/office/drawing/2014/main" id="{00AA472A-2CB7-2284-E304-6F58CCB3FA6A}"/>
                </a:ext>
              </a:extLst>
            </p:cNvPr>
            <p:cNvCxnSpPr>
              <a:cxnSpLocks/>
            </p:cNvCxnSpPr>
            <p:nvPr/>
          </p:nvCxnSpPr>
          <p:spPr>
            <a:xfrm>
              <a:off x="6096000" y="1920929"/>
              <a:ext cx="0" cy="211767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FDB7D80-A535-26A3-AE6F-A5C712EAC532}"/>
                </a:ext>
              </a:extLst>
            </p:cNvPr>
            <p:cNvSpPr txBox="1"/>
            <p:nvPr/>
          </p:nvSpPr>
          <p:spPr>
            <a:xfrm>
              <a:off x="187588" y="1818084"/>
              <a:ext cx="18982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a:ln>
                    <a:noFill/>
                  </a:ln>
                  <a:solidFill>
                    <a:srgbClr val="00B050"/>
                  </a:solidFill>
                  <a:effectLst/>
                  <a:uLnTx/>
                  <a:uFillTx/>
                  <a:latin typeface="Congenial UltraLight" panose="02000503040000020004" pitchFamily="2" charset="0"/>
                  <a:ea typeface="+mn-ea"/>
                  <a:cs typeface="+mn-cs"/>
                </a:rPr>
                <a:t>Physical assets</a:t>
              </a:r>
            </a:p>
          </p:txBody>
        </p:sp>
        <p:pic>
          <p:nvPicPr>
            <p:cNvPr id="26" name="Picture 25" descr="A black background with a black square&#10;&#10;Description automatically generated with medium confidence">
              <a:extLst>
                <a:ext uri="{FF2B5EF4-FFF2-40B4-BE49-F238E27FC236}">
                  <a16:creationId xmlns:a16="http://schemas.microsoft.com/office/drawing/2014/main" id="{9DDCEC29-162D-4FF1-6C5D-243357AD9913}"/>
                </a:ext>
              </a:extLst>
            </p:cNvPr>
            <p:cNvPicPr>
              <a:picLocks noChangeAspect="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6095" y="2130948"/>
              <a:ext cx="520416" cy="520416"/>
            </a:xfrm>
            <a:prstGeom prst="rect">
              <a:avLst/>
            </a:prstGeom>
          </p:spPr>
        </p:pic>
        <p:pic>
          <p:nvPicPr>
            <p:cNvPr id="28" name="Picture 27" descr="A black background with a black square&#10;&#10;Description automatically generated with medium confidence">
              <a:extLst>
                <a:ext uri="{FF2B5EF4-FFF2-40B4-BE49-F238E27FC236}">
                  <a16:creationId xmlns:a16="http://schemas.microsoft.com/office/drawing/2014/main" id="{CAEB734A-4E57-545F-79F1-4C19B07FDC71}"/>
                </a:ext>
              </a:extLst>
            </p:cNvPr>
            <p:cNvPicPr>
              <a:picLocks noChangeAspect="1"/>
            </p:cNvPicPr>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6173" y="3269201"/>
              <a:ext cx="511584" cy="511584"/>
            </a:xfrm>
            <a:prstGeom prst="rect">
              <a:avLst/>
            </a:prstGeom>
          </p:spPr>
        </p:pic>
        <p:pic>
          <p:nvPicPr>
            <p:cNvPr id="30" name="Picture 29" descr="A black background with a black square&#10;&#10;Description automatically generated with medium confidence">
              <a:extLst>
                <a:ext uri="{FF2B5EF4-FFF2-40B4-BE49-F238E27FC236}">
                  <a16:creationId xmlns:a16="http://schemas.microsoft.com/office/drawing/2014/main" id="{5811727F-8628-588A-A84E-40DE2B901CE0}"/>
                </a:ext>
              </a:extLst>
            </p:cNvPr>
            <p:cNvPicPr>
              <a:picLocks noChangeAspect="1"/>
            </p:cNvPicPr>
            <p:nvPr/>
          </p:nvPicPr>
          <p:blipFill>
            <a:blip r:embed="rId1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11574" y="3468427"/>
              <a:ext cx="629289" cy="629289"/>
            </a:xfrm>
            <a:prstGeom prst="rect">
              <a:avLst/>
            </a:prstGeom>
          </p:spPr>
        </p:pic>
        <p:pic>
          <p:nvPicPr>
            <p:cNvPr id="32" name="Picture 31" descr="A black background with a black square&#10;&#10;Description automatically generated with medium confidence">
              <a:extLst>
                <a:ext uri="{FF2B5EF4-FFF2-40B4-BE49-F238E27FC236}">
                  <a16:creationId xmlns:a16="http://schemas.microsoft.com/office/drawing/2014/main" id="{8C96ADF6-462A-4053-CDF7-3F2A33FC51A2}"/>
                </a:ext>
              </a:extLst>
            </p:cNvPr>
            <p:cNvPicPr>
              <a:picLocks noChangeAspect="1"/>
            </p:cNvPicPr>
            <p:nvPr/>
          </p:nvPicPr>
          <p:blipFill>
            <a:blip r:embed="rId1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02541" y="1865745"/>
              <a:ext cx="550204" cy="550204"/>
            </a:xfrm>
            <a:prstGeom prst="rect">
              <a:avLst/>
            </a:prstGeom>
          </p:spPr>
        </p:pic>
        <p:pic>
          <p:nvPicPr>
            <p:cNvPr id="34" name="Picture 33">
              <a:extLst>
                <a:ext uri="{FF2B5EF4-FFF2-40B4-BE49-F238E27FC236}">
                  <a16:creationId xmlns:a16="http://schemas.microsoft.com/office/drawing/2014/main" id="{59AAF6E9-0B36-B7AA-1695-43646B982956}"/>
                </a:ext>
              </a:extLst>
            </p:cNvPr>
            <p:cNvPicPr>
              <a:picLocks noChangeAspect="1"/>
            </p:cNvPicPr>
            <p:nvPr/>
          </p:nvPicPr>
          <p:blipFill>
            <a:blip r:embed="rId19">
              <a:duotone>
                <a:schemeClr val="accent3">
                  <a:shade val="45000"/>
                  <a:satMod val="135000"/>
                </a:schemeClr>
                <a:prstClr val="white"/>
              </a:duotone>
            </a:blip>
            <a:stretch>
              <a:fillRect/>
            </a:stretch>
          </p:blipFill>
          <p:spPr>
            <a:xfrm>
              <a:off x="3239750" y="2665690"/>
              <a:ext cx="556214" cy="556214"/>
            </a:xfrm>
            <a:prstGeom prst="rect">
              <a:avLst/>
            </a:prstGeom>
          </p:spPr>
        </p:pic>
        <p:pic>
          <p:nvPicPr>
            <p:cNvPr id="38" name="Picture 37">
              <a:extLst>
                <a:ext uri="{FF2B5EF4-FFF2-40B4-BE49-F238E27FC236}">
                  <a16:creationId xmlns:a16="http://schemas.microsoft.com/office/drawing/2014/main" id="{AD039FF6-D114-FEEA-A378-73D9E9F7FC4D}"/>
                </a:ext>
              </a:extLst>
            </p:cNvPr>
            <p:cNvPicPr>
              <a:picLocks noChangeAspect="1"/>
            </p:cNvPicPr>
            <p:nvPr/>
          </p:nvPicPr>
          <p:blipFill>
            <a:blip r:embed="rId20">
              <a:duotone>
                <a:schemeClr val="accent3">
                  <a:shade val="45000"/>
                  <a:satMod val="135000"/>
                </a:schemeClr>
                <a:prstClr val="white"/>
              </a:duotone>
            </a:blip>
            <a:stretch>
              <a:fillRect/>
            </a:stretch>
          </p:blipFill>
          <p:spPr>
            <a:xfrm>
              <a:off x="4254522" y="1867020"/>
              <a:ext cx="615742" cy="615742"/>
            </a:xfrm>
            <a:prstGeom prst="rect">
              <a:avLst/>
            </a:prstGeom>
          </p:spPr>
        </p:pic>
        <p:pic>
          <p:nvPicPr>
            <p:cNvPr id="40" name="Picture 39">
              <a:extLst>
                <a:ext uri="{FF2B5EF4-FFF2-40B4-BE49-F238E27FC236}">
                  <a16:creationId xmlns:a16="http://schemas.microsoft.com/office/drawing/2014/main" id="{82757B87-2E1D-3E5F-B030-6E46A6DE1D18}"/>
                </a:ext>
              </a:extLst>
            </p:cNvPr>
            <p:cNvPicPr>
              <a:picLocks noChangeAspect="1"/>
            </p:cNvPicPr>
            <p:nvPr/>
          </p:nvPicPr>
          <p:blipFill>
            <a:blip r:embed="rId21">
              <a:duotone>
                <a:schemeClr val="accent3">
                  <a:shade val="45000"/>
                  <a:satMod val="135000"/>
                </a:schemeClr>
                <a:prstClr val="white"/>
              </a:duotone>
            </a:blip>
            <a:stretch>
              <a:fillRect/>
            </a:stretch>
          </p:blipFill>
          <p:spPr>
            <a:xfrm>
              <a:off x="4257047" y="3176742"/>
              <a:ext cx="530916" cy="530916"/>
            </a:xfrm>
            <a:prstGeom prst="rect">
              <a:avLst/>
            </a:prstGeom>
          </p:spPr>
        </p:pic>
        <p:sp>
          <p:nvSpPr>
            <p:cNvPr id="41" name="TextBox 40">
              <a:extLst>
                <a:ext uri="{FF2B5EF4-FFF2-40B4-BE49-F238E27FC236}">
                  <a16:creationId xmlns:a16="http://schemas.microsoft.com/office/drawing/2014/main" id="{67AF0E99-116E-1FBB-1730-2231AF1CD70A}"/>
                </a:ext>
              </a:extLst>
            </p:cNvPr>
            <p:cNvSpPr txBox="1"/>
            <p:nvPr/>
          </p:nvSpPr>
          <p:spPr>
            <a:xfrm>
              <a:off x="212890" y="2668606"/>
              <a:ext cx="220084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a:ea typeface="+mn-ea"/>
                  <a:cs typeface="+mn-cs"/>
                </a:rPr>
                <a:t>Natural flood management systems</a:t>
              </a:r>
              <a:endPar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endParaRPr>
            </a:p>
          </p:txBody>
        </p:sp>
        <p:sp>
          <p:nvSpPr>
            <p:cNvPr id="42" name="TextBox 41">
              <a:extLst>
                <a:ext uri="{FF2B5EF4-FFF2-40B4-BE49-F238E27FC236}">
                  <a16:creationId xmlns:a16="http://schemas.microsoft.com/office/drawing/2014/main" id="{95712064-9C13-7206-4387-41C9563440DF}"/>
                </a:ext>
              </a:extLst>
            </p:cNvPr>
            <p:cNvSpPr txBox="1"/>
            <p:nvPr/>
          </p:nvSpPr>
          <p:spPr>
            <a:xfrm>
              <a:off x="1113849" y="2210098"/>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47</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43" name="TextBox 42">
              <a:extLst>
                <a:ext uri="{FF2B5EF4-FFF2-40B4-BE49-F238E27FC236}">
                  <a16:creationId xmlns:a16="http://schemas.microsoft.com/office/drawing/2014/main" id="{2E86C443-6A16-E98A-F95C-D2C053F68841}"/>
                </a:ext>
              </a:extLst>
            </p:cNvPr>
            <p:cNvSpPr txBox="1"/>
            <p:nvPr/>
          </p:nvSpPr>
          <p:spPr>
            <a:xfrm>
              <a:off x="231159" y="3779072"/>
              <a:ext cx="1983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Flood &amp; water management control assets</a:t>
              </a:r>
            </a:p>
          </p:txBody>
        </p:sp>
        <p:sp>
          <p:nvSpPr>
            <p:cNvPr id="44" name="TextBox 43">
              <a:extLst>
                <a:ext uri="{FF2B5EF4-FFF2-40B4-BE49-F238E27FC236}">
                  <a16:creationId xmlns:a16="http://schemas.microsoft.com/office/drawing/2014/main" id="{1BE0BC0F-80DD-3D24-756C-FA0562B07057}"/>
                </a:ext>
              </a:extLst>
            </p:cNvPr>
            <p:cNvSpPr txBox="1"/>
            <p:nvPr/>
          </p:nvSpPr>
          <p:spPr>
            <a:xfrm>
              <a:off x="1097535" y="3261714"/>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ngenial UltraLight"/>
                  <a:ea typeface="+mn-ea"/>
                  <a:cs typeface="+mn-cs"/>
                </a:rPr>
                <a:t>2</a:t>
              </a:r>
              <a:endParaRPr kumimoji="0" lang="en-GB" sz="28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sp>
          <p:nvSpPr>
            <p:cNvPr id="45" name="TextBox 44">
              <a:extLst>
                <a:ext uri="{FF2B5EF4-FFF2-40B4-BE49-F238E27FC236}">
                  <a16:creationId xmlns:a16="http://schemas.microsoft.com/office/drawing/2014/main" id="{2C8BF3B7-77CB-FCEC-782C-6C801C559AFB}"/>
                </a:ext>
              </a:extLst>
            </p:cNvPr>
            <p:cNvSpPr txBox="1"/>
            <p:nvPr/>
          </p:nvSpPr>
          <p:spPr>
            <a:xfrm>
              <a:off x="3201770" y="2132272"/>
              <a:ext cx="823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Habitats Improved</a:t>
              </a:r>
            </a:p>
          </p:txBody>
        </p:sp>
        <p:sp>
          <p:nvSpPr>
            <p:cNvPr id="46" name="TextBox 45">
              <a:extLst>
                <a:ext uri="{FF2B5EF4-FFF2-40B4-BE49-F238E27FC236}">
                  <a16:creationId xmlns:a16="http://schemas.microsoft.com/office/drawing/2014/main" id="{17FB62C8-F554-5D03-90AF-5B76573D9007}"/>
                </a:ext>
              </a:extLst>
            </p:cNvPr>
            <p:cNvSpPr txBox="1"/>
            <p:nvPr/>
          </p:nvSpPr>
          <p:spPr>
            <a:xfrm>
              <a:off x="3171685" y="1690281"/>
              <a:ext cx="10345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rPr>
                <a:t>12</a:t>
              </a:r>
              <a:endParaRPr kumimoji="0" lang="en-GB" sz="16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sp>
          <p:nvSpPr>
            <p:cNvPr id="47" name="TextBox 46">
              <a:extLst>
                <a:ext uri="{FF2B5EF4-FFF2-40B4-BE49-F238E27FC236}">
                  <a16:creationId xmlns:a16="http://schemas.microsoft.com/office/drawing/2014/main" id="{22F17620-D9E4-923A-E13B-785DB539A059}"/>
                </a:ext>
              </a:extLst>
            </p:cNvPr>
            <p:cNvSpPr txBox="1"/>
            <p:nvPr/>
          </p:nvSpPr>
          <p:spPr>
            <a:xfrm>
              <a:off x="2490557" y="3005797"/>
              <a:ext cx="14014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SuDS</a:t>
              </a:r>
            </a:p>
          </p:txBody>
        </p:sp>
        <p:sp>
          <p:nvSpPr>
            <p:cNvPr id="48" name="TextBox 47">
              <a:extLst>
                <a:ext uri="{FF2B5EF4-FFF2-40B4-BE49-F238E27FC236}">
                  <a16:creationId xmlns:a16="http://schemas.microsoft.com/office/drawing/2014/main" id="{86018274-4928-A737-35AD-D6F415AF50D9}"/>
                </a:ext>
              </a:extLst>
            </p:cNvPr>
            <p:cNvSpPr txBox="1"/>
            <p:nvPr/>
          </p:nvSpPr>
          <p:spPr>
            <a:xfrm>
              <a:off x="2437133" y="2571070"/>
              <a:ext cx="1034598" cy="5539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B050"/>
                  </a:solidFill>
                  <a:effectLst/>
                  <a:uLnTx/>
                  <a:uFillTx/>
                  <a:latin typeface="Congenial UltraLight"/>
                  <a:ea typeface="+mn-ea"/>
                  <a:cs typeface="+mn-cs"/>
                </a:rPr>
                <a:t>14</a:t>
              </a:r>
              <a:endParaRPr kumimoji="0" lang="en-GB" sz="30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49" name="TextBox 48">
              <a:extLst>
                <a:ext uri="{FF2B5EF4-FFF2-40B4-BE49-F238E27FC236}">
                  <a16:creationId xmlns:a16="http://schemas.microsoft.com/office/drawing/2014/main" id="{D9C540A3-8F54-4442-5E7B-FB5617F5A260}"/>
                </a:ext>
              </a:extLst>
            </p:cNvPr>
            <p:cNvSpPr txBox="1"/>
            <p:nvPr/>
          </p:nvSpPr>
          <p:spPr>
            <a:xfrm>
              <a:off x="3181237" y="3595851"/>
              <a:ext cx="102700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a:ea typeface="+mn-ea"/>
                  <a:cs typeface="+mn-cs"/>
                </a:rPr>
                <a:t>Households benefiting from PFR</a:t>
              </a:r>
            </a:p>
          </p:txBody>
        </p:sp>
        <p:sp>
          <p:nvSpPr>
            <p:cNvPr id="50" name="TextBox 49">
              <a:extLst>
                <a:ext uri="{FF2B5EF4-FFF2-40B4-BE49-F238E27FC236}">
                  <a16:creationId xmlns:a16="http://schemas.microsoft.com/office/drawing/2014/main" id="{387941FE-AD06-5129-1440-FD1EC2980D7F}"/>
                </a:ext>
              </a:extLst>
            </p:cNvPr>
            <p:cNvSpPr txBox="1"/>
            <p:nvPr/>
          </p:nvSpPr>
          <p:spPr>
            <a:xfrm>
              <a:off x="3180672" y="3347014"/>
              <a:ext cx="103459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050"/>
                  </a:solidFill>
                  <a:effectLst/>
                  <a:uLnTx/>
                  <a:uFillTx/>
                  <a:latin typeface="Congenial UltraLight"/>
                  <a:ea typeface="+mn-ea"/>
                  <a:cs typeface="+mn-cs"/>
                </a:rPr>
                <a:t>~1000</a:t>
              </a:r>
              <a:endParaRPr kumimoji="0" lang="en-GB" sz="20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51" name="TextBox 50">
              <a:extLst>
                <a:ext uri="{FF2B5EF4-FFF2-40B4-BE49-F238E27FC236}">
                  <a16:creationId xmlns:a16="http://schemas.microsoft.com/office/drawing/2014/main" id="{CBFD4FAA-0790-CF78-9297-23ADF60EEA70}"/>
                </a:ext>
              </a:extLst>
            </p:cNvPr>
            <p:cNvSpPr txBox="1"/>
            <p:nvPr/>
          </p:nvSpPr>
          <p:spPr>
            <a:xfrm>
              <a:off x="4172133" y="2510639"/>
              <a:ext cx="18527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Measurement &amp; monitoring assets</a:t>
              </a:r>
            </a:p>
          </p:txBody>
        </p:sp>
        <p:sp>
          <p:nvSpPr>
            <p:cNvPr id="52" name="TextBox 51">
              <a:extLst>
                <a:ext uri="{FF2B5EF4-FFF2-40B4-BE49-F238E27FC236}">
                  <a16:creationId xmlns:a16="http://schemas.microsoft.com/office/drawing/2014/main" id="{D1DFB094-342B-37E1-E86A-A1DD4CD05F28}"/>
                </a:ext>
              </a:extLst>
            </p:cNvPr>
            <p:cNvSpPr txBox="1"/>
            <p:nvPr/>
          </p:nvSpPr>
          <p:spPr>
            <a:xfrm>
              <a:off x="5073092" y="2014031"/>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276</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53" name="TextBox 52">
              <a:extLst>
                <a:ext uri="{FF2B5EF4-FFF2-40B4-BE49-F238E27FC236}">
                  <a16:creationId xmlns:a16="http://schemas.microsoft.com/office/drawing/2014/main" id="{2FEF77F0-96D3-9306-F4E7-686EE584CEF8}"/>
                </a:ext>
              </a:extLst>
            </p:cNvPr>
            <p:cNvSpPr txBox="1"/>
            <p:nvPr/>
          </p:nvSpPr>
          <p:spPr>
            <a:xfrm>
              <a:off x="4159433" y="3767297"/>
              <a:ext cx="186540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a:ea typeface="+mn-ea"/>
                  <a:cs typeface="+mn-cs"/>
                </a:rPr>
                <a:t>Emergency response units</a:t>
              </a:r>
              <a:endPar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endParaRPr>
            </a:p>
          </p:txBody>
        </p:sp>
        <p:sp>
          <p:nvSpPr>
            <p:cNvPr id="54" name="TextBox 53">
              <a:extLst>
                <a:ext uri="{FF2B5EF4-FFF2-40B4-BE49-F238E27FC236}">
                  <a16:creationId xmlns:a16="http://schemas.microsoft.com/office/drawing/2014/main" id="{85AFDCCE-8806-7D48-2988-D3C237740A2A}"/>
                </a:ext>
              </a:extLst>
            </p:cNvPr>
            <p:cNvSpPr txBox="1"/>
            <p:nvPr/>
          </p:nvSpPr>
          <p:spPr>
            <a:xfrm>
              <a:off x="5073092" y="3207189"/>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4</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cxnSp>
          <p:nvCxnSpPr>
            <p:cNvPr id="55" name="Straight Connector 54">
              <a:extLst>
                <a:ext uri="{FF2B5EF4-FFF2-40B4-BE49-F238E27FC236}">
                  <a16:creationId xmlns:a16="http://schemas.microsoft.com/office/drawing/2014/main" id="{25A5E08D-8CFD-0316-A97B-C3B1827BA8A0}"/>
                </a:ext>
              </a:extLst>
            </p:cNvPr>
            <p:cNvCxnSpPr>
              <a:cxnSpLocks/>
            </p:cNvCxnSpPr>
            <p:nvPr/>
          </p:nvCxnSpPr>
          <p:spPr>
            <a:xfrm>
              <a:off x="293691" y="3156996"/>
              <a:ext cx="1830274"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82201B3-5B2E-6436-8686-84C2ED9F6E14}"/>
                </a:ext>
              </a:extLst>
            </p:cNvPr>
            <p:cNvCxnSpPr>
              <a:cxnSpLocks/>
            </p:cNvCxnSpPr>
            <p:nvPr/>
          </p:nvCxnSpPr>
          <p:spPr>
            <a:xfrm>
              <a:off x="4279922" y="3018164"/>
              <a:ext cx="1655179"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3DD67DB3-9172-6956-8B35-E1161F66E06B}"/>
                </a:ext>
              </a:extLst>
            </p:cNvPr>
            <p:cNvCxnSpPr>
              <a:cxnSpLocks/>
            </p:cNvCxnSpPr>
            <p:nvPr/>
          </p:nvCxnSpPr>
          <p:spPr>
            <a:xfrm>
              <a:off x="2300810" y="1854320"/>
              <a:ext cx="0" cy="22731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25" name="Straight Connector 1024">
              <a:extLst>
                <a:ext uri="{FF2B5EF4-FFF2-40B4-BE49-F238E27FC236}">
                  <a16:creationId xmlns:a16="http://schemas.microsoft.com/office/drawing/2014/main" id="{21D91DA6-4EAE-65F1-C9E2-87B9147CB107}"/>
                </a:ext>
              </a:extLst>
            </p:cNvPr>
            <p:cNvCxnSpPr>
              <a:cxnSpLocks/>
            </p:cNvCxnSpPr>
            <p:nvPr/>
          </p:nvCxnSpPr>
          <p:spPr>
            <a:xfrm>
              <a:off x="4068697" y="1857429"/>
              <a:ext cx="0" cy="22731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40" name="Straight Connector 1139">
              <a:extLst>
                <a:ext uri="{FF2B5EF4-FFF2-40B4-BE49-F238E27FC236}">
                  <a16:creationId xmlns:a16="http://schemas.microsoft.com/office/drawing/2014/main" id="{569D4FBD-C932-BE0B-4885-CEB6EE22327E}"/>
                </a:ext>
              </a:extLst>
            </p:cNvPr>
            <p:cNvCxnSpPr>
              <a:cxnSpLocks/>
            </p:cNvCxnSpPr>
            <p:nvPr/>
          </p:nvCxnSpPr>
          <p:spPr>
            <a:xfrm>
              <a:off x="2424248" y="2542496"/>
              <a:ext cx="1478269" cy="69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42" name="Straight Connector 1141">
              <a:extLst>
                <a:ext uri="{FF2B5EF4-FFF2-40B4-BE49-F238E27FC236}">
                  <a16:creationId xmlns:a16="http://schemas.microsoft.com/office/drawing/2014/main" id="{C57A8A7A-CE67-BDE6-89BE-1EC2AAB6A979}"/>
                </a:ext>
              </a:extLst>
            </p:cNvPr>
            <p:cNvCxnSpPr>
              <a:cxnSpLocks/>
            </p:cNvCxnSpPr>
            <p:nvPr/>
          </p:nvCxnSpPr>
          <p:spPr>
            <a:xfrm>
              <a:off x="2411574" y="3329732"/>
              <a:ext cx="1478269" cy="69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cxnSp>
        <p:nvCxnSpPr>
          <p:cNvPr id="1144" name="Straight Connector 1143">
            <a:extLst>
              <a:ext uri="{FF2B5EF4-FFF2-40B4-BE49-F238E27FC236}">
                <a16:creationId xmlns:a16="http://schemas.microsoft.com/office/drawing/2014/main" id="{AA80529C-4C61-DB57-A46C-4B0A4708B865}"/>
              </a:ext>
            </a:extLst>
          </p:cNvPr>
          <p:cNvCxnSpPr>
            <a:cxnSpLocks/>
          </p:cNvCxnSpPr>
          <p:nvPr/>
        </p:nvCxnSpPr>
        <p:spPr>
          <a:xfrm>
            <a:off x="2300810" y="4796458"/>
            <a:ext cx="0" cy="187594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E87D6289-5F17-33C4-0DCA-BD34EDA0B64C}"/>
              </a:ext>
            </a:extLst>
          </p:cNvPr>
          <p:cNvGrpSpPr/>
          <p:nvPr/>
        </p:nvGrpSpPr>
        <p:grpSpPr>
          <a:xfrm>
            <a:off x="208917" y="4683952"/>
            <a:ext cx="6070516" cy="2044864"/>
            <a:chOff x="208917" y="4683952"/>
            <a:chExt cx="6070516" cy="2044864"/>
          </a:xfrm>
        </p:grpSpPr>
        <p:pic>
          <p:nvPicPr>
            <p:cNvPr id="1066" name="Picture 1065">
              <a:extLst>
                <a:ext uri="{FF2B5EF4-FFF2-40B4-BE49-F238E27FC236}">
                  <a16:creationId xmlns:a16="http://schemas.microsoft.com/office/drawing/2014/main" id="{8727EAD1-2D85-6094-F205-24868316931C}"/>
                </a:ext>
              </a:extLst>
            </p:cNvPr>
            <p:cNvPicPr>
              <a:picLocks noChangeAspect="1"/>
            </p:cNvPicPr>
            <p:nvPr/>
          </p:nvPicPr>
          <p:blipFill>
            <a:blip r:embed="rId22">
              <a:duotone>
                <a:schemeClr val="accent3">
                  <a:shade val="45000"/>
                  <a:satMod val="135000"/>
                </a:schemeClr>
                <a:prstClr val="white"/>
              </a:duotone>
            </a:blip>
            <a:stretch>
              <a:fillRect/>
            </a:stretch>
          </p:blipFill>
          <p:spPr>
            <a:xfrm>
              <a:off x="358718" y="4776041"/>
              <a:ext cx="556572" cy="556572"/>
            </a:xfrm>
            <a:prstGeom prst="rect">
              <a:avLst/>
            </a:prstGeom>
          </p:spPr>
        </p:pic>
        <p:pic>
          <p:nvPicPr>
            <p:cNvPr id="1068" name="Picture 1067">
              <a:extLst>
                <a:ext uri="{FF2B5EF4-FFF2-40B4-BE49-F238E27FC236}">
                  <a16:creationId xmlns:a16="http://schemas.microsoft.com/office/drawing/2014/main" id="{C20F37D9-8AC3-D224-5A5D-2816F802F38C}"/>
                </a:ext>
              </a:extLst>
            </p:cNvPr>
            <p:cNvPicPr>
              <a:picLocks noChangeAspect="1"/>
            </p:cNvPicPr>
            <p:nvPr/>
          </p:nvPicPr>
          <p:blipFill>
            <a:blip r:embed="rId23">
              <a:duotone>
                <a:schemeClr val="accent3">
                  <a:shade val="45000"/>
                  <a:satMod val="135000"/>
                </a:schemeClr>
                <a:prstClr val="white"/>
              </a:duotone>
            </a:blip>
            <a:stretch>
              <a:fillRect/>
            </a:stretch>
          </p:blipFill>
          <p:spPr>
            <a:xfrm>
              <a:off x="4357515" y="4713729"/>
              <a:ext cx="840847" cy="840847"/>
            </a:xfrm>
            <a:prstGeom prst="rect">
              <a:avLst/>
            </a:prstGeom>
          </p:spPr>
        </p:pic>
        <p:pic>
          <p:nvPicPr>
            <p:cNvPr id="1070" name="Picture 1069">
              <a:extLst>
                <a:ext uri="{FF2B5EF4-FFF2-40B4-BE49-F238E27FC236}">
                  <a16:creationId xmlns:a16="http://schemas.microsoft.com/office/drawing/2014/main" id="{C3A40403-C06E-775A-812E-BF35C644572D}"/>
                </a:ext>
              </a:extLst>
            </p:cNvPr>
            <p:cNvPicPr>
              <a:picLocks noChangeAspect="1"/>
            </p:cNvPicPr>
            <p:nvPr/>
          </p:nvPicPr>
          <p:blipFill>
            <a:blip r:embed="rId24">
              <a:duotone>
                <a:schemeClr val="accent3">
                  <a:shade val="45000"/>
                  <a:satMod val="135000"/>
                </a:schemeClr>
                <a:prstClr val="white"/>
              </a:duotone>
            </a:blip>
            <a:stretch>
              <a:fillRect/>
            </a:stretch>
          </p:blipFill>
          <p:spPr>
            <a:xfrm>
              <a:off x="2521453" y="4683952"/>
              <a:ext cx="573440" cy="573440"/>
            </a:xfrm>
            <a:prstGeom prst="rect">
              <a:avLst/>
            </a:prstGeom>
          </p:spPr>
        </p:pic>
        <p:pic>
          <p:nvPicPr>
            <p:cNvPr id="1072" name="Picture 1071">
              <a:extLst>
                <a:ext uri="{FF2B5EF4-FFF2-40B4-BE49-F238E27FC236}">
                  <a16:creationId xmlns:a16="http://schemas.microsoft.com/office/drawing/2014/main" id="{F2C90C09-B349-6478-C60A-0CD96A985150}"/>
                </a:ext>
              </a:extLst>
            </p:cNvPr>
            <p:cNvPicPr>
              <a:picLocks noChangeAspect="1"/>
            </p:cNvPicPr>
            <p:nvPr/>
          </p:nvPicPr>
          <p:blipFill>
            <a:blip r:embed="rId25">
              <a:duotone>
                <a:schemeClr val="accent3">
                  <a:shade val="45000"/>
                  <a:satMod val="135000"/>
                </a:schemeClr>
                <a:prstClr val="white"/>
              </a:duotone>
            </a:blip>
            <a:stretch>
              <a:fillRect/>
            </a:stretch>
          </p:blipFill>
          <p:spPr>
            <a:xfrm>
              <a:off x="333877" y="5843089"/>
              <a:ext cx="536351" cy="536351"/>
            </a:xfrm>
            <a:prstGeom prst="rect">
              <a:avLst/>
            </a:prstGeom>
          </p:spPr>
        </p:pic>
        <p:pic>
          <p:nvPicPr>
            <p:cNvPr id="1074" name="Picture 1073">
              <a:extLst>
                <a:ext uri="{FF2B5EF4-FFF2-40B4-BE49-F238E27FC236}">
                  <a16:creationId xmlns:a16="http://schemas.microsoft.com/office/drawing/2014/main" id="{E2AA87CF-4446-90BC-045D-9F9F1A3787E6}"/>
                </a:ext>
              </a:extLst>
            </p:cNvPr>
            <p:cNvPicPr>
              <a:picLocks noChangeAspect="1"/>
            </p:cNvPicPr>
            <p:nvPr/>
          </p:nvPicPr>
          <p:blipFill>
            <a:blip r:embed="rId26">
              <a:duotone>
                <a:schemeClr val="accent3">
                  <a:shade val="45000"/>
                  <a:satMod val="135000"/>
                </a:schemeClr>
                <a:prstClr val="white"/>
              </a:duotone>
            </a:blip>
            <a:stretch>
              <a:fillRect/>
            </a:stretch>
          </p:blipFill>
          <p:spPr>
            <a:xfrm>
              <a:off x="2533753" y="5868468"/>
              <a:ext cx="592206" cy="592206"/>
            </a:xfrm>
            <a:prstGeom prst="rect">
              <a:avLst/>
            </a:prstGeom>
          </p:spPr>
        </p:pic>
        <p:sp>
          <p:nvSpPr>
            <p:cNvPr id="1145" name="TextBox 1144">
              <a:extLst>
                <a:ext uri="{FF2B5EF4-FFF2-40B4-BE49-F238E27FC236}">
                  <a16:creationId xmlns:a16="http://schemas.microsoft.com/office/drawing/2014/main" id="{267ABC9B-999C-4375-D69F-4BAF791D3864}"/>
                </a:ext>
              </a:extLst>
            </p:cNvPr>
            <p:cNvSpPr txBox="1"/>
            <p:nvPr/>
          </p:nvSpPr>
          <p:spPr>
            <a:xfrm>
              <a:off x="2482563" y="6451817"/>
              <a:ext cx="1983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Practioner groups</a:t>
              </a:r>
            </a:p>
          </p:txBody>
        </p:sp>
        <p:sp>
          <p:nvSpPr>
            <p:cNvPr id="1146" name="TextBox 1145">
              <a:extLst>
                <a:ext uri="{FF2B5EF4-FFF2-40B4-BE49-F238E27FC236}">
                  <a16:creationId xmlns:a16="http://schemas.microsoft.com/office/drawing/2014/main" id="{0EC254D4-CEF5-E9B9-0E57-7BC92CBBD803}"/>
                </a:ext>
              </a:extLst>
            </p:cNvPr>
            <p:cNvSpPr txBox="1"/>
            <p:nvPr/>
          </p:nvSpPr>
          <p:spPr>
            <a:xfrm>
              <a:off x="208917" y="5378793"/>
              <a:ext cx="2009481"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a:ea typeface="+mn-ea"/>
                  <a:cs typeface="+mn-cs"/>
                </a:rPr>
                <a:t>Engagement Initiatives</a:t>
              </a:r>
              <a:endPar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endParaRPr>
            </a:p>
          </p:txBody>
        </p:sp>
        <p:sp>
          <p:nvSpPr>
            <p:cNvPr id="1147" name="TextBox 1146">
              <a:extLst>
                <a:ext uri="{FF2B5EF4-FFF2-40B4-BE49-F238E27FC236}">
                  <a16:creationId xmlns:a16="http://schemas.microsoft.com/office/drawing/2014/main" id="{31370A0E-85F3-045B-800E-82D83D7B4B0E}"/>
                </a:ext>
              </a:extLst>
            </p:cNvPr>
            <p:cNvSpPr txBox="1"/>
            <p:nvPr/>
          </p:nvSpPr>
          <p:spPr>
            <a:xfrm>
              <a:off x="2488506" y="5191037"/>
              <a:ext cx="1622458"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a:ea typeface="+mn-ea"/>
                  <a:cs typeface="+mn-cs"/>
                </a:rPr>
                <a:t>Engagement initiatives  with education and schools</a:t>
              </a:r>
            </a:p>
          </p:txBody>
        </p:sp>
        <p:sp>
          <p:nvSpPr>
            <p:cNvPr id="1148" name="TextBox 1147">
              <a:extLst>
                <a:ext uri="{FF2B5EF4-FFF2-40B4-BE49-F238E27FC236}">
                  <a16:creationId xmlns:a16="http://schemas.microsoft.com/office/drawing/2014/main" id="{45D3AA0C-FFD5-80A4-2F89-26EFFF878CE1}"/>
                </a:ext>
              </a:extLst>
            </p:cNvPr>
            <p:cNvSpPr txBox="1"/>
            <p:nvPr/>
          </p:nvSpPr>
          <p:spPr>
            <a:xfrm>
              <a:off x="229908" y="6392928"/>
              <a:ext cx="19342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7E6E6">
                      <a:lumMod val="25000"/>
                    </a:srgbClr>
                  </a:solidFill>
                  <a:effectLst/>
                  <a:uLnTx/>
                  <a:uFillTx/>
                  <a:latin typeface="Congenial UltraLight" panose="02000503040000020004" pitchFamily="2" charset="0"/>
                  <a:ea typeface="+mn-ea"/>
                  <a:cs typeface="+mn-cs"/>
                </a:rPr>
                <a:t>Digital platforms</a:t>
              </a:r>
            </a:p>
          </p:txBody>
        </p:sp>
        <p:sp>
          <p:nvSpPr>
            <p:cNvPr id="1150" name="TextBox 1149">
              <a:extLst>
                <a:ext uri="{FF2B5EF4-FFF2-40B4-BE49-F238E27FC236}">
                  <a16:creationId xmlns:a16="http://schemas.microsoft.com/office/drawing/2014/main" id="{47F8C642-A991-4278-6D9C-D04E49AB3812}"/>
                </a:ext>
              </a:extLst>
            </p:cNvPr>
            <p:cNvSpPr txBox="1"/>
            <p:nvPr/>
          </p:nvSpPr>
          <p:spPr>
            <a:xfrm>
              <a:off x="4361399" y="5746439"/>
              <a:ext cx="16010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Congenial UltraLight" panose="02000503040000020004" pitchFamily="2" charset="0"/>
                  <a:ea typeface="+mn-ea"/>
                  <a:cs typeface="+mn-cs"/>
                </a:rPr>
                <a:t>Series of workshops, stakeholder events and other engagement actions</a:t>
              </a:r>
            </a:p>
          </p:txBody>
        </p:sp>
        <p:sp>
          <p:nvSpPr>
            <p:cNvPr id="1151" name="TextBox 1150">
              <a:extLst>
                <a:ext uri="{FF2B5EF4-FFF2-40B4-BE49-F238E27FC236}">
                  <a16:creationId xmlns:a16="http://schemas.microsoft.com/office/drawing/2014/main" id="{54FA2DC0-E237-79E8-57C6-BC8C0C766840}"/>
                </a:ext>
              </a:extLst>
            </p:cNvPr>
            <p:cNvSpPr txBox="1"/>
            <p:nvPr/>
          </p:nvSpPr>
          <p:spPr>
            <a:xfrm>
              <a:off x="1208310" y="4839492"/>
              <a:ext cx="1119264"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B050"/>
                  </a:solidFill>
                  <a:effectLst/>
                  <a:uLnTx/>
                  <a:uFillTx/>
                  <a:latin typeface="Congenial UltraLight"/>
                  <a:ea typeface="+mn-ea"/>
                  <a:cs typeface="+mn-cs"/>
                </a:rPr>
                <a:t>47</a:t>
              </a:r>
              <a:endParaRPr kumimoji="0" lang="en-GB" sz="2200" b="1" i="0" u="none" strike="noStrike" kern="1200" cap="none" spc="0" normalizeH="0" baseline="0" noProof="0" dirty="0">
                <a:ln>
                  <a:noFill/>
                </a:ln>
                <a:solidFill>
                  <a:srgbClr val="00B050"/>
                </a:solidFill>
                <a:effectLst/>
                <a:uLnTx/>
                <a:uFillTx/>
                <a:latin typeface="Congenial UltraLight" panose="02000503040000020004" pitchFamily="2" charset="0"/>
                <a:ea typeface="+mn-ea"/>
                <a:cs typeface="+mn-cs"/>
              </a:endParaRPr>
            </a:p>
          </p:txBody>
        </p:sp>
        <p:sp>
          <p:nvSpPr>
            <p:cNvPr id="1152" name="TextBox 1151">
              <a:extLst>
                <a:ext uri="{FF2B5EF4-FFF2-40B4-BE49-F238E27FC236}">
                  <a16:creationId xmlns:a16="http://schemas.microsoft.com/office/drawing/2014/main" id="{F3D524F7-26AF-B24C-B921-2643F3273854}"/>
                </a:ext>
              </a:extLst>
            </p:cNvPr>
            <p:cNvSpPr txBox="1"/>
            <p:nvPr/>
          </p:nvSpPr>
          <p:spPr>
            <a:xfrm>
              <a:off x="990540" y="5862193"/>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14</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1153" name="TextBox 1152">
              <a:extLst>
                <a:ext uri="{FF2B5EF4-FFF2-40B4-BE49-F238E27FC236}">
                  <a16:creationId xmlns:a16="http://schemas.microsoft.com/office/drawing/2014/main" id="{7DD75C7E-1E15-99FE-6110-8901464F2BA9}"/>
                </a:ext>
              </a:extLst>
            </p:cNvPr>
            <p:cNvSpPr txBox="1"/>
            <p:nvPr/>
          </p:nvSpPr>
          <p:spPr>
            <a:xfrm>
              <a:off x="3142530" y="4689138"/>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9</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sp>
          <p:nvSpPr>
            <p:cNvPr id="1154" name="TextBox 1153">
              <a:extLst>
                <a:ext uri="{FF2B5EF4-FFF2-40B4-BE49-F238E27FC236}">
                  <a16:creationId xmlns:a16="http://schemas.microsoft.com/office/drawing/2014/main" id="{B67C506B-58A8-4301-466F-F04123E83CC8}"/>
                </a:ext>
              </a:extLst>
            </p:cNvPr>
            <p:cNvSpPr txBox="1"/>
            <p:nvPr/>
          </p:nvSpPr>
          <p:spPr>
            <a:xfrm>
              <a:off x="3252638" y="5907845"/>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7</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TextBox 1154">
              <a:extLst>
                <a:ext uri="{FF2B5EF4-FFF2-40B4-BE49-F238E27FC236}">
                  <a16:creationId xmlns:a16="http://schemas.microsoft.com/office/drawing/2014/main" id="{D2826756-509D-6410-4C08-8C7EC57E903C}"/>
                </a:ext>
              </a:extLst>
            </p:cNvPr>
            <p:cNvSpPr txBox="1"/>
            <p:nvPr/>
          </p:nvSpPr>
          <p:spPr>
            <a:xfrm>
              <a:off x="5244835" y="4917221"/>
              <a:ext cx="10345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ongenial UltraLight"/>
                  <a:ea typeface="+mn-ea"/>
                  <a:cs typeface="+mn-cs"/>
                </a:rPr>
                <a:t>54</a:t>
              </a:r>
              <a:endParaRPr kumimoji="0" lang="en-GB" sz="2800" b="1" i="0" u="none" strike="noStrike" kern="1200" cap="none" spc="0" normalizeH="0" baseline="0" noProof="0">
                <a:ln>
                  <a:noFill/>
                </a:ln>
                <a:solidFill>
                  <a:srgbClr val="00B050"/>
                </a:solidFill>
                <a:effectLst/>
                <a:uLnTx/>
                <a:uFillTx/>
                <a:latin typeface="Congenial UltraLight" panose="02000503040000020004" pitchFamily="2" charset="0"/>
                <a:ea typeface="+mn-ea"/>
                <a:cs typeface="+mn-cs"/>
              </a:endParaRPr>
            </a:p>
          </p:txBody>
        </p:sp>
      </p:grpSp>
      <p:cxnSp>
        <p:nvCxnSpPr>
          <p:cNvPr id="1157" name="Straight Connector 1156">
            <a:extLst>
              <a:ext uri="{FF2B5EF4-FFF2-40B4-BE49-F238E27FC236}">
                <a16:creationId xmlns:a16="http://schemas.microsoft.com/office/drawing/2014/main" id="{B3B51A3F-70BB-346E-18E5-F7BE73906E89}"/>
              </a:ext>
            </a:extLst>
          </p:cNvPr>
          <p:cNvCxnSpPr>
            <a:cxnSpLocks/>
          </p:cNvCxnSpPr>
          <p:nvPr/>
        </p:nvCxnSpPr>
        <p:spPr>
          <a:xfrm>
            <a:off x="176657" y="5692916"/>
            <a:ext cx="1830274"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58" name="Straight Connector 1157">
            <a:extLst>
              <a:ext uri="{FF2B5EF4-FFF2-40B4-BE49-F238E27FC236}">
                <a16:creationId xmlns:a16="http://schemas.microsoft.com/office/drawing/2014/main" id="{DFFE9C41-6BF2-12D3-3834-2595B7B7432D}"/>
              </a:ext>
            </a:extLst>
          </p:cNvPr>
          <p:cNvCxnSpPr>
            <a:cxnSpLocks/>
          </p:cNvCxnSpPr>
          <p:nvPr/>
        </p:nvCxnSpPr>
        <p:spPr>
          <a:xfrm>
            <a:off x="2591686" y="5766890"/>
            <a:ext cx="1436885"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59" name="Straight Connector 1158">
            <a:extLst>
              <a:ext uri="{FF2B5EF4-FFF2-40B4-BE49-F238E27FC236}">
                <a16:creationId xmlns:a16="http://schemas.microsoft.com/office/drawing/2014/main" id="{3552F401-0B15-511B-9C06-8F996AA31BB2}"/>
              </a:ext>
            </a:extLst>
          </p:cNvPr>
          <p:cNvCxnSpPr>
            <a:cxnSpLocks/>
          </p:cNvCxnSpPr>
          <p:nvPr/>
        </p:nvCxnSpPr>
        <p:spPr>
          <a:xfrm>
            <a:off x="4235914" y="4417986"/>
            <a:ext cx="0" cy="22731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2" name="Picture 2" descr="Draft Images – Browse 13,252,354 Stock Photos, Vectors, and Video | Adobe  Stock">
            <a:extLst>
              <a:ext uri="{FF2B5EF4-FFF2-40B4-BE49-F238E27FC236}">
                <a16:creationId xmlns:a16="http://schemas.microsoft.com/office/drawing/2014/main" id="{C8C79DFE-EE62-B720-C4D9-8F52992AFA24}"/>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9725" t="24630" r="11405" b="31130"/>
          <a:stretch/>
        </p:blipFill>
        <p:spPr bwMode="auto">
          <a:xfrm>
            <a:off x="9957927" y="148045"/>
            <a:ext cx="2007665" cy="7971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1982B74-95B5-0133-FD18-CF3E1E64FAC1}"/>
              </a:ext>
            </a:extLst>
          </p:cNvPr>
          <p:cNvSpPr txBox="1"/>
          <p:nvPr/>
        </p:nvSpPr>
        <p:spPr>
          <a:xfrm>
            <a:off x="9953527" y="1738787"/>
            <a:ext cx="22467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a:ln>
                  <a:noFill/>
                </a:ln>
                <a:solidFill>
                  <a:srgbClr val="00B050"/>
                </a:solidFill>
                <a:effectLst/>
                <a:uLnTx/>
                <a:uFillTx/>
                <a:latin typeface="Congenial UltraLight" panose="02000503040000020004" pitchFamily="2" charset="0"/>
                <a:ea typeface="+mn-ea"/>
                <a:cs typeface="+mn-cs"/>
              </a:rPr>
              <a:t>Knowledge</a:t>
            </a:r>
          </a:p>
        </p:txBody>
      </p:sp>
      <p:sp>
        <p:nvSpPr>
          <p:cNvPr id="25" name="TextBox 24">
            <a:extLst>
              <a:ext uri="{FF2B5EF4-FFF2-40B4-BE49-F238E27FC236}">
                <a16:creationId xmlns:a16="http://schemas.microsoft.com/office/drawing/2014/main" id="{057DBF15-9E3C-7FB8-D96B-37246F1F73AF}"/>
              </a:ext>
            </a:extLst>
          </p:cNvPr>
          <p:cNvSpPr txBox="1"/>
          <p:nvPr/>
        </p:nvSpPr>
        <p:spPr>
          <a:xfrm>
            <a:off x="10072588" y="4333041"/>
            <a:ext cx="22467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a:ln>
                  <a:noFill/>
                </a:ln>
                <a:solidFill>
                  <a:srgbClr val="00B050"/>
                </a:solidFill>
                <a:effectLst/>
                <a:uLnTx/>
                <a:uFillTx/>
                <a:latin typeface="Congenial UltraLight" panose="02000503040000020004" pitchFamily="2" charset="0"/>
                <a:ea typeface="+mn-ea"/>
                <a:cs typeface="+mn-cs"/>
              </a:rPr>
              <a:t>Financial</a:t>
            </a:r>
          </a:p>
        </p:txBody>
      </p:sp>
      <p:sp>
        <p:nvSpPr>
          <p:cNvPr id="8" name="Title 1">
            <a:extLst>
              <a:ext uri="{FF2B5EF4-FFF2-40B4-BE49-F238E27FC236}">
                <a16:creationId xmlns:a16="http://schemas.microsoft.com/office/drawing/2014/main" id="{AC4E092A-07DD-0171-9E28-9EBA241031BB}"/>
              </a:ext>
            </a:extLst>
          </p:cNvPr>
          <p:cNvSpPr txBox="1">
            <a:spLocks/>
          </p:cNvSpPr>
          <p:nvPr/>
        </p:nvSpPr>
        <p:spPr bwMode="auto">
          <a:xfrm>
            <a:off x="604363" y="322737"/>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Key achievements</a:t>
            </a:r>
            <a:br>
              <a:rPr lang="en-GB" dirty="0">
                <a:latin typeface="Abadi Extra Light" panose="020B0204020104020204" pitchFamily="34" charset="0"/>
                <a:cs typeface="Arial"/>
                <a:sym typeface="Wingdings" panose="05000000000000000000" pitchFamily="2" charset="2"/>
              </a:rPr>
            </a:br>
            <a:r>
              <a:rPr kumimoji="0" lang="en-GB" sz="2500" b="0" i="0" u="none" strike="noStrike" kern="1200" cap="none" spc="0" normalizeH="0" baseline="0" noProof="0" dirty="0">
                <a:ln>
                  <a:noFill/>
                </a:ln>
                <a:solidFill>
                  <a:srgbClr val="E7E6E6">
                    <a:lumMod val="25000"/>
                  </a:srgbClr>
                </a:solidFill>
                <a:effectLst/>
                <a:uLnTx/>
                <a:uFillTx/>
                <a:latin typeface="Abadi Extra Light" panose="020B0204020104020204" pitchFamily="34" charset="0"/>
                <a:ea typeface="+mn-ea"/>
                <a:cs typeface="Arial" panose="020B0604020202020204" pitchFamily="34" charset="0"/>
              </a:rPr>
              <a:t>A breakdown of both physical and non-physical assets created by the project and programme teams to date</a:t>
            </a:r>
          </a:p>
        </p:txBody>
      </p:sp>
    </p:spTree>
    <p:extLst>
      <p:ext uri="{BB962C8B-B14F-4D97-AF65-F5344CB8AC3E}">
        <p14:creationId xmlns:p14="http://schemas.microsoft.com/office/powerpoint/2010/main" val="39647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5"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2BA330-D8A4-8F2A-0B6C-F083490BD00B}"/>
              </a:ext>
            </a:extLst>
          </p:cNvPr>
          <p:cNvSpPr txBox="1">
            <a:spLocks/>
          </p:cNvSpPr>
          <p:nvPr/>
        </p:nvSpPr>
        <p:spPr bwMode="auto">
          <a:xfrm>
            <a:off x="624416" y="521867"/>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indent="0"/>
            <a:r>
              <a:rPr lang="en-GB" dirty="0">
                <a:solidFill>
                  <a:schemeClr val="bg1"/>
                </a:solidFill>
                <a:highlight>
                  <a:srgbClr val="00802D"/>
                </a:highlight>
                <a:latin typeface="Abadi Extra Light" panose="020B0204020104020204" pitchFamily="34" charset="0"/>
                <a:cs typeface="Arial"/>
                <a:sym typeface="Wingdings" panose="05000000000000000000" pitchFamily="2" charset="2"/>
              </a:rPr>
              <a:t>Opportunity</a:t>
            </a:r>
            <a:br>
              <a:rPr lang="en-GB" dirty="0">
                <a:latin typeface="Abadi Extra Light" panose="020B0204020104020204" pitchFamily="34" charset="0"/>
                <a:cs typeface="Arial"/>
                <a:sym typeface="Wingdings" panose="05000000000000000000" pitchFamily="2" charset="2"/>
              </a:rPr>
            </a:br>
            <a:r>
              <a:rPr lang="en-GB" sz="2500" b="0" dirty="0">
                <a:solidFill>
                  <a:schemeClr val="accent6">
                    <a:lumMod val="50000"/>
                  </a:schemeClr>
                </a:solidFill>
                <a:latin typeface="Abadi Extra Light" panose="020B0204020104020204" pitchFamily="34" charset="0"/>
                <a:cs typeface="Arial"/>
                <a:sym typeface="Wingdings" panose="05000000000000000000" pitchFamily="2" charset="2"/>
              </a:rPr>
              <a:t>What this means….</a:t>
            </a:r>
          </a:p>
        </p:txBody>
      </p:sp>
      <p:sp>
        <p:nvSpPr>
          <p:cNvPr id="4" name="Slide Number Placeholder 4">
            <a:extLst>
              <a:ext uri="{FF2B5EF4-FFF2-40B4-BE49-F238E27FC236}">
                <a16:creationId xmlns:a16="http://schemas.microsoft.com/office/drawing/2014/main" id="{B13B435F-1E59-0F95-694D-DB981C1E0B88}"/>
              </a:ext>
            </a:extLst>
          </p:cNvPr>
          <p:cNvSpPr txBox="1">
            <a:spLocks/>
          </p:cNvSpPr>
          <p:nvPr/>
        </p:nvSpPr>
        <p:spPr>
          <a:xfrm>
            <a:off x="4259826" y="7477267"/>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E019E27-6C12-4568-A976-A8DF4023D7B2}" type="slidenum">
              <a:rPr lang="en-GB" altLang="en-US" smtClean="0"/>
              <a:pPr>
                <a:defRPr/>
              </a:pPr>
              <a:t>9</a:t>
            </a:fld>
            <a:endParaRPr lang="en-GB" altLang="en-US"/>
          </a:p>
        </p:txBody>
      </p:sp>
      <p:sp>
        <p:nvSpPr>
          <p:cNvPr id="2" name="Content Placeholder 2">
            <a:extLst>
              <a:ext uri="{FF2B5EF4-FFF2-40B4-BE49-F238E27FC236}">
                <a16:creationId xmlns:a16="http://schemas.microsoft.com/office/drawing/2014/main" id="{07C9A039-857E-57E9-066D-7B2EE69729B7}"/>
              </a:ext>
            </a:extLst>
          </p:cNvPr>
          <p:cNvSpPr txBox="1">
            <a:spLocks/>
          </p:cNvSpPr>
          <p:nvPr/>
        </p:nvSpPr>
        <p:spPr bwMode="auto">
          <a:xfrm>
            <a:off x="624416" y="1662292"/>
            <a:ext cx="10943584" cy="42427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We can shape the future of flood and coastal risk management</a:t>
            </a:r>
          </a:p>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Demonstrate wider benefits of taking  resilience-led approach</a:t>
            </a:r>
          </a:p>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Quantify the financial benefits – justifying future investment</a:t>
            </a:r>
          </a:p>
          <a:p>
            <a:pPr marL="514350" indent="-514350">
              <a:buFont typeface="+mj-lt"/>
              <a:buAutoNum type="arabicPeriod"/>
            </a:pPr>
            <a:r>
              <a:rPr lang="en-GB" sz="2800" b="1" dirty="0">
                <a:solidFill>
                  <a:schemeClr val="tx1">
                    <a:lumMod val="85000"/>
                    <a:lumOff val="15000"/>
                  </a:schemeClr>
                </a:solidFill>
                <a:latin typeface="Congenial UltraLight" panose="02000503040000020004" pitchFamily="2" charset="0"/>
              </a:rPr>
              <a:t>Make the case for continued innovation in the sector</a:t>
            </a:r>
          </a:p>
          <a:p>
            <a:pPr marL="0" indent="0">
              <a:buNone/>
            </a:pPr>
            <a:endParaRPr lang="en-GB" sz="2800" b="1" dirty="0">
              <a:solidFill>
                <a:schemeClr val="tx1">
                  <a:lumMod val="85000"/>
                  <a:lumOff val="15000"/>
                </a:schemeClr>
              </a:solidFill>
              <a:latin typeface="Congenial UltraLight" panose="02000503040000020004" pitchFamily="2" charset="0"/>
            </a:endParaRPr>
          </a:p>
          <a:p>
            <a:pPr marL="0" indent="0">
              <a:buNone/>
            </a:pPr>
            <a:r>
              <a:rPr lang="en-GB" sz="2800" b="1" dirty="0">
                <a:solidFill>
                  <a:schemeClr val="tx1">
                    <a:lumMod val="85000"/>
                    <a:lumOff val="15000"/>
                  </a:schemeClr>
                </a:solidFill>
                <a:latin typeface="Congenial UltraLight" panose="02000503040000020004" pitchFamily="2" charset="0"/>
              </a:rPr>
              <a:t>In the </a:t>
            </a:r>
            <a:r>
              <a:rPr lang="en-GB" sz="2800" b="1" dirty="0">
                <a:solidFill>
                  <a:schemeClr val="bg2"/>
                </a:solidFill>
                <a:latin typeface="Congenial UltraLight" panose="02000503040000020004" pitchFamily="2" charset="0"/>
              </a:rPr>
              <a:t>Stronger Shores context</a:t>
            </a:r>
            <a:r>
              <a:rPr lang="en-GB" sz="2800" b="1" dirty="0">
                <a:solidFill>
                  <a:schemeClr val="tx1">
                    <a:lumMod val="85000"/>
                    <a:lumOff val="15000"/>
                  </a:schemeClr>
                </a:solidFill>
                <a:latin typeface="Congenial UltraLight" panose="02000503040000020004" pitchFamily="2" charset="0"/>
              </a:rPr>
              <a:t>, real focus should be on </a:t>
            </a:r>
            <a:r>
              <a:rPr lang="en-GB" sz="2800" b="1" u="sng" dirty="0">
                <a:solidFill>
                  <a:schemeClr val="bg2"/>
                </a:solidFill>
                <a:latin typeface="Congenial UltraLight" panose="02000503040000020004" pitchFamily="2" charset="0"/>
              </a:rPr>
              <a:t>quantifying the wider benefits </a:t>
            </a:r>
            <a:r>
              <a:rPr lang="en-GB" sz="2800" b="1" dirty="0">
                <a:solidFill>
                  <a:schemeClr val="tx1">
                    <a:lumMod val="85000"/>
                    <a:lumOff val="15000"/>
                  </a:schemeClr>
                </a:solidFill>
                <a:latin typeface="Congenial UltraLight" panose="02000503040000020004" pitchFamily="2" charset="0"/>
              </a:rPr>
              <a:t>(not just for FCERM but environmental, social and economic) – </a:t>
            </a:r>
            <a:r>
              <a:rPr lang="en-GB" sz="2800" b="1" i="1" dirty="0">
                <a:solidFill>
                  <a:schemeClr val="bg2"/>
                </a:solidFill>
                <a:latin typeface="Congenial UltraLight" panose="02000503040000020004" pitchFamily="2" charset="0"/>
              </a:rPr>
              <a:t>future projects cannot rely on FCEERM funding alone – we will need to stack benefits and build wider partnerships and contributions</a:t>
            </a:r>
          </a:p>
        </p:txBody>
      </p:sp>
    </p:spTree>
    <p:extLst>
      <p:ext uri="{BB962C8B-B14F-4D97-AF65-F5344CB8AC3E}">
        <p14:creationId xmlns:p14="http://schemas.microsoft.com/office/powerpoint/2010/main" val="1263275820"/>
      </p:ext>
    </p:extLst>
  </p:cSld>
  <p:clrMapOvr>
    <a:masterClrMapping/>
  </p:clrMapOvr>
</p:sld>
</file>

<file path=ppt/theme/theme1.xml><?xml version="1.0" encoding="utf-8"?>
<a:theme xmlns:a="http://schemas.openxmlformats.org/drawingml/2006/main" name="2_PPT template final">
  <a:themeElements>
    <a:clrScheme name="EA 2017">
      <a:dk1>
        <a:srgbClr val="000000"/>
      </a:dk1>
      <a:lt1>
        <a:srgbClr val="FFFFFF"/>
      </a:lt1>
      <a:dk2>
        <a:srgbClr val="00AF41"/>
      </a:dk2>
      <a:lt2>
        <a:srgbClr val="034B89"/>
      </a:lt2>
      <a:accent1>
        <a:srgbClr val="00AF41"/>
      </a:accent1>
      <a:accent2>
        <a:srgbClr val="034B89"/>
      </a:accent2>
      <a:accent3>
        <a:srgbClr val="B2C326"/>
      </a:accent3>
      <a:accent4>
        <a:srgbClr val="54BCE7"/>
      </a:accent4>
      <a:accent5>
        <a:srgbClr val="D95F15"/>
      </a:accent5>
      <a:accent6>
        <a:srgbClr val="7F7F7F"/>
      </a:accent6>
      <a:hlink>
        <a:srgbClr val="000000"/>
      </a:hlink>
      <a:folHlink>
        <a:srgbClr val="B2C326"/>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KCP18_FCRM_Stakeholder_session_29Nov18_Widescreen.pptx.potx" id="{D8DE3258-706F-414C-8D88-809C3C142EB3}" vid="{0E88A785-5C7D-477F-A411-C01A2F5C1722}"/>
    </a:ext>
  </a:extLst>
</a:theme>
</file>

<file path=ppt/theme/theme2.xml><?xml version="1.0" encoding="utf-8"?>
<a:theme xmlns:a="http://schemas.openxmlformats.org/drawingml/2006/main" name="1_PPT template final">
  <a:themeElements>
    <a:clrScheme name="EA 2017">
      <a:dk1>
        <a:srgbClr val="000000"/>
      </a:dk1>
      <a:lt1>
        <a:srgbClr val="FFFFFF"/>
      </a:lt1>
      <a:dk2>
        <a:srgbClr val="00AF41"/>
      </a:dk2>
      <a:lt2>
        <a:srgbClr val="034B89"/>
      </a:lt2>
      <a:accent1>
        <a:srgbClr val="00AF41"/>
      </a:accent1>
      <a:accent2>
        <a:srgbClr val="034B89"/>
      </a:accent2>
      <a:accent3>
        <a:srgbClr val="B2C326"/>
      </a:accent3>
      <a:accent4>
        <a:srgbClr val="54BCE7"/>
      </a:accent4>
      <a:accent5>
        <a:srgbClr val="D95F15"/>
      </a:accent5>
      <a:accent6>
        <a:srgbClr val="7F7F7F"/>
      </a:accent6>
      <a:hlink>
        <a:srgbClr val="000000"/>
      </a:hlink>
      <a:folHlink>
        <a:srgbClr val="B2C326"/>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KCP18_FCRM_Stakeholder_session_29Nov18_Widescreen.pptx.potx" id="{D8DE3258-706F-414C-8D88-809C3C142EB3}" vid="{0E88A785-5C7D-477F-A411-C01A2F5C1722}"/>
    </a:ext>
  </a:extLst>
</a:theme>
</file>

<file path=ppt/theme/theme3.xml><?xml version="1.0" encoding="utf-8"?>
<a:theme xmlns:a="http://schemas.openxmlformats.org/drawingml/2006/main" name="NZC4i logo remov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BA66AD01460A9248AB78327498CC92DA" ma:contentTypeVersion="38" ma:contentTypeDescription="Create a new document." ma:contentTypeScope="" ma:versionID="6a192e403eb91b899a0e50eb5a1b8a48">
  <xsd:schema xmlns:xsd="http://www.w3.org/2001/XMLSchema" xmlns:xs="http://www.w3.org/2001/XMLSchema" xmlns:p="http://schemas.microsoft.com/office/2006/metadata/properties" xmlns:ns1="http://schemas.microsoft.com/sharepoint/v3" xmlns:ns2="662745e8-e224-48e8-a2e3-254862b8c2f5" xmlns:ns3="45328d2b-a64e-4d61-815e-6b1434adee7c" xmlns:ns4="c59dce7b-1d4e-47a0-87dc-aabd2e35def8" targetNamespace="http://schemas.microsoft.com/office/2006/metadata/properties" ma:root="true" ma:fieldsID="ce5abb7950ded7165851df58b67bd8d6" ns1:_="" ns2:_="" ns3:_="" ns4:_="">
    <xsd:import namespace="http://schemas.microsoft.com/sharepoint/v3"/>
    <xsd:import namespace="662745e8-e224-48e8-a2e3-254862b8c2f5"/>
    <xsd:import namespace="45328d2b-a64e-4d61-815e-6b1434adee7c"/>
    <xsd:import namespace="c59dce7b-1d4e-47a0-87dc-aabd2e35def8"/>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4:SharedWithUsers" minOccurs="0"/>
                <xsd:element ref="ns4:SharedWithDetails" minOccurs="0"/>
                <xsd:element ref="ns3:MediaServiceGenerationTime" minOccurs="0"/>
                <xsd:element ref="ns3:MediaServiceEventHashCode" minOccurs="0"/>
                <xsd:element ref="ns3:FolderDescription" minOccurs="0"/>
                <xsd:element ref="ns3:lcf76f155ced4ddcb4097134ff3c332f" minOccurs="0"/>
                <xsd:element ref="ns3:MediaServiceLocation" minOccurs="0"/>
                <xsd:element ref="ns3:MediaServiceSearchProperties"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29c16e8-0db9-4638-87fc-f2e8a3a51b55}" ma:internalName="TaxCatchAll" ma:showField="CatchAllData" ma:web="c59dce7b-1d4e-47a0-87dc-aabd2e35de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29c16e8-0db9-4638-87fc-f2e8a3a51b55}" ma:internalName="TaxCatchAllLabel" ma:readOnly="true" ma:showField="CatchAllDataLabel" ma:web="c59dce7b-1d4e-47a0-87dc-aabd2e35def8">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Work Delivery|388f4f80-46e6-4bcd-8bd1-cea0059da8bd"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FCRM Innovative Resilience Programme" ma:internalName="Team">
      <xsd:simpleType>
        <xsd:restriction base="dms:Text"/>
      </xsd:simpleType>
    </xsd:element>
    <xsd:element name="Topic" ma:index="20" nillable="true" ma:displayName="Topic" ma:default="2. A&amp;R &amp; FCIP Programme Space"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External|1104eb68-55d8-494f-b6ba-c5473579de73"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EA|d5f78ddb-b1b6-4328-9877-d7e3ed06fdac"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328d2b-a64e-4d61-815e-6b1434adee7c"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FolderDescription" ma:index="34" nillable="true" ma:displayName="Folder Description" ma:format="Dropdown" ma:internalName="FolderDescription">
      <xsd:simpleType>
        <xsd:restriction base="dms:Text">
          <xsd:maxLength value="255"/>
        </xsd:restriction>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element name="MediaServiceLocation" ma:index="37" nillable="true" ma:displayName="Location" ma:indexed="true" ma:internalName="MediaServiceLocation"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OCR" ma:index="3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9dce7b-1d4e-47a0-87dc-aabd2e35def8"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2. A&amp;R &amp; FCIP Programme Space</Topic>
    <HOMigrated xmlns="662745e8-e224-48e8-a2e3-254862b8c2f5">false</HOMigrated>
    <FolderDescription xmlns="45328d2b-a64e-4d61-815e-6b1434adee7c" xsi:nil="true"/>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External</TermName>
          <TermId xmlns="http://schemas.microsoft.com/office/infopath/2007/PartnerControls">1104eb68-55d8-494f-b6ba-c5473579de73</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Value>6</Value>
      <Value>10</Value>
      <Value>9</Value>
      <Value>8</Value>
      <Value>7</Value>
    </TaxCatchAll>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EA</TermName>
          <TermId xmlns="http://schemas.microsoft.com/office/infopath/2007/PartnerControls">d5f78ddb-b1b6-4328-9877-d7e3ed06fdac</TermId>
        </TermInfo>
      </Terms>
    </fe59e9859d6a491389c5b03567f5dda5>
    <Team xmlns="662745e8-e224-48e8-a2e3-254862b8c2f5">FCRM Innovative Resilience Programme</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Work Delivery</TermName>
          <TermId xmlns="http://schemas.microsoft.com/office/infopath/2007/PartnerControls">388f4f80-46e6-4bcd-8bd1-cea0059da8bd</TermId>
        </TermInfo>
      </Terms>
    </n7493b4506bf40e28c373b1e51a33445>
    <lcf76f155ced4ddcb4097134ff3c332f xmlns="45328d2b-a64e-4d61-815e-6b1434adee7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SharedContentType xmlns="Microsoft.SharePoint.Taxonomy.ContentTypeSync" SourceId="d1117845-93f6-4da3-abaa-fcb4fa669c78" ContentTypeId="0x010100A5BF1C78D9F64B679A5EBDE1C6598EBC01" PreviousValue="false" LastSyncTimeStamp="2022-12-23T12:39:58.22Z"/>
</file>

<file path=customXml/itemProps1.xml><?xml version="1.0" encoding="utf-8"?>
<ds:datastoreItem xmlns:ds="http://schemas.openxmlformats.org/officeDocument/2006/customXml" ds:itemID="{72FD6882-C510-4CA8-89A9-94CE99654403}">
  <ds:schemaRefs>
    <ds:schemaRef ds:uri="http://schemas.microsoft.com/sharepoint/v3/contenttype/forms"/>
  </ds:schemaRefs>
</ds:datastoreItem>
</file>

<file path=customXml/itemProps2.xml><?xml version="1.0" encoding="utf-8"?>
<ds:datastoreItem xmlns:ds="http://schemas.openxmlformats.org/officeDocument/2006/customXml" ds:itemID="{4567D02D-A7D2-45CA-85C7-249FECFB5C73}">
  <ds:schemaRefs>
    <ds:schemaRef ds:uri="45328d2b-a64e-4d61-815e-6b1434adee7c"/>
    <ds:schemaRef ds:uri="662745e8-e224-48e8-a2e3-254862b8c2f5"/>
    <ds:schemaRef ds:uri="c59dce7b-1d4e-47a0-87dc-aabd2e35de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D60F2A-EBFB-478B-96FF-D7FDFC9CB40D}">
  <ds:schemaRefs>
    <ds:schemaRef ds:uri="45328d2b-a64e-4d61-815e-6b1434adee7c"/>
    <ds:schemaRef ds:uri="662745e8-e224-48e8-a2e3-254862b8c2f5"/>
    <ds:schemaRef ds:uri="c59dce7b-1d4e-47a0-87dc-aabd2e35de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5796878-DE55-47F3-BAD6-991232C54A2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22417</TotalTime>
  <Words>2720</Words>
  <Application>Microsoft Office PowerPoint</Application>
  <PresentationFormat>Widescreen</PresentationFormat>
  <Paragraphs>284</Paragraphs>
  <Slides>10</Slides>
  <Notes>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10</vt:i4>
      </vt:variant>
    </vt:vector>
  </HeadingPairs>
  <TitlesOfParts>
    <vt:vector size="29" baseType="lpstr">
      <vt:lpstr>Abadi Extra Light</vt:lpstr>
      <vt:lpstr>Aptos</vt:lpstr>
      <vt:lpstr>Arial</vt:lpstr>
      <vt:lpstr>Arial,Sans-Serif</vt:lpstr>
      <vt:lpstr>Bahnschrift Condensed</vt:lpstr>
      <vt:lpstr>Calibri</vt:lpstr>
      <vt:lpstr>Calibri Light</vt:lpstr>
      <vt:lpstr>Congenial UltraLight</vt:lpstr>
      <vt:lpstr>Courier New</vt:lpstr>
      <vt:lpstr>Roboto</vt:lpstr>
      <vt:lpstr>Segoe UI</vt:lpstr>
      <vt:lpstr>Symbol</vt:lpstr>
      <vt:lpstr>Times New Roman</vt:lpstr>
      <vt:lpstr>var(--fontFamilyCustomFont800, var(--fontFamilyBase))</vt:lpstr>
      <vt:lpstr>Wingdings</vt:lpstr>
      <vt:lpstr>2_PPT template final</vt:lpstr>
      <vt:lpstr>1_PPT template final</vt:lpstr>
      <vt:lpstr>NZC4i logo removed</vt:lpstr>
      <vt:lpstr>Office Theme</vt:lpstr>
      <vt:lpstr>PowerPoint Presentation</vt:lpstr>
      <vt:lpstr>Overview</vt:lpstr>
      <vt:lpstr>Context Extreme weather and climate change</vt:lpstr>
      <vt:lpstr>PowerPoint Presentation</vt:lpstr>
      <vt:lpstr>Resilience The FCERM Strategy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Vivian</dc:creator>
  <cp:lastModifiedBy>Bethany Handson</cp:lastModifiedBy>
  <cp:revision>5</cp:revision>
  <dcterms:created xsi:type="dcterms:W3CDTF">2024-01-15T08:44:46Z</dcterms:created>
  <dcterms:modified xsi:type="dcterms:W3CDTF">2024-08-12T11:46:46Z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0x010100A5BF1C78D9F64B679A5EBDE1C6598EBC0100BA66AD01460A9248AB78327498CC92DA</vt:lpwstr>
  </property>
  <property fmtid="{D5CDD505-2E9C-101B-9397-08002B2CF9AE}" pid="3" name="InformationType">
    <vt:lpwstr/>
  </property>
  <property fmtid="{D5CDD505-2E9C-101B-9397-08002B2CF9AE}" pid="4" name="Distribution">
    <vt:lpwstr>9;#External|1104eb68-55d8-494f-b6ba-c5473579de73</vt:lpwstr>
  </property>
  <property fmtid="{D5CDD505-2E9C-101B-9397-08002B2CF9AE}" pid="5" name="MediaServiceImageTags">
    <vt:lpwstr/>
  </property>
  <property fmtid="{D5CDD505-2E9C-101B-9397-08002B2CF9AE}" pid="6" name="HOCopyrightLevel">
    <vt:lpwstr>7;#Crown|69589897-2828-4761-976e-717fd8e631c9</vt:lpwstr>
  </property>
  <property fmtid="{D5CDD505-2E9C-101B-9397-08002B2CF9AE}" pid="7" name="HOGovernmentSecurityClassification">
    <vt:lpwstr>6;#Official|14c80daa-741b-422c-9722-f71693c9ede4</vt:lpwstr>
  </property>
  <property fmtid="{D5CDD505-2E9C-101B-9397-08002B2CF9AE}" pid="8" name="HOSiteType">
    <vt:lpwstr>10;#Work Delivery|388f4f80-46e6-4bcd-8bd1-cea0059da8bd</vt:lpwstr>
  </property>
  <property fmtid="{D5CDD505-2E9C-101B-9397-08002B2CF9AE}" pid="9" name="OrganisationalUnit">
    <vt:lpwstr>8;#EA|d5f78ddb-b1b6-4328-9877-d7e3ed06fdac</vt:lpwstr>
  </property>
</Properties>
</file>